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rels" ContentType="application/vnd.openxmlformats-package.relationships+xml"/>
  <Default Extension="jpeg" ContentType="image/jpeg"/>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50.xml" ContentType="application/vnd.openxmlformats-officedocument.presentationml.slide+xml"/>
  <Override PartName="/ppt/slides/slide131.xml" ContentType="application/vnd.openxmlformats-officedocument.presentationml.slide+xml"/>
  <Override PartName="/ppt/slides/slide151.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0.xml" ContentType="application/vnd.openxmlformats-officedocument.presentationml.slide+xml"/>
  <Override PartName="/ppt/slides/slide152.xml" ContentType="application/vnd.openxmlformats-officedocument.presentationml.slide+xml"/>
  <Override PartName="/ppt/slides/slide129.xml" ContentType="application/vnd.openxmlformats-officedocument.presentationml.slide+xml"/>
  <Override PartName="/ppt/slides/slide153.xml" ContentType="application/vnd.openxmlformats-officedocument.presentationml.slide+xml"/>
  <Override PartName="/ppt/slides/slide128.xml" ContentType="application/vnd.openxmlformats-officedocument.presentationml.slide+xml"/>
  <Override PartName="/ppt/slides/slide154.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132.xml" ContentType="application/vnd.openxmlformats-officedocument.presentationml.slide+xml"/>
  <Override PartName="/ppt/slides/slide58.xml" ContentType="application/vnd.openxmlformats-officedocument.presentationml.slide+xml"/>
  <Override PartName="/ppt/slides/slide56.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7.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6.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6"/>
  </p:notesMasterIdLst>
  <p:sldIdLst>
    <p:sldId id="293" r:id="rId2"/>
    <p:sldId id="294" r:id="rId3"/>
    <p:sldId id="526" r:id="rId4"/>
    <p:sldId id="303" r:id="rId5"/>
    <p:sldId id="300" r:id="rId6"/>
    <p:sldId id="327" r:id="rId7"/>
    <p:sldId id="306" r:id="rId8"/>
    <p:sldId id="297" r:id="rId9"/>
    <p:sldId id="390" r:id="rId10"/>
    <p:sldId id="307" r:id="rId11"/>
    <p:sldId id="308" r:id="rId12"/>
    <p:sldId id="309" r:id="rId13"/>
    <p:sldId id="310" r:id="rId14"/>
    <p:sldId id="391" r:id="rId15"/>
    <p:sldId id="326" r:id="rId16"/>
    <p:sldId id="329" r:id="rId17"/>
    <p:sldId id="330" r:id="rId18"/>
    <p:sldId id="332" r:id="rId19"/>
    <p:sldId id="333" r:id="rId20"/>
    <p:sldId id="334" r:id="rId21"/>
    <p:sldId id="415" r:id="rId22"/>
    <p:sldId id="417" r:id="rId23"/>
    <p:sldId id="418" r:id="rId24"/>
    <p:sldId id="340" r:id="rId25"/>
    <p:sldId id="420" r:id="rId26"/>
    <p:sldId id="341" r:id="rId27"/>
    <p:sldId id="338" r:id="rId28"/>
    <p:sldId id="381" r:id="rId29"/>
    <p:sldId id="337" r:id="rId30"/>
    <p:sldId id="345" r:id="rId31"/>
    <p:sldId id="389" r:id="rId32"/>
    <p:sldId id="343" r:id="rId33"/>
    <p:sldId id="346" r:id="rId34"/>
    <p:sldId id="348" r:id="rId35"/>
    <p:sldId id="350" r:id="rId36"/>
    <p:sldId id="351" r:id="rId37"/>
    <p:sldId id="352" r:id="rId38"/>
    <p:sldId id="353" r:id="rId39"/>
    <p:sldId id="354" r:id="rId40"/>
    <p:sldId id="355" r:id="rId41"/>
    <p:sldId id="356" r:id="rId42"/>
    <p:sldId id="357" r:id="rId43"/>
    <p:sldId id="358" r:id="rId44"/>
    <p:sldId id="359" r:id="rId45"/>
    <p:sldId id="361" r:id="rId46"/>
    <p:sldId id="527" r:id="rId47"/>
    <p:sldId id="362" r:id="rId48"/>
    <p:sldId id="364" r:id="rId49"/>
    <p:sldId id="365" r:id="rId50"/>
    <p:sldId id="366" r:id="rId51"/>
    <p:sldId id="367" r:id="rId52"/>
    <p:sldId id="368" r:id="rId53"/>
    <p:sldId id="369" r:id="rId54"/>
    <p:sldId id="370" r:id="rId55"/>
    <p:sldId id="447" r:id="rId56"/>
    <p:sldId id="528" r:id="rId57"/>
    <p:sldId id="448" r:id="rId58"/>
    <p:sldId id="449" r:id="rId59"/>
    <p:sldId id="454" r:id="rId60"/>
    <p:sldId id="450" r:id="rId61"/>
    <p:sldId id="453" r:id="rId62"/>
    <p:sldId id="455" r:id="rId63"/>
    <p:sldId id="452" r:id="rId64"/>
    <p:sldId id="451" r:id="rId65"/>
    <p:sldId id="456" r:id="rId66"/>
    <p:sldId id="521" r:id="rId67"/>
    <p:sldId id="457" r:id="rId68"/>
    <p:sldId id="458" r:id="rId69"/>
    <p:sldId id="459" r:id="rId70"/>
    <p:sldId id="460" r:id="rId71"/>
    <p:sldId id="529" r:id="rId72"/>
    <p:sldId id="463" r:id="rId73"/>
    <p:sldId id="466" r:id="rId74"/>
    <p:sldId id="465" r:id="rId75"/>
    <p:sldId id="464" r:id="rId76"/>
    <p:sldId id="468" r:id="rId77"/>
    <p:sldId id="467" r:id="rId78"/>
    <p:sldId id="470" r:id="rId79"/>
    <p:sldId id="472" r:id="rId80"/>
    <p:sldId id="471" r:id="rId81"/>
    <p:sldId id="473" r:id="rId82"/>
    <p:sldId id="469" r:id="rId83"/>
    <p:sldId id="475" r:id="rId84"/>
    <p:sldId id="474" r:id="rId85"/>
    <p:sldId id="477" r:id="rId86"/>
    <p:sldId id="476" r:id="rId87"/>
    <p:sldId id="478" r:id="rId88"/>
    <p:sldId id="480" r:id="rId89"/>
    <p:sldId id="481" r:id="rId90"/>
    <p:sldId id="503" r:id="rId91"/>
    <p:sldId id="504" r:id="rId92"/>
    <p:sldId id="482" r:id="rId93"/>
    <p:sldId id="483" r:id="rId94"/>
    <p:sldId id="484" r:id="rId95"/>
    <p:sldId id="485" r:id="rId96"/>
    <p:sldId id="488" r:id="rId97"/>
    <p:sldId id="489" r:id="rId98"/>
    <p:sldId id="490" r:id="rId99"/>
    <p:sldId id="523" r:id="rId100"/>
    <p:sldId id="491" r:id="rId101"/>
    <p:sldId id="494" r:id="rId102"/>
    <p:sldId id="495" r:id="rId103"/>
    <p:sldId id="525" r:id="rId104"/>
    <p:sldId id="496" r:id="rId105"/>
    <p:sldId id="497" r:id="rId106"/>
    <p:sldId id="498" r:id="rId107"/>
    <p:sldId id="501" r:id="rId108"/>
    <p:sldId id="500" r:id="rId109"/>
    <p:sldId id="499" r:id="rId110"/>
    <p:sldId id="502" r:id="rId111"/>
    <p:sldId id="507" r:id="rId112"/>
    <p:sldId id="508" r:id="rId113"/>
    <p:sldId id="509" r:id="rId114"/>
    <p:sldId id="510" r:id="rId115"/>
    <p:sldId id="511" r:id="rId116"/>
    <p:sldId id="512" r:id="rId117"/>
    <p:sldId id="513" r:id="rId118"/>
    <p:sldId id="514" r:id="rId119"/>
    <p:sldId id="515" r:id="rId120"/>
    <p:sldId id="516" r:id="rId121"/>
    <p:sldId id="517" r:id="rId122"/>
    <p:sldId id="422" r:id="rId123"/>
    <p:sldId id="423" r:id="rId124"/>
    <p:sldId id="424" r:id="rId125"/>
    <p:sldId id="425" r:id="rId126"/>
    <p:sldId id="349" r:id="rId127"/>
    <p:sldId id="426" r:id="rId128"/>
    <p:sldId id="427" r:id="rId129"/>
    <p:sldId id="428" r:id="rId130"/>
    <p:sldId id="429" r:id="rId131"/>
    <p:sldId id="430" r:id="rId132"/>
    <p:sldId id="431" r:id="rId133"/>
    <p:sldId id="432" r:id="rId134"/>
    <p:sldId id="392" r:id="rId135"/>
    <p:sldId id="398" r:id="rId136"/>
    <p:sldId id="401" r:id="rId137"/>
    <p:sldId id="400" r:id="rId138"/>
    <p:sldId id="440" r:id="rId139"/>
    <p:sldId id="383" r:id="rId140"/>
    <p:sldId id="384" r:id="rId141"/>
    <p:sldId id="385" r:id="rId142"/>
    <p:sldId id="315" r:id="rId143"/>
    <p:sldId id="316" r:id="rId144"/>
    <p:sldId id="317" r:id="rId145"/>
    <p:sldId id="318" r:id="rId146"/>
    <p:sldId id="319" r:id="rId147"/>
    <p:sldId id="320" r:id="rId148"/>
    <p:sldId id="321" r:id="rId149"/>
    <p:sldId id="322" r:id="rId150"/>
    <p:sldId id="323" r:id="rId151"/>
    <p:sldId id="324" r:id="rId152"/>
    <p:sldId id="325" r:id="rId153"/>
    <p:sldId id="445" r:id="rId154"/>
    <p:sldId id="397" r:id="rId1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0" d="100"/>
          <a:sy n="70" d="100"/>
        </p:scale>
        <p:origin x="-1374" y="-5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customXml" Target="../customXml/item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customXml" Target="../customXml/item3.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058ADE-A668-4D34-B73A-CABD8810742A}" type="datetimeFigureOut">
              <a:rPr lang="en-US" smtClean="0"/>
              <a:pPr/>
              <a:t>4/19/2021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23B47F-9B67-4D64-9403-D7CAF32FED6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3884613" y="0"/>
            <a:ext cx="2973387" cy="457200"/>
          </a:xfrm>
          <a:prstGeom prst="rect">
            <a:avLst/>
          </a:prstGeom>
          <a:noFill/>
          <a:ln w="12700">
            <a:noFill/>
            <a:miter lim="800000"/>
            <a:headEnd/>
            <a:tailEnd/>
          </a:ln>
        </p:spPr>
        <p:txBody>
          <a:bodyPr wrap="none" anchor="ctr"/>
          <a:lstStyle/>
          <a:p>
            <a:endParaRPr lang="en-US"/>
          </a:p>
        </p:txBody>
      </p:sp>
      <p:sp>
        <p:nvSpPr>
          <p:cNvPr id="113667" name="Rectangle 3"/>
          <p:cNvSpPr>
            <a:spLocks noChangeArrowheads="1"/>
          </p:cNvSpPr>
          <p:nvPr/>
        </p:nvSpPr>
        <p:spPr bwMode="auto">
          <a:xfrm>
            <a:off x="3884613" y="8685213"/>
            <a:ext cx="2973387" cy="457200"/>
          </a:xfrm>
          <a:prstGeom prst="rect">
            <a:avLst/>
          </a:prstGeom>
          <a:noFill/>
          <a:ln w="12700">
            <a:noFill/>
            <a:miter lim="800000"/>
            <a:headEnd/>
            <a:tailEnd/>
          </a:ln>
        </p:spPr>
        <p:txBody>
          <a:bodyPr lIns="19050" tIns="0" rIns="19050" bIns="0" anchor="b"/>
          <a:lstStyle/>
          <a:p>
            <a:pPr algn="r" defTabSz="942975"/>
            <a:r>
              <a:rPr lang="en-US" sz="1000" i="1"/>
              <a:t>1</a:t>
            </a:r>
          </a:p>
        </p:txBody>
      </p:sp>
      <p:sp>
        <p:nvSpPr>
          <p:cNvPr id="113668" name="Rectangle 4"/>
          <p:cNvSpPr>
            <a:spLocks noChangeArrowheads="1"/>
          </p:cNvSpPr>
          <p:nvPr/>
        </p:nvSpPr>
        <p:spPr bwMode="auto">
          <a:xfrm>
            <a:off x="0" y="8685213"/>
            <a:ext cx="2970213" cy="457200"/>
          </a:xfrm>
          <a:prstGeom prst="rect">
            <a:avLst/>
          </a:prstGeom>
          <a:noFill/>
          <a:ln w="12700">
            <a:noFill/>
            <a:miter lim="800000"/>
            <a:headEnd/>
            <a:tailEnd/>
          </a:ln>
        </p:spPr>
        <p:txBody>
          <a:bodyPr wrap="none" anchor="ctr"/>
          <a:lstStyle/>
          <a:p>
            <a:endParaRPr lang="en-US"/>
          </a:p>
        </p:txBody>
      </p:sp>
      <p:sp>
        <p:nvSpPr>
          <p:cNvPr id="113669" name="Rectangle 5"/>
          <p:cNvSpPr>
            <a:spLocks noChangeArrowheads="1"/>
          </p:cNvSpPr>
          <p:nvPr/>
        </p:nvSpPr>
        <p:spPr bwMode="auto">
          <a:xfrm>
            <a:off x="0" y="0"/>
            <a:ext cx="2970213" cy="457200"/>
          </a:xfrm>
          <a:prstGeom prst="rect">
            <a:avLst/>
          </a:prstGeom>
          <a:noFill/>
          <a:ln w="12700">
            <a:noFill/>
            <a:miter lim="800000"/>
            <a:headEnd/>
            <a:tailEnd/>
          </a:ln>
        </p:spPr>
        <p:txBody>
          <a:bodyPr wrap="none" anchor="ctr"/>
          <a:lstStyle/>
          <a:p>
            <a:endParaRPr lang="en-US"/>
          </a:p>
        </p:txBody>
      </p:sp>
      <p:sp>
        <p:nvSpPr>
          <p:cNvPr id="113670" name="Rectangle 6"/>
          <p:cNvSpPr>
            <a:spLocks noChangeArrowheads="1"/>
          </p:cNvSpPr>
          <p:nvPr/>
        </p:nvSpPr>
        <p:spPr bwMode="auto">
          <a:xfrm>
            <a:off x="3884613" y="0"/>
            <a:ext cx="2973387" cy="457200"/>
          </a:xfrm>
          <a:prstGeom prst="rect">
            <a:avLst/>
          </a:prstGeom>
          <a:noFill/>
          <a:ln w="12700">
            <a:noFill/>
            <a:miter lim="800000"/>
            <a:headEnd/>
            <a:tailEnd/>
          </a:ln>
        </p:spPr>
        <p:txBody>
          <a:bodyPr wrap="none" anchor="ctr"/>
          <a:lstStyle/>
          <a:p>
            <a:endParaRPr lang="en-US"/>
          </a:p>
        </p:txBody>
      </p:sp>
      <p:sp>
        <p:nvSpPr>
          <p:cNvPr id="113671" name="Rectangle 7"/>
          <p:cNvSpPr>
            <a:spLocks noChangeArrowheads="1"/>
          </p:cNvSpPr>
          <p:nvPr/>
        </p:nvSpPr>
        <p:spPr bwMode="auto">
          <a:xfrm>
            <a:off x="3884613" y="8685213"/>
            <a:ext cx="2973387" cy="457200"/>
          </a:xfrm>
          <a:prstGeom prst="rect">
            <a:avLst/>
          </a:prstGeom>
          <a:noFill/>
          <a:ln w="12700">
            <a:noFill/>
            <a:miter lim="800000"/>
            <a:headEnd/>
            <a:tailEnd/>
          </a:ln>
        </p:spPr>
        <p:txBody>
          <a:bodyPr lIns="19050" tIns="0" rIns="19050" bIns="0" anchor="b"/>
          <a:lstStyle/>
          <a:p>
            <a:pPr algn="r" defTabSz="942975"/>
            <a:r>
              <a:rPr lang="en-US" sz="1000" i="1"/>
              <a:t>1</a:t>
            </a:r>
          </a:p>
        </p:txBody>
      </p:sp>
      <p:sp>
        <p:nvSpPr>
          <p:cNvPr id="113672" name="Rectangle 8"/>
          <p:cNvSpPr>
            <a:spLocks noChangeArrowheads="1"/>
          </p:cNvSpPr>
          <p:nvPr/>
        </p:nvSpPr>
        <p:spPr bwMode="auto">
          <a:xfrm>
            <a:off x="0" y="8685213"/>
            <a:ext cx="2970213" cy="457200"/>
          </a:xfrm>
          <a:prstGeom prst="rect">
            <a:avLst/>
          </a:prstGeom>
          <a:noFill/>
          <a:ln w="12700">
            <a:noFill/>
            <a:miter lim="800000"/>
            <a:headEnd/>
            <a:tailEnd/>
          </a:ln>
        </p:spPr>
        <p:txBody>
          <a:bodyPr wrap="none" anchor="ctr"/>
          <a:lstStyle/>
          <a:p>
            <a:endParaRPr lang="en-US"/>
          </a:p>
        </p:txBody>
      </p:sp>
      <p:sp>
        <p:nvSpPr>
          <p:cNvPr id="113673" name="Rectangle 9"/>
          <p:cNvSpPr>
            <a:spLocks noChangeArrowheads="1"/>
          </p:cNvSpPr>
          <p:nvPr/>
        </p:nvSpPr>
        <p:spPr bwMode="auto">
          <a:xfrm>
            <a:off x="0" y="0"/>
            <a:ext cx="2970213" cy="457200"/>
          </a:xfrm>
          <a:prstGeom prst="rect">
            <a:avLst/>
          </a:prstGeom>
          <a:noFill/>
          <a:ln w="12700">
            <a:noFill/>
            <a:miter lim="800000"/>
            <a:headEnd/>
            <a:tailEnd/>
          </a:ln>
        </p:spPr>
        <p:txBody>
          <a:bodyPr wrap="none" anchor="ctr"/>
          <a:lstStyle/>
          <a:p>
            <a:endParaRPr lang="en-US"/>
          </a:p>
        </p:txBody>
      </p:sp>
      <p:sp>
        <p:nvSpPr>
          <p:cNvPr id="113674" name="Rectangle 10"/>
          <p:cNvSpPr>
            <a:spLocks noGrp="1" noRot="1" noChangeAspect="1" noChangeArrowheads="1" noTextEdit="1"/>
          </p:cNvSpPr>
          <p:nvPr>
            <p:ph type="sldImg"/>
          </p:nvPr>
        </p:nvSpPr>
        <p:spPr>
          <a:xfrm>
            <a:off x="1150938" y="692150"/>
            <a:ext cx="4556125" cy="3416300"/>
          </a:xfrm>
          <a:ln cap="flat"/>
        </p:spPr>
      </p:sp>
      <p:sp>
        <p:nvSpPr>
          <p:cNvPr id="113675" name="Rectangle 11"/>
          <p:cNvSpPr>
            <a:spLocks noGrp="1" noChangeArrowheads="1"/>
          </p:cNvSpPr>
          <p:nvPr>
            <p:ph type="body" idx="1"/>
          </p:nvPr>
        </p:nvSpPr>
        <p:spPr>
          <a:noFill/>
          <a:ln w="9525"/>
        </p:spPr>
        <p:txBody>
          <a:bodyPr lIns="95250" tIns="49212" rIns="95250" bIns="49212"/>
          <a:lstStyle/>
          <a:p>
            <a:endParaRPr lang="pl-PL"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3884613" y="0"/>
            <a:ext cx="2973387" cy="457200"/>
          </a:xfrm>
          <a:prstGeom prst="rect">
            <a:avLst/>
          </a:prstGeom>
          <a:noFill/>
          <a:ln w="12700">
            <a:noFill/>
            <a:miter lim="800000"/>
            <a:headEnd/>
            <a:tailEnd/>
          </a:ln>
        </p:spPr>
        <p:txBody>
          <a:bodyPr wrap="none" anchor="ctr"/>
          <a:lstStyle/>
          <a:p>
            <a:endParaRPr lang="en-US"/>
          </a:p>
        </p:txBody>
      </p:sp>
      <p:sp>
        <p:nvSpPr>
          <p:cNvPr id="114691" name="Rectangle 3"/>
          <p:cNvSpPr>
            <a:spLocks noChangeArrowheads="1"/>
          </p:cNvSpPr>
          <p:nvPr/>
        </p:nvSpPr>
        <p:spPr bwMode="auto">
          <a:xfrm>
            <a:off x="3884613" y="8685213"/>
            <a:ext cx="2973387" cy="457200"/>
          </a:xfrm>
          <a:prstGeom prst="rect">
            <a:avLst/>
          </a:prstGeom>
          <a:noFill/>
          <a:ln w="12700">
            <a:noFill/>
            <a:miter lim="800000"/>
            <a:headEnd/>
            <a:tailEnd/>
          </a:ln>
        </p:spPr>
        <p:txBody>
          <a:bodyPr lIns="19050" tIns="0" rIns="19050" bIns="0" anchor="b"/>
          <a:lstStyle/>
          <a:p>
            <a:pPr algn="r" defTabSz="942975"/>
            <a:r>
              <a:rPr lang="en-US" sz="1000" i="1"/>
              <a:t>3</a:t>
            </a:r>
          </a:p>
        </p:txBody>
      </p:sp>
      <p:sp>
        <p:nvSpPr>
          <p:cNvPr id="114692" name="Rectangle 4"/>
          <p:cNvSpPr>
            <a:spLocks noChangeArrowheads="1"/>
          </p:cNvSpPr>
          <p:nvPr/>
        </p:nvSpPr>
        <p:spPr bwMode="auto">
          <a:xfrm>
            <a:off x="0" y="8685213"/>
            <a:ext cx="2970213" cy="457200"/>
          </a:xfrm>
          <a:prstGeom prst="rect">
            <a:avLst/>
          </a:prstGeom>
          <a:noFill/>
          <a:ln w="12700">
            <a:noFill/>
            <a:miter lim="800000"/>
            <a:headEnd/>
            <a:tailEnd/>
          </a:ln>
        </p:spPr>
        <p:txBody>
          <a:bodyPr wrap="none" anchor="ctr"/>
          <a:lstStyle/>
          <a:p>
            <a:endParaRPr lang="en-US"/>
          </a:p>
        </p:txBody>
      </p:sp>
      <p:sp>
        <p:nvSpPr>
          <p:cNvPr id="114693" name="Rectangle 5"/>
          <p:cNvSpPr>
            <a:spLocks noChangeArrowheads="1"/>
          </p:cNvSpPr>
          <p:nvPr/>
        </p:nvSpPr>
        <p:spPr bwMode="auto">
          <a:xfrm>
            <a:off x="0" y="0"/>
            <a:ext cx="2970213" cy="457200"/>
          </a:xfrm>
          <a:prstGeom prst="rect">
            <a:avLst/>
          </a:prstGeom>
          <a:noFill/>
          <a:ln w="12700">
            <a:noFill/>
            <a:miter lim="800000"/>
            <a:headEnd/>
            <a:tailEnd/>
          </a:ln>
        </p:spPr>
        <p:txBody>
          <a:bodyPr wrap="none" anchor="ctr"/>
          <a:lstStyle/>
          <a:p>
            <a:endParaRPr lang="en-US"/>
          </a:p>
        </p:txBody>
      </p:sp>
      <p:sp>
        <p:nvSpPr>
          <p:cNvPr id="114694" name="Rectangle 6"/>
          <p:cNvSpPr>
            <a:spLocks noChangeArrowheads="1"/>
          </p:cNvSpPr>
          <p:nvPr/>
        </p:nvSpPr>
        <p:spPr bwMode="auto">
          <a:xfrm>
            <a:off x="3884613" y="0"/>
            <a:ext cx="2973387" cy="457200"/>
          </a:xfrm>
          <a:prstGeom prst="rect">
            <a:avLst/>
          </a:prstGeom>
          <a:noFill/>
          <a:ln w="12700">
            <a:noFill/>
            <a:miter lim="800000"/>
            <a:headEnd/>
            <a:tailEnd/>
          </a:ln>
        </p:spPr>
        <p:txBody>
          <a:bodyPr wrap="none" anchor="ctr"/>
          <a:lstStyle/>
          <a:p>
            <a:endParaRPr lang="en-US"/>
          </a:p>
        </p:txBody>
      </p:sp>
      <p:sp>
        <p:nvSpPr>
          <p:cNvPr id="114695" name="Rectangle 7"/>
          <p:cNvSpPr>
            <a:spLocks noChangeArrowheads="1"/>
          </p:cNvSpPr>
          <p:nvPr/>
        </p:nvSpPr>
        <p:spPr bwMode="auto">
          <a:xfrm>
            <a:off x="3884613" y="8685213"/>
            <a:ext cx="2973387" cy="457200"/>
          </a:xfrm>
          <a:prstGeom prst="rect">
            <a:avLst/>
          </a:prstGeom>
          <a:noFill/>
          <a:ln w="12700">
            <a:noFill/>
            <a:miter lim="800000"/>
            <a:headEnd/>
            <a:tailEnd/>
          </a:ln>
        </p:spPr>
        <p:txBody>
          <a:bodyPr lIns="19050" tIns="0" rIns="19050" bIns="0" anchor="b"/>
          <a:lstStyle/>
          <a:p>
            <a:pPr algn="r" defTabSz="942975"/>
            <a:r>
              <a:rPr lang="en-US" sz="1000" i="1"/>
              <a:t>3</a:t>
            </a:r>
          </a:p>
        </p:txBody>
      </p:sp>
      <p:sp>
        <p:nvSpPr>
          <p:cNvPr id="114696" name="Rectangle 8"/>
          <p:cNvSpPr>
            <a:spLocks noChangeArrowheads="1"/>
          </p:cNvSpPr>
          <p:nvPr/>
        </p:nvSpPr>
        <p:spPr bwMode="auto">
          <a:xfrm>
            <a:off x="0" y="8685213"/>
            <a:ext cx="2970213" cy="457200"/>
          </a:xfrm>
          <a:prstGeom prst="rect">
            <a:avLst/>
          </a:prstGeom>
          <a:noFill/>
          <a:ln w="12700">
            <a:noFill/>
            <a:miter lim="800000"/>
            <a:headEnd/>
            <a:tailEnd/>
          </a:ln>
        </p:spPr>
        <p:txBody>
          <a:bodyPr wrap="none" anchor="ctr"/>
          <a:lstStyle/>
          <a:p>
            <a:endParaRPr lang="en-US"/>
          </a:p>
        </p:txBody>
      </p:sp>
      <p:sp>
        <p:nvSpPr>
          <p:cNvPr id="114697" name="Rectangle 9"/>
          <p:cNvSpPr>
            <a:spLocks noChangeArrowheads="1"/>
          </p:cNvSpPr>
          <p:nvPr/>
        </p:nvSpPr>
        <p:spPr bwMode="auto">
          <a:xfrm>
            <a:off x="0" y="0"/>
            <a:ext cx="2970213" cy="457200"/>
          </a:xfrm>
          <a:prstGeom prst="rect">
            <a:avLst/>
          </a:prstGeom>
          <a:noFill/>
          <a:ln w="12700">
            <a:noFill/>
            <a:miter lim="800000"/>
            <a:headEnd/>
            <a:tailEnd/>
          </a:ln>
        </p:spPr>
        <p:txBody>
          <a:bodyPr wrap="none" anchor="ctr"/>
          <a:lstStyle/>
          <a:p>
            <a:endParaRPr lang="en-US"/>
          </a:p>
        </p:txBody>
      </p:sp>
      <p:sp>
        <p:nvSpPr>
          <p:cNvPr id="114698" name="Rectangle 10"/>
          <p:cNvSpPr>
            <a:spLocks noGrp="1" noRot="1" noChangeAspect="1" noChangeArrowheads="1" noTextEdit="1"/>
          </p:cNvSpPr>
          <p:nvPr>
            <p:ph type="sldImg"/>
          </p:nvPr>
        </p:nvSpPr>
        <p:spPr>
          <a:xfrm>
            <a:off x="1150938" y="692150"/>
            <a:ext cx="4556125" cy="3416300"/>
          </a:xfrm>
          <a:ln cap="flat"/>
        </p:spPr>
      </p:sp>
      <p:sp>
        <p:nvSpPr>
          <p:cNvPr id="114699" name="Rectangle 11"/>
          <p:cNvSpPr>
            <a:spLocks noGrp="1" noChangeArrowheads="1"/>
          </p:cNvSpPr>
          <p:nvPr>
            <p:ph type="body" idx="1"/>
          </p:nvPr>
        </p:nvSpPr>
        <p:spPr>
          <a:noFill/>
          <a:ln w="9525"/>
        </p:spPr>
        <p:txBody>
          <a:bodyPr lIns="95250" tIns="49212" rIns="95250" bIns="49212"/>
          <a:lstStyle/>
          <a:p>
            <a:endParaRPr lang="pl-PL"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3884613" y="0"/>
            <a:ext cx="2973387" cy="457200"/>
          </a:xfrm>
          <a:prstGeom prst="rect">
            <a:avLst/>
          </a:prstGeom>
          <a:noFill/>
          <a:ln w="12700">
            <a:noFill/>
            <a:miter lim="800000"/>
            <a:headEnd/>
            <a:tailEnd/>
          </a:ln>
        </p:spPr>
        <p:txBody>
          <a:bodyPr wrap="none" anchor="ctr"/>
          <a:lstStyle/>
          <a:p>
            <a:endParaRPr lang="en-US"/>
          </a:p>
        </p:txBody>
      </p:sp>
      <p:sp>
        <p:nvSpPr>
          <p:cNvPr id="113667" name="Rectangle 3"/>
          <p:cNvSpPr>
            <a:spLocks noChangeArrowheads="1"/>
          </p:cNvSpPr>
          <p:nvPr/>
        </p:nvSpPr>
        <p:spPr bwMode="auto">
          <a:xfrm>
            <a:off x="3884613" y="8685213"/>
            <a:ext cx="2973387" cy="457200"/>
          </a:xfrm>
          <a:prstGeom prst="rect">
            <a:avLst/>
          </a:prstGeom>
          <a:noFill/>
          <a:ln w="12700">
            <a:noFill/>
            <a:miter lim="800000"/>
            <a:headEnd/>
            <a:tailEnd/>
          </a:ln>
        </p:spPr>
        <p:txBody>
          <a:bodyPr lIns="19050" tIns="0" rIns="19050" bIns="0" anchor="b"/>
          <a:lstStyle/>
          <a:p>
            <a:pPr algn="r" defTabSz="942975"/>
            <a:r>
              <a:rPr lang="en-US" sz="1000" i="1"/>
              <a:t>1</a:t>
            </a:r>
          </a:p>
        </p:txBody>
      </p:sp>
      <p:sp>
        <p:nvSpPr>
          <p:cNvPr id="113668" name="Rectangle 4"/>
          <p:cNvSpPr>
            <a:spLocks noChangeArrowheads="1"/>
          </p:cNvSpPr>
          <p:nvPr/>
        </p:nvSpPr>
        <p:spPr bwMode="auto">
          <a:xfrm>
            <a:off x="0" y="8685213"/>
            <a:ext cx="2970213" cy="457200"/>
          </a:xfrm>
          <a:prstGeom prst="rect">
            <a:avLst/>
          </a:prstGeom>
          <a:noFill/>
          <a:ln w="12700">
            <a:noFill/>
            <a:miter lim="800000"/>
            <a:headEnd/>
            <a:tailEnd/>
          </a:ln>
        </p:spPr>
        <p:txBody>
          <a:bodyPr wrap="none" anchor="ctr"/>
          <a:lstStyle/>
          <a:p>
            <a:endParaRPr lang="en-US"/>
          </a:p>
        </p:txBody>
      </p:sp>
      <p:sp>
        <p:nvSpPr>
          <p:cNvPr id="113669" name="Rectangle 5"/>
          <p:cNvSpPr>
            <a:spLocks noChangeArrowheads="1"/>
          </p:cNvSpPr>
          <p:nvPr/>
        </p:nvSpPr>
        <p:spPr bwMode="auto">
          <a:xfrm>
            <a:off x="0" y="0"/>
            <a:ext cx="2970213" cy="457200"/>
          </a:xfrm>
          <a:prstGeom prst="rect">
            <a:avLst/>
          </a:prstGeom>
          <a:noFill/>
          <a:ln w="12700">
            <a:noFill/>
            <a:miter lim="800000"/>
            <a:headEnd/>
            <a:tailEnd/>
          </a:ln>
        </p:spPr>
        <p:txBody>
          <a:bodyPr wrap="none" anchor="ctr"/>
          <a:lstStyle/>
          <a:p>
            <a:endParaRPr lang="en-US"/>
          </a:p>
        </p:txBody>
      </p:sp>
      <p:sp>
        <p:nvSpPr>
          <p:cNvPr id="113670" name="Rectangle 6"/>
          <p:cNvSpPr>
            <a:spLocks noChangeArrowheads="1"/>
          </p:cNvSpPr>
          <p:nvPr/>
        </p:nvSpPr>
        <p:spPr bwMode="auto">
          <a:xfrm>
            <a:off x="3884613" y="0"/>
            <a:ext cx="2973387" cy="457200"/>
          </a:xfrm>
          <a:prstGeom prst="rect">
            <a:avLst/>
          </a:prstGeom>
          <a:noFill/>
          <a:ln w="12700">
            <a:noFill/>
            <a:miter lim="800000"/>
            <a:headEnd/>
            <a:tailEnd/>
          </a:ln>
        </p:spPr>
        <p:txBody>
          <a:bodyPr wrap="none" anchor="ctr"/>
          <a:lstStyle/>
          <a:p>
            <a:endParaRPr lang="en-US"/>
          </a:p>
        </p:txBody>
      </p:sp>
      <p:sp>
        <p:nvSpPr>
          <p:cNvPr id="113671" name="Rectangle 7"/>
          <p:cNvSpPr>
            <a:spLocks noChangeArrowheads="1"/>
          </p:cNvSpPr>
          <p:nvPr/>
        </p:nvSpPr>
        <p:spPr bwMode="auto">
          <a:xfrm>
            <a:off x="3884613" y="8685213"/>
            <a:ext cx="2973387" cy="457200"/>
          </a:xfrm>
          <a:prstGeom prst="rect">
            <a:avLst/>
          </a:prstGeom>
          <a:noFill/>
          <a:ln w="12700">
            <a:noFill/>
            <a:miter lim="800000"/>
            <a:headEnd/>
            <a:tailEnd/>
          </a:ln>
        </p:spPr>
        <p:txBody>
          <a:bodyPr lIns="19050" tIns="0" rIns="19050" bIns="0" anchor="b"/>
          <a:lstStyle/>
          <a:p>
            <a:pPr algn="r" defTabSz="942975"/>
            <a:r>
              <a:rPr lang="en-US" sz="1000" i="1"/>
              <a:t>1</a:t>
            </a:r>
          </a:p>
        </p:txBody>
      </p:sp>
      <p:sp>
        <p:nvSpPr>
          <p:cNvPr id="113672" name="Rectangle 8"/>
          <p:cNvSpPr>
            <a:spLocks noChangeArrowheads="1"/>
          </p:cNvSpPr>
          <p:nvPr/>
        </p:nvSpPr>
        <p:spPr bwMode="auto">
          <a:xfrm>
            <a:off x="0" y="8685213"/>
            <a:ext cx="2970213" cy="457200"/>
          </a:xfrm>
          <a:prstGeom prst="rect">
            <a:avLst/>
          </a:prstGeom>
          <a:noFill/>
          <a:ln w="12700">
            <a:noFill/>
            <a:miter lim="800000"/>
            <a:headEnd/>
            <a:tailEnd/>
          </a:ln>
        </p:spPr>
        <p:txBody>
          <a:bodyPr wrap="none" anchor="ctr"/>
          <a:lstStyle/>
          <a:p>
            <a:endParaRPr lang="en-US"/>
          </a:p>
        </p:txBody>
      </p:sp>
      <p:sp>
        <p:nvSpPr>
          <p:cNvPr id="113673" name="Rectangle 9"/>
          <p:cNvSpPr>
            <a:spLocks noChangeArrowheads="1"/>
          </p:cNvSpPr>
          <p:nvPr/>
        </p:nvSpPr>
        <p:spPr bwMode="auto">
          <a:xfrm>
            <a:off x="0" y="0"/>
            <a:ext cx="2970213" cy="457200"/>
          </a:xfrm>
          <a:prstGeom prst="rect">
            <a:avLst/>
          </a:prstGeom>
          <a:noFill/>
          <a:ln w="12700">
            <a:noFill/>
            <a:miter lim="800000"/>
            <a:headEnd/>
            <a:tailEnd/>
          </a:ln>
        </p:spPr>
        <p:txBody>
          <a:bodyPr wrap="none" anchor="ctr"/>
          <a:lstStyle/>
          <a:p>
            <a:endParaRPr lang="en-US"/>
          </a:p>
        </p:txBody>
      </p:sp>
      <p:sp>
        <p:nvSpPr>
          <p:cNvPr id="113674" name="Rectangle 10"/>
          <p:cNvSpPr>
            <a:spLocks noGrp="1" noRot="1" noChangeAspect="1" noChangeArrowheads="1" noTextEdit="1"/>
          </p:cNvSpPr>
          <p:nvPr>
            <p:ph type="sldImg"/>
          </p:nvPr>
        </p:nvSpPr>
        <p:spPr>
          <a:xfrm>
            <a:off x="1150938" y="692150"/>
            <a:ext cx="4556125" cy="3416300"/>
          </a:xfrm>
          <a:ln cap="flat"/>
        </p:spPr>
      </p:sp>
      <p:sp>
        <p:nvSpPr>
          <p:cNvPr id="113675" name="Rectangle 11"/>
          <p:cNvSpPr>
            <a:spLocks noGrp="1" noChangeArrowheads="1"/>
          </p:cNvSpPr>
          <p:nvPr>
            <p:ph type="body" idx="1"/>
          </p:nvPr>
        </p:nvSpPr>
        <p:spPr>
          <a:noFill/>
          <a:ln w="9525"/>
        </p:spPr>
        <p:txBody>
          <a:bodyPr lIns="95250" tIns="49212" rIns="95250" bIns="49212"/>
          <a:lstStyle/>
          <a:p>
            <a:endParaRPr lang="pl-PL"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23B47F-9B67-4D64-9403-D7CAF32FED66}"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23B47F-9B67-4D64-9403-D7CAF32FED66}" type="slidenum">
              <a:rPr lang="en-US" smtClean="0"/>
              <a:pPr/>
              <a:t>27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23B47F-9B67-4D64-9403-D7CAF32FED66}" type="slidenum">
              <a:rPr lang="en-US" smtClean="0"/>
              <a:pPr/>
              <a:t>92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E24F51-D86B-4F60-B24A-D9402CD50680}" type="datetime1">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3DC2C-EF55-4F5A-98CC-CADF098E60D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258AD4-E9FA-4208-A8BD-EAC36C45F6FA}" type="datetime1">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3DC2C-EF55-4F5A-98CC-CADF098E60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C609C8-39D6-4FEC-998B-BD6C36F09A0C}" type="datetime1">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3DC2C-EF55-4F5A-98CC-CADF098E60D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892205-CD8C-4120-A27B-1B9D6564FF5F}" type="datetime1">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3DC2C-EF55-4F5A-98CC-CADF098E60D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143925-B212-44F8-B1A8-9EB6138AF695}" type="datetime1">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3DC2C-EF55-4F5A-98CC-CADF098E60D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699F91-31E7-4B49-AEB5-76A529818024}" type="datetime1">
              <a:rPr lang="en-US" smtClean="0"/>
              <a:pPr/>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3DC2C-EF55-4F5A-98CC-CADF098E60D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82A3EB-0849-42B8-919A-C463C3946FFE}" type="datetime1">
              <a:rPr lang="en-US" smtClean="0"/>
              <a:pPr/>
              <a:t>4/19/2021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53DC2C-EF55-4F5A-98CC-CADF098E60D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7CDE2C-4787-4F6B-B917-A3F2A0412A22}" type="datetime1">
              <a:rPr lang="en-US" smtClean="0"/>
              <a:pPr/>
              <a:t>4/19/2021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53DC2C-EF55-4F5A-98CC-CADF098E60D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193CC7-AAE1-4EF5-8291-1504D015887E}" type="datetime1">
              <a:rPr lang="en-US" smtClean="0"/>
              <a:pPr/>
              <a:t>4/19/2021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53DC2C-EF55-4F5A-98CC-CADF098E60D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D39F57-C669-4B13-B700-43B8ADC36712}" type="datetime1">
              <a:rPr lang="en-US" smtClean="0"/>
              <a:pPr/>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3DC2C-EF55-4F5A-98CC-CADF098E60D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AADFED-678B-44D1-B2FA-5A077FC90A08}" type="datetime1">
              <a:rPr lang="en-US" smtClean="0"/>
              <a:pPr/>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3DC2C-EF55-4F5A-98CC-CADF098E60D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2E5E2B-1223-4939-9C04-C10CE6109D47}" type="datetime1">
              <a:rPr lang="en-US" smtClean="0"/>
              <a:pPr/>
              <a:t>4/19/2021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3DC2C-EF55-4F5A-98CC-CADF098E60D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www.mathwarehouse.com/ellipse/equation-of-ellipse.php" TargetMode="External"/><Relationship Id="rId4" Type="http://schemas.openxmlformats.org/officeDocument/2006/relationships/hyperlink" Target="http://www.mathwarehouse.com/ellipse/focus-of-ellipse.ph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a:hlinkClick r:id="" action="ppaction://ole?verb=0"/>
          </p:cNvPr>
          <p:cNvGraphicFramePr>
            <a:graphicFrameLocks/>
          </p:cNvGraphicFramePr>
          <p:nvPr/>
        </p:nvGraphicFramePr>
        <p:xfrm>
          <a:off x="381000" y="1676400"/>
          <a:ext cx="7837487" cy="4879975"/>
        </p:xfrm>
        <a:graphic>
          <a:graphicData uri="http://schemas.openxmlformats.org/presentationml/2006/ole">
            <p:oleObj spid="_x0000_s1026" name="ClipArt" r:id="rId4" imgW="7843680" imgH="4886280" progId="">
              <p:embed/>
            </p:oleObj>
          </a:graphicData>
        </a:graphic>
      </p:graphicFrame>
      <p:sp>
        <p:nvSpPr>
          <p:cNvPr id="1028" name="Rectangle 4"/>
          <p:cNvSpPr>
            <a:spLocks noChangeArrowheads="1"/>
          </p:cNvSpPr>
          <p:nvPr/>
        </p:nvSpPr>
        <p:spPr bwMode="auto">
          <a:xfrm>
            <a:off x="1905000" y="4953000"/>
            <a:ext cx="5800725" cy="650875"/>
          </a:xfrm>
          <a:prstGeom prst="rect">
            <a:avLst/>
          </a:prstGeom>
          <a:noFill/>
          <a:ln w="12700">
            <a:noFill/>
            <a:miter lim="800000"/>
            <a:headEnd/>
            <a:tailEnd/>
          </a:ln>
        </p:spPr>
        <p:txBody>
          <a:bodyPr lIns="90488" tIns="44450" rIns="90488" bIns="44450">
            <a:spAutoFit/>
          </a:bodyPr>
          <a:lstStyle/>
          <a:p>
            <a:pPr algn="ctr">
              <a:spcBef>
                <a:spcPct val="50000"/>
              </a:spcBef>
            </a:pPr>
            <a:r>
              <a:rPr lang="en-US" sz="3600" b="1" dirty="0"/>
              <a:t>ORBITAL MECHANICS !!</a:t>
            </a:r>
          </a:p>
        </p:txBody>
      </p:sp>
      <p:sp>
        <p:nvSpPr>
          <p:cNvPr id="1029" name="Rectangle 5"/>
          <p:cNvSpPr>
            <a:spLocks noChangeArrowheads="1"/>
          </p:cNvSpPr>
          <p:nvPr/>
        </p:nvSpPr>
        <p:spPr bwMode="auto">
          <a:xfrm>
            <a:off x="457200" y="285750"/>
            <a:ext cx="8534400" cy="705321"/>
          </a:xfrm>
          <a:prstGeom prst="rect">
            <a:avLst/>
          </a:prstGeom>
          <a:noFill/>
          <a:ln w="12700">
            <a:noFill/>
            <a:miter lim="800000"/>
            <a:headEnd/>
            <a:tailEnd/>
          </a:ln>
        </p:spPr>
        <p:txBody>
          <a:bodyPr wrap="square" lIns="90488" tIns="44450" rIns="90488" bIns="44450">
            <a:spAutoFit/>
          </a:bodyPr>
          <a:lstStyle/>
          <a:p>
            <a:pPr algn="ctr">
              <a:spcBef>
                <a:spcPct val="50000"/>
              </a:spcBef>
            </a:pPr>
            <a:r>
              <a:rPr lang="en-US" sz="4000" b="1" smtClean="0"/>
              <a:t>ORBITAL </a:t>
            </a:r>
            <a:r>
              <a:rPr lang="en-US" sz="4000" b="1" dirty="0"/>
              <a:t>MECHANICS AND LAUNCHERS</a:t>
            </a:r>
          </a:p>
        </p:txBody>
      </p:sp>
      <p:sp>
        <p:nvSpPr>
          <p:cNvPr id="6" name="Slide Number Placeholder 5"/>
          <p:cNvSpPr>
            <a:spLocks noGrp="1"/>
          </p:cNvSpPr>
          <p:nvPr>
            <p:ph type="sldNum" sz="quarter" idx="12"/>
          </p:nvPr>
        </p:nvSpPr>
        <p:spPr>
          <a:xfrm>
            <a:off x="8305800" y="6356350"/>
            <a:ext cx="381000" cy="365125"/>
          </a:xfrm>
        </p:spPr>
        <p:txBody>
          <a:bodyPr/>
          <a:lstStyle/>
          <a:p>
            <a:fld id="{7253DC2C-EF55-4F5A-98CC-CADF098E60DB}" type="slidenum">
              <a:rPr lang="en-US" smtClean="0"/>
              <a:pPr/>
              <a:t>1</a:t>
            </a:fld>
            <a:endParaRPr lang="en-US" dirty="0"/>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6476999"/>
          </a:xfrm>
        </p:spPr>
        <p:txBody>
          <a:bodyPr>
            <a:normAutofit fontScale="92500"/>
          </a:bodyPr>
          <a:lstStyle/>
          <a:p>
            <a:endParaRPr lang="en-US" sz="800" b="1" i="1" dirty="0">
              <a:solidFill>
                <a:srgbClr val="FF0000"/>
              </a:solidFill>
              <a:latin typeface="Times New Roman" pitchFamily="18" charset="0"/>
              <a:cs typeface="Times New Roman" pitchFamily="18" charset="0"/>
            </a:endParaRPr>
          </a:p>
          <a:p>
            <a:r>
              <a:rPr lang="en-US" sz="2400" b="1" i="1" dirty="0">
                <a:latin typeface="Times New Roman" pitchFamily="18" charset="0"/>
                <a:cs typeface="Times New Roman" pitchFamily="18" charset="0"/>
              </a:rPr>
              <a:t>If the forces on the satellite are </a:t>
            </a:r>
            <a:r>
              <a:rPr lang="en-US" sz="2400" b="1" i="1" dirty="0">
                <a:solidFill>
                  <a:srgbClr val="00B050"/>
                </a:solidFill>
                <a:latin typeface="Times New Roman" pitchFamily="18" charset="0"/>
                <a:cs typeface="Times New Roman" pitchFamily="18" charset="0"/>
              </a:rPr>
              <a:t>balanced</a:t>
            </a:r>
            <a:r>
              <a:rPr lang="en-US" sz="2400" b="1" i="1" dirty="0">
                <a:latin typeface="Times New Roman" pitchFamily="18" charset="0"/>
                <a:cs typeface="Times New Roman" pitchFamily="18" charset="0"/>
              </a:rPr>
              <a:t>, F</a:t>
            </a:r>
            <a:r>
              <a:rPr lang="en-US" sz="2400" b="1" i="1" baseline="-25000" dirty="0">
                <a:latin typeface="Times New Roman" pitchFamily="18" charset="0"/>
                <a:cs typeface="Times New Roman" pitchFamily="18" charset="0"/>
              </a:rPr>
              <a:t>IN</a:t>
            </a:r>
            <a:r>
              <a:rPr lang="en-US" sz="2400" b="1" i="1" dirty="0">
                <a:latin typeface="Times New Roman" pitchFamily="18" charset="0"/>
                <a:cs typeface="Times New Roman" pitchFamily="18" charset="0"/>
              </a:rPr>
              <a:t> = F</a:t>
            </a:r>
            <a:r>
              <a:rPr lang="en-US" sz="2400" b="1" i="1" baseline="-25000" dirty="0">
                <a:latin typeface="Times New Roman" pitchFamily="18" charset="0"/>
                <a:cs typeface="Times New Roman" pitchFamily="18" charset="0"/>
              </a:rPr>
              <a:t>OUT</a:t>
            </a:r>
            <a:r>
              <a:rPr lang="en-US" sz="2400" b="1" i="1" dirty="0">
                <a:latin typeface="Times New Roman" pitchFamily="18" charset="0"/>
                <a:cs typeface="Times New Roman" pitchFamily="18" charset="0"/>
              </a:rPr>
              <a:t> and, using </a:t>
            </a:r>
            <a:r>
              <a:rPr lang="en-US" sz="2400" b="1" i="1" dirty="0" err="1">
                <a:latin typeface="Times New Roman" pitchFamily="18" charset="0"/>
                <a:cs typeface="Times New Roman" pitchFamily="18" charset="0"/>
              </a:rPr>
              <a:t>Eqs</a:t>
            </a:r>
            <a:endParaRPr lang="en-US" sz="2400" b="1" i="1" dirty="0">
              <a:latin typeface="Times New Roman" pitchFamily="18" charset="0"/>
              <a:cs typeface="Times New Roman" pitchFamily="18" charset="0"/>
            </a:endParaRPr>
          </a:p>
          <a:p>
            <a:pPr>
              <a:buNone/>
            </a:pPr>
            <a:r>
              <a:rPr lang="en-US" sz="2400" b="1" i="1" dirty="0">
                <a:latin typeface="Times New Roman" pitchFamily="18" charset="0"/>
                <a:cs typeface="Times New Roman" pitchFamily="18" charset="0"/>
              </a:rPr>
              <a:t>					</a:t>
            </a:r>
            <a:r>
              <a:rPr lang="en-US" sz="2600" b="1" i="1" dirty="0">
                <a:solidFill>
                  <a:srgbClr val="FF0000"/>
                </a:solidFill>
                <a:latin typeface="Times New Roman" pitchFamily="18" charset="0"/>
                <a:cs typeface="Times New Roman" pitchFamily="18" charset="0"/>
              </a:rPr>
              <a:t>m × </a:t>
            </a:r>
            <a:r>
              <a:rPr lang="el-GR" sz="2600" b="1" i="1" dirty="0">
                <a:solidFill>
                  <a:srgbClr val="FF0000"/>
                </a:solidFill>
                <a:latin typeface="Times New Roman" pitchFamily="18" charset="0"/>
                <a:cs typeface="Times New Roman" pitchFamily="18" charset="0"/>
              </a:rPr>
              <a:t>μ/</a:t>
            </a:r>
            <a:r>
              <a:rPr lang="en-US" sz="2600" b="1" i="1" dirty="0">
                <a:solidFill>
                  <a:srgbClr val="FF0000"/>
                </a:solidFill>
                <a:latin typeface="Times New Roman" pitchFamily="18" charset="0"/>
                <a:cs typeface="Times New Roman" pitchFamily="18" charset="0"/>
              </a:rPr>
              <a:t>r² = m </a:t>
            </a:r>
            <a:r>
              <a:rPr lang="en-US" sz="2600" b="1" i="1" dirty="0" smtClean="0">
                <a:solidFill>
                  <a:srgbClr val="FF0000"/>
                </a:solidFill>
                <a:latin typeface="Times New Roman" pitchFamily="18" charset="0"/>
                <a:cs typeface="Times New Roman" pitchFamily="18" charset="0"/>
              </a:rPr>
              <a:t>×</a:t>
            </a:r>
            <a:r>
              <a:rPr lang="en-US" sz="2600" b="1" i="1" dirty="0">
                <a:solidFill>
                  <a:srgbClr val="FF0000"/>
                </a:solidFill>
                <a:latin typeface="Times New Roman" pitchFamily="18" charset="0"/>
                <a:cs typeface="Times New Roman" pitchFamily="18" charset="0"/>
              </a:rPr>
              <a:t>v</a:t>
            </a:r>
            <a:r>
              <a:rPr lang="el-GR" sz="2600" b="1" i="1" dirty="0" smtClean="0">
                <a:solidFill>
                  <a:srgbClr val="FF0000"/>
                </a:solidFill>
                <a:latin typeface="Times New Roman" pitchFamily="18" charset="0"/>
                <a:cs typeface="Times New Roman" pitchFamily="18" charset="0"/>
              </a:rPr>
              <a:t>²/</a:t>
            </a:r>
            <a:r>
              <a:rPr lang="en-US" sz="2600" b="1" i="1" dirty="0">
                <a:solidFill>
                  <a:srgbClr val="FF0000"/>
                </a:solidFill>
                <a:latin typeface="Times New Roman" pitchFamily="18" charset="0"/>
                <a:cs typeface="Times New Roman" pitchFamily="18" charset="0"/>
              </a:rPr>
              <a:t>r</a:t>
            </a:r>
            <a:endParaRPr lang="en-US" sz="2400" b="1" i="1" dirty="0">
              <a:solidFill>
                <a:srgbClr val="FF0000"/>
              </a:solidFill>
              <a:latin typeface="Times New Roman" pitchFamily="18" charset="0"/>
              <a:cs typeface="Times New Roman" pitchFamily="18" charset="0"/>
            </a:endParaRPr>
          </a:p>
          <a:p>
            <a:r>
              <a:rPr lang="en-US" sz="2400" b="1" i="1" dirty="0">
                <a:latin typeface="Times New Roman" pitchFamily="18" charset="0"/>
                <a:cs typeface="Times New Roman" pitchFamily="18" charset="0"/>
              </a:rPr>
              <a:t>Hence the </a:t>
            </a:r>
            <a:r>
              <a:rPr lang="en-US" sz="2400" b="1" i="1" dirty="0">
                <a:solidFill>
                  <a:srgbClr val="00B050"/>
                </a:solidFill>
                <a:latin typeface="Times New Roman" pitchFamily="18" charset="0"/>
                <a:cs typeface="Times New Roman" pitchFamily="18" charset="0"/>
              </a:rPr>
              <a:t>velocity v</a:t>
            </a:r>
            <a:r>
              <a:rPr lang="en-US" sz="2400" b="1" i="1" dirty="0">
                <a:latin typeface="Times New Roman" pitchFamily="18" charset="0"/>
                <a:cs typeface="Times New Roman" pitchFamily="18" charset="0"/>
              </a:rPr>
              <a:t> of a satellite in a </a:t>
            </a:r>
            <a:r>
              <a:rPr lang="en-US" sz="2400" b="1" i="1" dirty="0">
                <a:solidFill>
                  <a:srgbClr val="00B0F0"/>
                </a:solidFill>
                <a:latin typeface="Times New Roman" pitchFamily="18" charset="0"/>
                <a:cs typeface="Times New Roman" pitchFamily="18" charset="0"/>
              </a:rPr>
              <a:t>circular orbit </a:t>
            </a:r>
            <a:r>
              <a:rPr lang="en-US" sz="2400" b="1" i="1" dirty="0">
                <a:latin typeface="Times New Roman" pitchFamily="18" charset="0"/>
                <a:cs typeface="Times New Roman" pitchFamily="18" charset="0"/>
              </a:rPr>
              <a:t>is given </a:t>
            </a:r>
            <a:r>
              <a:rPr lang="en-US" sz="2400" b="1" i="1" dirty="0" smtClean="0">
                <a:latin typeface="Times New Roman" pitchFamily="18" charset="0"/>
                <a:cs typeface="Times New Roman" pitchFamily="18" charset="0"/>
              </a:rPr>
              <a:t>by</a:t>
            </a:r>
          </a:p>
          <a:p>
            <a:pPr>
              <a:buNone/>
            </a:pPr>
            <a:r>
              <a:rPr lang="en-US" sz="2400" b="1" i="1" dirty="0" smtClean="0">
                <a:latin typeface="Times New Roman" pitchFamily="18" charset="0"/>
                <a:cs typeface="Times New Roman" pitchFamily="18" charset="0"/>
              </a:rPr>
              <a:t>                                                </a:t>
            </a:r>
            <a:r>
              <a:rPr lang="en-US" sz="2600" b="1" i="1" dirty="0" smtClean="0">
                <a:solidFill>
                  <a:srgbClr val="FF0000"/>
                </a:solidFill>
                <a:latin typeface="Times New Roman" pitchFamily="18" charset="0"/>
                <a:cs typeface="Times New Roman" pitchFamily="18" charset="0"/>
              </a:rPr>
              <a:t>v </a:t>
            </a:r>
            <a:r>
              <a:rPr lang="el-GR" sz="2600" b="1" i="1" dirty="0" smtClean="0">
                <a:solidFill>
                  <a:srgbClr val="FF0000"/>
                </a:solidFill>
                <a:latin typeface="Times New Roman" pitchFamily="18" charset="0"/>
                <a:cs typeface="Times New Roman" pitchFamily="18" charset="0"/>
              </a:rPr>
              <a:t>= </a:t>
            </a:r>
            <a:r>
              <a:rPr lang="el-GR" sz="2600" b="1" i="1" dirty="0">
                <a:solidFill>
                  <a:srgbClr val="FF0000"/>
                </a:solidFill>
                <a:latin typeface="Times New Roman" pitchFamily="18" charset="0"/>
                <a:cs typeface="Times New Roman" pitchFamily="18" charset="0"/>
              </a:rPr>
              <a:t>(μ/</a:t>
            </a:r>
            <a:r>
              <a:rPr lang="en-US" sz="2600" b="1" i="1" dirty="0">
                <a:solidFill>
                  <a:srgbClr val="FF0000"/>
                </a:solidFill>
                <a:latin typeface="Times New Roman" pitchFamily="18" charset="0"/>
                <a:cs typeface="Times New Roman" pitchFamily="18" charset="0"/>
              </a:rPr>
              <a:t>r) </a:t>
            </a:r>
            <a:r>
              <a:rPr lang="en-US" sz="2600" b="1" i="1" dirty="0" smtClean="0">
                <a:solidFill>
                  <a:srgbClr val="FF0000"/>
                </a:solidFill>
                <a:latin typeface="Times New Roman" pitchFamily="18" charset="0"/>
                <a:cs typeface="Times New Roman" pitchFamily="18" charset="0"/>
              </a:rPr>
              <a:t>½</a:t>
            </a:r>
            <a:endParaRPr lang="en-US" sz="2400" b="1" i="1" dirty="0" smtClean="0">
              <a:solidFill>
                <a:srgbClr val="FF0000"/>
              </a:solidFill>
              <a:latin typeface="Times New Roman" pitchFamily="18" charset="0"/>
              <a:cs typeface="Times New Roman" pitchFamily="18" charset="0"/>
            </a:endParaRPr>
          </a:p>
          <a:p>
            <a:pPr>
              <a:buNone/>
            </a:pPr>
            <a:endParaRPr lang="en-US" sz="800" b="1" i="1" dirty="0" smtClean="0">
              <a:solidFill>
                <a:srgbClr val="FF0000"/>
              </a:solidFill>
              <a:latin typeface="Times New Roman" pitchFamily="18" charset="0"/>
              <a:cs typeface="Times New Roman" pitchFamily="18" charset="0"/>
            </a:endParaRPr>
          </a:p>
          <a:p>
            <a:pPr algn="just"/>
            <a:endParaRPr lang="en-US" sz="300" b="1" i="1" dirty="0" smtClean="0">
              <a:latin typeface="Times New Roman" pitchFamily="18" charset="0"/>
              <a:cs typeface="Times New Roman" pitchFamily="18" charset="0"/>
            </a:endParaRPr>
          </a:p>
          <a:p>
            <a:pPr algn="just"/>
            <a:r>
              <a:rPr lang="en-US" sz="2400" b="1" i="1" dirty="0" smtClean="0">
                <a:latin typeface="Times New Roman" pitchFamily="18" charset="0"/>
                <a:cs typeface="Times New Roman" pitchFamily="18" charset="0"/>
              </a:rPr>
              <a:t>If the </a:t>
            </a:r>
            <a:r>
              <a:rPr lang="en-US" sz="2400" b="1" i="1" dirty="0" smtClean="0">
                <a:solidFill>
                  <a:srgbClr val="0070C0"/>
                </a:solidFill>
                <a:latin typeface="Times New Roman" pitchFamily="18" charset="0"/>
                <a:cs typeface="Times New Roman" pitchFamily="18" charset="0"/>
              </a:rPr>
              <a:t>orbit</a:t>
            </a:r>
            <a:r>
              <a:rPr lang="en-US" sz="2400" b="1" i="1" dirty="0" smtClean="0">
                <a:latin typeface="Times New Roman" pitchFamily="18" charset="0"/>
                <a:cs typeface="Times New Roman" pitchFamily="18" charset="0"/>
              </a:rPr>
              <a:t> is </a:t>
            </a:r>
            <a:r>
              <a:rPr lang="en-US" sz="2400" b="1" i="1" dirty="0" smtClean="0">
                <a:solidFill>
                  <a:srgbClr val="FF0000"/>
                </a:solidFill>
                <a:latin typeface="Times New Roman" pitchFamily="18" charset="0"/>
                <a:cs typeface="Times New Roman" pitchFamily="18" charset="0"/>
              </a:rPr>
              <a:t>circular, </a:t>
            </a:r>
            <a:r>
              <a:rPr lang="en-US" sz="2400" b="1" i="1" dirty="0" smtClean="0">
                <a:latin typeface="Times New Roman" pitchFamily="18" charset="0"/>
                <a:cs typeface="Times New Roman" pitchFamily="18" charset="0"/>
              </a:rPr>
              <a:t>the </a:t>
            </a:r>
            <a:r>
              <a:rPr lang="en-US" sz="2400" b="1" i="1" dirty="0" smtClean="0">
                <a:solidFill>
                  <a:srgbClr val="0070C0"/>
                </a:solidFill>
                <a:latin typeface="Times New Roman" pitchFamily="18" charset="0"/>
                <a:cs typeface="Times New Roman" pitchFamily="18" charset="0"/>
              </a:rPr>
              <a:t>distance</a:t>
            </a:r>
            <a:r>
              <a:rPr lang="en-US" sz="2400" b="1" i="1" dirty="0" smtClean="0">
                <a:latin typeface="Times New Roman" pitchFamily="18" charset="0"/>
                <a:cs typeface="Times New Roman" pitchFamily="18" charset="0"/>
              </a:rPr>
              <a:t> </a:t>
            </a:r>
            <a:r>
              <a:rPr lang="en-US" sz="2400" b="1" i="1" dirty="0" smtClean="0">
                <a:solidFill>
                  <a:srgbClr val="FF0000"/>
                </a:solidFill>
                <a:latin typeface="Times New Roman" pitchFamily="18" charset="0"/>
                <a:cs typeface="Times New Roman" pitchFamily="18" charset="0"/>
              </a:rPr>
              <a:t>traveled </a:t>
            </a:r>
            <a:r>
              <a:rPr lang="en-US" sz="2400" b="1" i="1" dirty="0" smtClean="0">
                <a:latin typeface="Times New Roman" pitchFamily="18" charset="0"/>
                <a:cs typeface="Times New Roman" pitchFamily="18" charset="0"/>
              </a:rPr>
              <a:t>by a </a:t>
            </a:r>
            <a:r>
              <a:rPr lang="en-US" sz="2400" b="1" i="1" dirty="0" smtClean="0">
                <a:solidFill>
                  <a:srgbClr val="0070C0"/>
                </a:solidFill>
                <a:latin typeface="Times New Roman" pitchFamily="18" charset="0"/>
                <a:cs typeface="Times New Roman" pitchFamily="18" charset="0"/>
              </a:rPr>
              <a:t>satellite</a:t>
            </a:r>
            <a:r>
              <a:rPr lang="en-US" sz="2400" b="1" i="1" dirty="0" smtClean="0">
                <a:solidFill>
                  <a:srgbClr val="FF0000"/>
                </a:solidFill>
                <a:latin typeface="Times New Roman" pitchFamily="18" charset="0"/>
                <a:cs typeface="Times New Roman" pitchFamily="18" charset="0"/>
              </a:rPr>
              <a:t> </a:t>
            </a:r>
            <a:r>
              <a:rPr lang="en-US" sz="2400" b="1" i="1" dirty="0" smtClean="0">
                <a:latin typeface="Times New Roman" pitchFamily="18" charset="0"/>
                <a:cs typeface="Times New Roman" pitchFamily="18" charset="0"/>
              </a:rPr>
              <a:t>in </a:t>
            </a:r>
            <a:r>
              <a:rPr lang="en-US" sz="2400" b="1" i="1" dirty="0" smtClean="0">
                <a:solidFill>
                  <a:srgbClr val="00B050"/>
                </a:solidFill>
                <a:latin typeface="Times New Roman" pitchFamily="18" charset="0"/>
                <a:cs typeface="Times New Roman" pitchFamily="18" charset="0"/>
              </a:rPr>
              <a:t>one</a:t>
            </a:r>
            <a:r>
              <a:rPr lang="en-US" sz="2400" b="1" i="1" dirty="0" smtClean="0">
                <a:latin typeface="Times New Roman" pitchFamily="18" charset="0"/>
                <a:cs typeface="Times New Roman" pitchFamily="18" charset="0"/>
              </a:rPr>
              <a:t> </a:t>
            </a:r>
            <a:r>
              <a:rPr lang="en-US" sz="2400" b="1" i="1" dirty="0" smtClean="0">
                <a:solidFill>
                  <a:srgbClr val="FF0000"/>
                </a:solidFill>
                <a:latin typeface="Times New Roman" pitchFamily="18" charset="0"/>
                <a:cs typeface="Times New Roman" pitchFamily="18" charset="0"/>
              </a:rPr>
              <a:t>orbit  </a:t>
            </a:r>
            <a:r>
              <a:rPr lang="en-US" sz="2400" b="1" i="1" dirty="0" smtClean="0">
                <a:latin typeface="Times New Roman" pitchFamily="18" charset="0"/>
                <a:cs typeface="Times New Roman" pitchFamily="18" charset="0"/>
              </a:rPr>
              <a:t>around </a:t>
            </a:r>
            <a:r>
              <a:rPr lang="en-US" sz="2400" b="1" i="1" dirty="0" smtClean="0">
                <a:solidFill>
                  <a:srgbClr val="FF0000"/>
                </a:solidFill>
                <a:latin typeface="Times New Roman" pitchFamily="18" charset="0"/>
                <a:cs typeface="Times New Roman" pitchFamily="18" charset="0"/>
              </a:rPr>
              <a:t> a planet </a:t>
            </a:r>
            <a:r>
              <a:rPr lang="en-US" sz="2400" b="1" i="1" dirty="0" smtClean="0">
                <a:latin typeface="Times New Roman" pitchFamily="18" charset="0"/>
                <a:cs typeface="Times New Roman" pitchFamily="18" charset="0"/>
              </a:rPr>
              <a:t>is</a:t>
            </a:r>
            <a:r>
              <a:rPr lang="en-US" sz="2400" b="1" i="1" dirty="0" smtClean="0">
                <a:solidFill>
                  <a:srgbClr val="FF0000"/>
                </a:solidFill>
                <a:latin typeface="Times New Roman" pitchFamily="18" charset="0"/>
                <a:cs typeface="Times New Roman" pitchFamily="18" charset="0"/>
              </a:rPr>
              <a:t> 2</a:t>
            </a:r>
            <a:r>
              <a:rPr lang="el-GR" sz="2400" b="1" i="1" dirty="0" smtClean="0">
                <a:solidFill>
                  <a:srgbClr val="FF0000"/>
                </a:solidFill>
                <a:latin typeface="Times New Roman" pitchFamily="18" charset="0"/>
                <a:cs typeface="Times New Roman" pitchFamily="18" charset="0"/>
              </a:rPr>
              <a:t>π</a:t>
            </a:r>
            <a:r>
              <a:rPr lang="en-US" sz="2400" b="1" i="1" dirty="0" smtClean="0">
                <a:solidFill>
                  <a:srgbClr val="FF0000"/>
                </a:solidFill>
                <a:latin typeface="Times New Roman" pitchFamily="18" charset="0"/>
                <a:cs typeface="Times New Roman" pitchFamily="18" charset="0"/>
              </a:rPr>
              <a:t>r.</a:t>
            </a:r>
          </a:p>
          <a:p>
            <a:pPr algn="just">
              <a:buNone/>
            </a:pPr>
            <a:endParaRPr lang="en-US" sz="2000" b="1" i="1" dirty="0" smtClean="0">
              <a:solidFill>
                <a:srgbClr val="FF0000"/>
              </a:solidFill>
              <a:latin typeface="Times New Roman" pitchFamily="18" charset="0"/>
              <a:cs typeface="Times New Roman" pitchFamily="18" charset="0"/>
            </a:endParaRPr>
          </a:p>
          <a:p>
            <a:pPr algn="just"/>
            <a:r>
              <a:rPr lang="en-US" sz="2200" b="1" i="1" dirty="0" smtClean="0">
                <a:latin typeface="Times New Roman" pitchFamily="18" charset="0"/>
                <a:cs typeface="Times New Roman" pitchFamily="18" charset="0"/>
              </a:rPr>
              <a:t>where</a:t>
            </a:r>
            <a:r>
              <a:rPr lang="en-US" sz="2200" b="1" i="1" dirty="0" smtClean="0">
                <a:solidFill>
                  <a:srgbClr val="FF0000"/>
                </a:solidFill>
                <a:latin typeface="Times New Roman" pitchFamily="18" charset="0"/>
                <a:cs typeface="Times New Roman" pitchFamily="18" charset="0"/>
              </a:rPr>
              <a:t> r </a:t>
            </a:r>
            <a:r>
              <a:rPr lang="en-US" sz="2200" b="1" i="1" dirty="0" smtClean="0">
                <a:latin typeface="Times New Roman" pitchFamily="18" charset="0"/>
                <a:cs typeface="Times New Roman" pitchFamily="18" charset="0"/>
              </a:rPr>
              <a:t>is the </a:t>
            </a:r>
            <a:r>
              <a:rPr lang="en-US" sz="2200" b="1" i="1" dirty="0" smtClean="0">
                <a:solidFill>
                  <a:srgbClr val="00B050"/>
                </a:solidFill>
                <a:latin typeface="Times New Roman" pitchFamily="18" charset="0"/>
                <a:cs typeface="Times New Roman" pitchFamily="18" charset="0"/>
              </a:rPr>
              <a:t>radius of the orbit </a:t>
            </a:r>
            <a:r>
              <a:rPr lang="en-US" sz="2200" b="1" i="1" dirty="0" smtClean="0">
                <a:latin typeface="Times New Roman" pitchFamily="18" charset="0"/>
                <a:cs typeface="Times New Roman" pitchFamily="18" charset="0"/>
              </a:rPr>
              <a:t>from the </a:t>
            </a:r>
            <a:r>
              <a:rPr lang="en-US" sz="2200" b="1" i="1" dirty="0" smtClean="0">
                <a:solidFill>
                  <a:srgbClr val="FF0000"/>
                </a:solidFill>
                <a:latin typeface="Times New Roman" pitchFamily="18" charset="0"/>
                <a:cs typeface="Times New Roman" pitchFamily="18" charset="0"/>
              </a:rPr>
              <a:t>satellite to the center </a:t>
            </a:r>
            <a:r>
              <a:rPr lang="en-US" sz="2200" b="1" i="1" dirty="0" smtClean="0">
                <a:latin typeface="Times New Roman" pitchFamily="18" charset="0"/>
                <a:cs typeface="Times New Roman" pitchFamily="18" charset="0"/>
              </a:rPr>
              <a:t>of the </a:t>
            </a:r>
            <a:r>
              <a:rPr lang="en-US" sz="2200" b="1" i="1" dirty="0" smtClean="0">
                <a:solidFill>
                  <a:srgbClr val="FF0000"/>
                </a:solidFill>
                <a:latin typeface="Times New Roman" pitchFamily="18" charset="0"/>
                <a:cs typeface="Times New Roman" pitchFamily="18" charset="0"/>
              </a:rPr>
              <a:t>planet.</a:t>
            </a:r>
          </a:p>
          <a:p>
            <a:pPr algn="just">
              <a:buNone/>
            </a:pPr>
            <a:endParaRPr lang="en-US" sz="900" b="1" i="1" dirty="0" smtClean="0">
              <a:solidFill>
                <a:srgbClr val="FF0000"/>
              </a:solidFill>
              <a:latin typeface="Times New Roman" pitchFamily="18" charset="0"/>
              <a:cs typeface="Times New Roman" pitchFamily="18" charset="0"/>
            </a:endParaRPr>
          </a:p>
          <a:p>
            <a:pPr algn="just"/>
            <a:endParaRPr lang="en-US" sz="900" b="1" i="1" dirty="0" smtClean="0">
              <a:solidFill>
                <a:srgbClr val="FF0000"/>
              </a:solidFill>
              <a:latin typeface="Times New Roman" pitchFamily="18" charset="0"/>
              <a:cs typeface="Times New Roman" pitchFamily="18" charset="0"/>
            </a:endParaRPr>
          </a:p>
          <a:p>
            <a:pPr algn="just"/>
            <a:r>
              <a:rPr lang="en-US" sz="2400" b="1" i="1" dirty="0" smtClean="0">
                <a:latin typeface="Times New Roman" pitchFamily="18" charset="0"/>
                <a:cs typeface="Times New Roman" pitchFamily="18" charset="0"/>
              </a:rPr>
              <a:t>Since </a:t>
            </a:r>
            <a:r>
              <a:rPr lang="en-US" sz="2400" b="1" i="1" dirty="0" smtClean="0">
                <a:solidFill>
                  <a:srgbClr val="FF0000"/>
                </a:solidFill>
                <a:latin typeface="Times New Roman" pitchFamily="18" charset="0"/>
                <a:cs typeface="Times New Roman" pitchFamily="18" charset="0"/>
              </a:rPr>
              <a:t>distance </a:t>
            </a:r>
            <a:r>
              <a:rPr lang="en-US" sz="2400" b="1" i="1" dirty="0" smtClean="0">
                <a:latin typeface="Times New Roman" pitchFamily="18" charset="0"/>
                <a:cs typeface="Times New Roman" pitchFamily="18" charset="0"/>
              </a:rPr>
              <a:t>divided by</a:t>
            </a:r>
            <a:r>
              <a:rPr lang="en-US" sz="2400" b="1" i="1" dirty="0" smtClean="0">
                <a:solidFill>
                  <a:srgbClr val="FF0000"/>
                </a:solidFill>
                <a:latin typeface="Times New Roman" pitchFamily="18" charset="0"/>
                <a:cs typeface="Times New Roman" pitchFamily="18" charset="0"/>
              </a:rPr>
              <a:t> </a:t>
            </a:r>
            <a:r>
              <a:rPr lang="en-US" sz="2400" b="1" i="1" dirty="0" smtClean="0">
                <a:solidFill>
                  <a:srgbClr val="00B0F0"/>
                </a:solidFill>
                <a:latin typeface="Times New Roman" pitchFamily="18" charset="0"/>
                <a:cs typeface="Times New Roman" pitchFamily="18" charset="0"/>
              </a:rPr>
              <a:t>velocity</a:t>
            </a:r>
            <a:r>
              <a:rPr lang="en-US" sz="2400" b="1" i="1" dirty="0" smtClean="0">
                <a:solidFill>
                  <a:srgbClr val="FF0000"/>
                </a:solidFill>
                <a:latin typeface="Times New Roman" pitchFamily="18" charset="0"/>
                <a:cs typeface="Times New Roman" pitchFamily="18" charset="0"/>
              </a:rPr>
              <a:t> equals</a:t>
            </a:r>
            <a:r>
              <a:rPr lang="en-US" sz="2400" b="1" i="1" dirty="0" smtClean="0">
                <a:solidFill>
                  <a:srgbClr val="00B050"/>
                </a:solidFill>
                <a:latin typeface="Times New Roman" pitchFamily="18" charset="0"/>
                <a:cs typeface="Times New Roman" pitchFamily="18" charset="0"/>
              </a:rPr>
              <a:t> time </a:t>
            </a:r>
            <a:r>
              <a:rPr lang="en-US" sz="2400" b="1" i="1" dirty="0" smtClean="0">
                <a:solidFill>
                  <a:srgbClr val="FF0000"/>
                </a:solidFill>
                <a:latin typeface="Times New Roman" pitchFamily="18" charset="0"/>
                <a:cs typeface="Times New Roman" pitchFamily="18" charset="0"/>
              </a:rPr>
              <a:t>to </a:t>
            </a:r>
            <a:r>
              <a:rPr lang="en-US" sz="2400" b="1" i="1" dirty="0" smtClean="0">
                <a:latin typeface="Times New Roman" pitchFamily="18" charset="0"/>
                <a:cs typeface="Times New Roman" pitchFamily="18" charset="0"/>
              </a:rPr>
              <a:t>travel that distance</a:t>
            </a:r>
            <a:r>
              <a:rPr lang="en-US" sz="2400" b="1" i="1" dirty="0" smtClean="0">
                <a:solidFill>
                  <a:srgbClr val="FF0000"/>
                </a:solidFill>
                <a:latin typeface="Times New Roman" pitchFamily="18" charset="0"/>
                <a:cs typeface="Times New Roman" pitchFamily="18" charset="0"/>
              </a:rPr>
              <a:t>,(t= s/v)</a:t>
            </a:r>
          </a:p>
          <a:p>
            <a:pPr algn="just"/>
            <a:endParaRPr lang="en-US" sz="1200" b="1" i="1" dirty="0">
              <a:solidFill>
                <a:srgbClr val="FF0000"/>
              </a:solidFill>
              <a:latin typeface="Times New Roman" pitchFamily="18" charset="0"/>
              <a:cs typeface="Times New Roman" pitchFamily="18" charset="0"/>
            </a:endParaRPr>
          </a:p>
          <a:p>
            <a:pPr algn="just"/>
            <a:r>
              <a:rPr lang="en-US" sz="2400" b="1" i="1" dirty="0">
                <a:solidFill>
                  <a:srgbClr val="00B0F0"/>
                </a:solidFill>
                <a:latin typeface="Times New Roman" pitchFamily="18" charset="0"/>
                <a:cs typeface="Times New Roman" pitchFamily="18" charset="0"/>
              </a:rPr>
              <a:t>The period </a:t>
            </a:r>
            <a:r>
              <a:rPr lang="en-US" sz="2400" b="1" i="1" dirty="0">
                <a:latin typeface="Times New Roman" pitchFamily="18" charset="0"/>
                <a:cs typeface="Times New Roman" pitchFamily="18" charset="0"/>
              </a:rPr>
              <a:t>of the satellite’s </a:t>
            </a:r>
            <a:r>
              <a:rPr lang="en-US" sz="2400" b="1" i="1" dirty="0" smtClean="0">
                <a:latin typeface="Times New Roman" pitchFamily="18" charset="0"/>
                <a:cs typeface="Times New Roman" pitchFamily="18" charset="0"/>
              </a:rPr>
              <a:t> </a:t>
            </a:r>
            <a:r>
              <a:rPr lang="en-US" sz="2400" b="1" i="1" dirty="0" smtClean="0">
                <a:solidFill>
                  <a:srgbClr val="00B050"/>
                </a:solidFill>
                <a:latin typeface="Times New Roman" pitchFamily="18" charset="0"/>
                <a:cs typeface="Times New Roman" pitchFamily="18" charset="0"/>
              </a:rPr>
              <a:t>orbit</a:t>
            </a:r>
            <a:r>
              <a:rPr lang="en-US" sz="2400" b="1" i="1" dirty="0">
                <a:latin typeface="Times New Roman" pitchFamily="18" charset="0"/>
                <a:cs typeface="Times New Roman" pitchFamily="18" charset="0"/>
              </a:rPr>
              <a:t>, T, will be</a:t>
            </a:r>
          </a:p>
          <a:p>
            <a:pPr>
              <a:buNone/>
            </a:pPr>
            <a:r>
              <a:rPr lang="en-US" sz="2400" b="1" i="1" dirty="0">
                <a:latin typeface="Times New Roman" pitchFamily="18" charset="0"/>
                <a:cs typeface="Times New Roman" pitchFamily="18" charset="0"/>
              </a:rPr>
              <a:t>				</a:t>
            </a:r>
            <a:r>
              <a:rPr lang="en-US" sz="2400" b="1" i="1" dirty="0">
                <a:solidFill>
                  <a:srgbClr val="FF0000"/>
                </a:solidFill>
                <a:latin typeface="Times New Roman" pitchFamily="18" charset="0"/>
                <a:cs typeface="Times New Roman" pitchFamily="18" charset="0"/>
              </a:rPr>
              <a:t>T = </a:t>
            </a:r>
            <a:r>
              <a:rPr lang="en-US" sz="2400" b="1" i="1" dirty="0">
                <a:solidFill>
                  <a:srgbClr val="0070C0"/>
                </a:solidFill>
                <a:latin typeface="Times New Roman" pitchFamily="18" charset="0"/>
                <a:cs typeface="Times New Roman" pitchFamily="18" charset="0"/>
              </a:rPr>
              <a:t>(2</a:t>
            </a:r>
            <a:r>
              <a:rPr lang="el-GR" sz="2400" b="1" i="1" dirty="0">
                <a:solidFill>
                  <a:srgbClr val="0070C0"/>
                </a:solidFill>
                <a:latin typeface="Times New Roman" pitchFamily="18" charset="0"/>
                <a:cs typeface="Times New Roman" pitchFamily="18" charset="0"/>
              </a:rPr>
              <a:t>π</a:t>
            </a:r>
            <a:r>
              <a:rPr lang="en-US" sz="2400" b="1" i="1" dirty="0">
                <a:solidFill>
                  <a:srgbClr val="0070C0"/>
                </a:solidFill>
                <a:latin typeface="Times New Roman" pitchFamily="18" charset="0"/>
                <a:cs typeface="Times New Roman" pitchFamily="18" charset="0"/>
              </a:rPr>
              <a:t>r) /</a:t>
            </a:r>
            <a:r>
              <a:rPr lang="en-US" sz="2400" b="1" i="1" dirty="0">
                <a:solidFill>
                  <a:srgbClr val="00B050"/>
                </a:solidFill>
                <a:latin typeface="Times New Roman" pitchFamily="18" charset="0"/>
                <a:cs typeface="Times New Roman" pitchFamily="18" charset="0"/>
              </a:rPr>
              <a:t> </a:t>
            </a:r>
            <a:r>
              <a:rPr lang="el-GR" sz="2400" b="1" i="1" dirty="0" smtClean="0">
                <a:solidFill>
                  <a:srgbClr val="00B050"/>
                </a:solidFill>
                <a:latin typeface="Times New Roman" pitchFamily="18" charset="0"/>
                <a:cs typeface="Times New Roman" pitchFamily="18" charset="0"/>
              </a:rPr>
              <a:t>υ</a:t>
            </a:r>
            <a:r>
              <a:rPr lang="en-US" sz="2400" b="1" i="1" dirty="0" smtClean="0">
                <a:solidFill>
                  <a:srgbClr val="00B050"/>
                </a:solidFill>
                <a:latin typeface="Times New Roman" pitchFamily="18" charset="0"/>
                <a:cs typeface="Times New Roman" pitchFamily="18" charset="0"/>
              </a:rPr>
              <a:t> </a:t>
            </a:r>
            <a:r>
              <a:rPr lang="el-GR" sz="2400" b="1" i="1" dirty="0" smtClean="0">
                <a:solidFill>
                  <a:srgbClr val="FF0000"/>
                </a:solidFill>
                <a:latin typeface="Times New Roman" pitchFamily="18" charset="0"/>
                <a:cs typeface="Times New Roman" pitchFamily="18" charset="0"/>
              </a:rPr>
              <a:t>= </a:t>
            </a:r>
            <a:r>
              <a:rPr lang="el-GR" sz="2400" b="1" i="1" dirty="0">
                <a:solidFill>
                  <a:srgbClr val="FF0000"/>
                </a:solidFill>
                <a:latin typeface="Times New Roman" pitchFamily="18" charset="0"/>
                <a:cs typeface="Times New Roman" pitchFamily="18" charset="0"/>
              </a:rPr>
              <a:t>(</a:t>
            </a:r>
            <a:r>
              <a:rPr lang="el-GR" sz="2400" b="1" i="1" dirty="0">
                <a:solidFill>
                  <a:srgbClr val="0070C0"/>
                </a:solidFill>
                <a:latin typeface="Times New Roman" pitchFamily="18" charset="0"/>
                <a:cs typeface="Times New Roman" pitchFamily="18" charset="0"/>
              </a:rPr>
              <a:t>2π</a:t>
            </a:r>
            <a:r>
              <a:rPr lang="en-US" sz="2400" b="1" i="1" dirty="0" smtClean="0">
                <a:solidFill>
                  <a:srgbClr val="0070C0"/>
                </a:solidFill>
                <a:latin typeface="Times New Roman" pitchFamily="18" charset="0"/>
                <a:cs typeface="Times New Roman" pitchFamily="18" charset="0"/>
              </a:rPr>
              <a:t>r</a:t>
            </a:r>
            <a:r>
              <a:rPr lang="en-US" sz="2400" b="1" i="1" dirty="0" smtClean="0">
                <a:solidFill>
                  <a:srgbClr val="FF0000"/>
                </a:solidFill>
                <a:latin typeface="Times New Roman" pitchFamily="18" charset="0"/>
                <a:cs typeface="Times New Roman" pitchFamily="18" charset="0"/>
              </a:rPr>
              <a:t>) / [ </a:t>
            </a:r>
            <a:r>
              <a:rPr lang="en-US" sz="2400" b="1" i="1" dirty="0">
                <a:solidFill>
                  <a:srgbClr val="00B050"/>
                </a:solidFill>
                <a:latin typeface="Times New Roman" pitchFamily="18" charset="0"/>
                <a:cs typeface="Times New Roman" pitchFamily="18" charset="0"/>
              </a:rPr>
              <a:t>(</a:t>
            </a:r>
            <a:r>
              <a:rPr lang="el-GR" sz="2400" b="1" i="1" dirty="0">
                <a:solidFill>
                  <a:srgbClr val="00B050"/>
                </a:solidFill>
                <a:latin typeface="Times New Roman" pitchFamily="18" charset="0"/>
                <a:cs typeface="Times New Roman" pitchFamily="18" charset="0"/>
              </a:rPr>
              <a:t>μ/</a:t>
            </a:r>
            <a:r>
              <a:rPr lang="en-US" sz="2400" b="1" i="1" dirty="0">
                <a:solidFill>
                  <a:srgbClr val="00B050"/>
                </a:solidFill>
                <a:latin typeface="Times New Roman" pitchFamily="18" charset="0"/>
                <a:cs typeface="Times New Roman" pitchFamily="18" charset="0"/>
              </a:rPr>
              <a:t>r</a:t>
            </a:r>
            <a:r>
              <a:rPr lang="en-US" sz="2400" b="1" i="1" dirty="0" smtClean="0">
                <a:solidFill>
                  <a:srgbClr val="00B050"/>
                </a:solidFill>
                <a:latin typeface="Times New Roman" pitchFamily="18" charset="0"/>
                <a:cs typeface="Times New Roman" pitchFamily="18" charset="0"/>
              </a:rPr>
              <a:t>)½</a:t>
            </a:r>
            <a:r>
              <a:rPr lang="en-US" sz="2400" b="1" i="1" dirty="0" smtClean="0">
                <a:solidFill>
                  <a:srgbClr val="FF0000"/>
                </a:solidFill>
                <a:latin typeface="Times New Roman" pitchFamily="18" charset="0"/>
                <a:cs typeface="Times New Roman" pitchFamily="18" charset="0"/>
              </a:rPr>
              <a:t> ] =  (</a:t>
            </a:r>
            <a:r>
              <a:rPr lang="en-US" sz="2400" b="1" i="1" dirty="0" smtClean="0">
                <a:solidFill>
                  <a:schemeClr val="tx2">
                    <a:lumMod val="60000"/>
                    <a:lumOff val="40000"/>
                  </a:schemeClr>
                </a:solidFill>
                <a:latin typeface="Times New Roman" pitchFamily="18" charset="0"/>
                <a:cs typeface="Times New Roman" pitchFamily="18" charset="0"/>
              </a:rPr>
              <a:t>2</a:t>
            </a:r>
            <a:r>
              <a:rPr lang="el-GR" sz="2400" b="1" i="1" dirty="0" smtClean="0">
                <a:solidFill>
                  <a:schemeClr val="tx2">
                    <a:lumMod val="60000"/>
                    <a:lumOff val="40000"/>
                  </a:schemeClr>
                </a:solidFill>
                <a:latin typeface="Times New Roman" pitchFamily="18" charset="0"/>
                <a:cs typeface="Times New Roman" pitchFamily="18" charset="0"/>
              </a:rPr>
              <a:t>π</a:t>
            </a:r>
            <a:r>
              <a:rPr lang="en-US" sz="2400" b="1" i="1" dirty="0" smtClean="0">
                <a:solidFill>
                  <a:schemeClr val="tx2">
                    <a:lumMod val="60000"/>
                    <a:lumOff val="40000"/>
                  </a:schemeClr>
                </a:solidFill>
                <a:latin typeface="Times New Roman" pitchFamily="18" charset="0"/>
                <a:cs typeface="Times New Roman" pitchFamily="18" charset="0"/>
              </a:rPr>
              <a:t>r</a:t>
            </a:r>
            <a:r>
              <a:rPr lang="en-US" sz="2400" b="1" i="1" baseline="30000" dirty="0" smtClean="0">
                <a:solidFill>
                  <a:schemeClr val="tx2">
                    <a:lumMod val="60000"/>
                    <a:lumOff val="40000"/>
                  </a:schemeClr>
                </a:solidFill>
                <a:latin typeface="Times New Roman" pitchFamily="18" charset="0"/>
                <a:cs typeface="Times New Roman" pitchFamily="18" charset="0"/>
              </a:rPr>
              <a:t>3/2</a:t>
            </a:r>
            <a:r>
              <a:rPr lang="en-US" sz="2400" b="1" i="1" dirty="0" smtClean="0">
                <a:solidFill>
                  <a:srgbClr val="FF0000"/>
                </a:solidFill>
                <a:latin typeface="Times New Roman" pitchFamily="18" charset="0"/>
                <a:cs typeface="Times New Roman" pitchFamily="18" charset="0"/>
              </a:rPr>
              <a:t>) / (</a:t>
            </a:r>
            <a:r>
              <a:rPr lang="el-GR" sz="2400" b="1" i="1" dirty="0" smtClean="0">
                <a:solidFill>
                  <a:srgbClr val="00B050"/>
                </a:solidFill>
                <a:latin typeface="Times New Roman" pitchFamily="18" charset="0"/>
                <a:cs typeface="Times New Roman" pitchFamily="18" charset="0"/>
              </a:rPr>
              <a:t>μ½</a:t>
            </a:r>
            <a:r>
              <a:rPr lang="el-GR" sz="2400" b="1" i="1" dirty="0" smtClean="0">
                <a:solidFill>
                  <a:srgbClr val="FF0000"/>
                </a:solidFill>
                <a:latin typeface="Times New Roman" pitchFamily="18" charset="0"/>
                <a:cs typeface="Times New Roman" pitchFamily="18" charset="0"/>
              </a:rPr>
              <a:t>)</a:t>
            </a:r>
            <a:r>
              <a:rPr lang="en-US" sz="2400" b="1" i="1" dirty="0" smtClean="0">
                <a:solidFill>
                  <a:srgbClr val="FF0000"/>
                </a:solidFill>
                <a:latin typeface="Times New Roman" pitchFamily="18" charset="0"/>
                <a:cs typeface="Times New Roman" pitchFamily="18" charset="0"/>
              </a:rPr>
              <a:t> </a:t>
            </a:r>
            <a:endParaRPr lang="en-US" sz="2400" b="1" i="1" dirty="0">
              <a:solidFill>
                <a:srgbClr val="FF0000"/>
              </a:solidFill>
              <a:latin typeface="Times New Roman" pitchFamily="18" charset="0"/>
              <a:cs typeface="Times New Roman" pitchFamily="18" charset="0"/>
            </a:endParaRPr>
          </a:p>
          <a:p>
            <a:r>
              <a:rPr lang="en-US" sz="2400" b="1" i="1" dirty="0">
                <a:latin typeface="Times New Roman" pitchFamily="18" charset="0"/>
                <a:cs typeface="Times New Roman" pitchFamily="18" charset="0"/>
              </a:rPr>
              <a:t>Giving</a:t>
            </a:r>
          </a:p>
          <a:p>
            <a:pPr>
              <a:buNone/>
            </a:pPr>
            <a:r>
              <a:rPr lang="en-US" sz="2400" b="1" i="1" dirty="0">
                <a:latin typeface="Times New Roman" pitchFamily="18" charset="0"/>
                <a:cs typeface="Times New Roman" pitchFamily="18" charset="0"/>
              </a:rPr>
              <a:t>				</a:t>
            </a:r>
            <a:r>
              <a:rPr lang="en-US" sz="2400" b="1" i="1" dirty="0">
                <a:solidFill>
                  <a:srgbClr val="FF0000"/>
                </a:solidFill>
                <a:latin typeface="Times New Roman" pitchFamily="18" charset="0"/>
                <a:cs typeface="Times New Roman" pitchFamily="18" charset="0"/>
              </a:rPr>
              <a:t>T = (</a:t>
            </a:r>
            <a:r>
              <a:rPr lang="en-US" sz="2400" b="1" i="1" dirty="0">
                <a:solidFill>
                  <a:schemeClr val="tx2">
                    <a:lumMod val="60000"/>
                    <a:lumOff val="40000"/>
                  </a:schemeClr>
                </a:solidFill>
                <a:latin typeface="Times New Roman" pitchFamily="18" charset="0"/>
                <a:cs typeface="Times New Roman" pitchFamily="18" charset="0"/>
              </a:rPr>
              <a:t>2</a:t>
            </a:r>
            <a:r>
              <a:rPr lang="el-GR" sz="2400" b="1" i="1" dirty="0">
                <a:solidFill>
                  <a:schemeClr val="tx2">
                    <a:lumMod val="60000"/>
                    <a:lumOff val="40000"/>
                  </a:schemeClr>
                </a:solidFill>
                <a:latin typeface="Times New Roman" pitchFamily="18" charset="0"/>
                <a:cs typeface="Times New Roman" pitchFamily="18" charset="0"/>
              </a:rPr>
              <a:t>π</a:t>
            </a:r>
            <a:r>
              <a:rPr lang="en-US" sz="2400" b="1" i="1" dirty="0">
                <a:solidFill>
                  <a:schemeClr val="tx2">
                    <a:lumMod val="60000"/>
                    <a:lumOff val="40000"/>
                  </a:schemeClr>
                </a:solidFill>
                <a:latin typeface="Times New Roman" pitchFamily="18" charset="0"/>
                <a:cs typeface="Times New Roman" pitchFamily="18" charset="0"/>
              </a:rPr>
              <a:t>r</a:t>
            </a:r>
            <a:r>
              <a:rPr lang="en-US" sz="2400" b="1" i="1" baseline="30000" dirty="0">
                <a:solidFill>
                  <a:schemeClr val="tx2">
                    <a:lumMod val="60000"/>
                    <a:lumOff val="40000"/>
                  </a:schemeClr>
                </a:solidFill>
                <a:latin typeface="Times New Roman" pitchFamily="18" charset="0"/>
                <a:cs typeface="Times New Roman" pitchFamily="18" charset="0"/>
              </a:rPr>
              <a:t>3/2</a:t>
            </a:r>
            <a:r>
              <a:rPr lang="en-US" sz="2400" b="1" i="1" dirty="0">
                <a:solidFill>
                  <a:srgbClr val="FF0000"/>
                </a:solidFill>
                <a:latin typeface="Times New Roman" pitchFamily="18" charset="0"/>
                <a:cs typeface="Times New Roman" pitchFamily="18" charset="0"/>
              </a:rPr>
              <a:t>) / (</a:t>
            </a:r>
            <a:r>
              <a:rPr lang="el-GR" sz="2400" b="1" i="1" dirty="0">
                <a:solidFill>
                  <a:srgbClr val="00B050"/>
                </a:solidFill>
                <a:latin typeface="Times New Roman" pitchFamily="18" charset="0"/>
                <a:cs typeface="Times New Roman" pitchFamily="18" charset="0"/>
              </a:rPr>
              <a:t>μ</a:t>
            </a:r>
            <a:r>
              <a:rPr lang="el-GR" sz="2400" b="1" i="1" dirty="0" smtClean="0">
                <a:solidFill>
                  <a:srgbClr val="00B050"/>
                </a:solidFill>
                <a:latin typeface="Times New Roman" pitchFamily="18" charset="0"/>
                <a:cs typeface="Times New Roman" pitchFamily="18" charset="0"/>
              </a:rPr>
              <a:t>½</a:t>
            </a:r>
            <a:r>
              <a:rPr lang="el-GR" sz="2400" b="1" i="1" dirty="0" smtClean="0">
                <a:solidFill>
                  <a:srgbClr val="FF0000"/>
                </a:solidFill>
                <a:latin typeface="Times New Roman" pitchFamily="18" charset="0"/>
                <a:cs typeface="Times New Roman" pitchFamily="18" charset="0"/>
              </a:rPr>
              <a:t>)</a:t>
            </a:r>
            <a:r>
              <a:rPr lang="en-US" sz="2400" b="1" i="1" dirty="0" smtClean="0">
                <a:solidFill>
                  <a:srgbClr val="FF0000"/>
                </a:solidFill>
                <a:latin typeface="Times New Roman" pitchFamily="18" charset="0"/>
                <a:cs typeface="Times New Roman" pitchFamily="18" charset="0"/>
              </a:rPr>
              <a:t>    ------------------- (2.6)</a:t>
            </a:r>
            <a:endParaRPr lang="en-US" sz="2400" b="1" i="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477000"/>
          </a:xfrm>
        </p:spPr>
        <p:txBody>
          <a:bodyPr>
            <a:normAutofit/>
          </a:bodyPr>
          <a:lstStyle/>
          <a:p>
            <a:pPr algn="just"/>
            <a:r>
              <a:rPr lang="en-US" sz="3000" dirty="0" smtClean="0">
                <a:latin typeface="Times New Roman" pitchFamily="18" charset="0"/>
                <a:cs typeface="Times New Roman" pitchFamily="18" charset="0"/>
              </a:rPr>
              <a:t>Again, after a few orbits in the </a:t>
            </a:r>
            <a:r>
              <a:rPr lang="en-US" sz="3000" dirty="0" smtClean="0">
                <a:solidFill>
                  <a:srgbClr val="00B050"/>
                </a:solidFill>
                <a:latin typeface="Times New Roman" pitchFamily="18" charset="0"/>
                <a:cs typeface="Times New Roman" pitchFamily="18" charset="0"/>
              </a:rPr>
              <a:t>GTO</a:t>
            </a:r>
            <a:r>
              <a:rPr lang="en-US" sz="3000" dirty="0" smtClean="0">
                <a:latin typeface="Times New Roman" pitchFamily="18" charset="0"/>
                <a:cs typeface="Times New Roman" pitchFamily="18" charset="0"/>
              </a:rPr>
              <a:t> while the </a:t>
            </a:r>
            <a:r>
              <a:rPr lang="en-US" sz="3000" dirty="0" smtClean="0">
                <a:solidFill>
                  <a:srgbClr val="00B050"/>
                </a:solidFill>
                <a:latin typeface="Times New Roman" pitchFamily="18" charset="0"/>
                <a:cs typeface="Times New Roman" pitchFamily="18" charset="0"/>
              </a:rPr>
              <a:t>orbital elements are measured,</a:t>
            </a:r>
            <a:r>
              <a:rPr lang="en-US" sz="3000" dirty="0" smtClean="0">
                <a:latin typeface="Times New Roman" pitchFamily="18" charset="0"/>
                <a:cs typeface="Times New Roman" pitchFamily="18" charset="0"/>
              </a:rPr>
              <a:t> a </a:t>
            </a:r>
            <a:r>
              <a:rPr lang="en-US" sz="3000" dirty="0" smtClean="0">
                <a:solidFill>
                  <a:srgbClr val="FF0000"/>
                </a:solidFill>
                <a:latin typeface="Times New Roman" pitchFamily="18" charset="0"/>
                <a:cs typeface="Times New Roman" pitchFamily="18" charset="0"/>
              </a:rPr>
              <a:t>rocket motor </a:t>
            </a:r>
            <a:r>
              <a:rPr lang="en-US" sz="3000" dirty="0" smtClean="0">
                <a:latin typeface="Times New Roman" pitchFamily="18" charset="0"/>
                <a:cs typeface="Times New Roman" pitchFamily="18" charset="0"/>
              </a:rPr>
              <a:t>(usually contained within the satellite itself) </a:t>
            </a:r>
            <a:r>
              <a:rPr lang="en-US" sz="3000" dirty="0" smtClean="0">
                <a:solidFill>
                  <a:srgbClr val="FF0000"/>
                </a:solidFill>
                <a:latin typeface="Times New Roman" pitchFamily="18" charset="0"/>
                <a:cs typeface="Times New Roman" pitchFamily="18" charset="0"/>
              </a:rPr>
              <a:t>is ignited at apogee</a:t>
            </a:r>
            <a:r>
              <a:rPr lang="en-US" sz="3000" dirty="0" smtClean="0">
                <a:latin typeface="Times New Roman" pitchFamily="18" charset="0"/>
                <a:cs typeface="Times New Roman" pitchFamily="18" charset="0"/>
              </a:rPr>
              <a:t> and the </a:t>
            </a:r>
            <a:r>
              <a:rPr lang="en-US" sz="3000" dirty="0" smtClean="0">
                <a:solidFill>
                  <a:srgbClr val="00B0F0"/>
                </a:solidFill>
                <a:latin typeface="Times New Roman" pitchFamily="18" charset="0"/>
                <a:cs typeface="Times New Roman" pitchFamily="18" charset="0"/>
              </a:rPr>
              <a:t>GTO is raised until it is a circular, geostationary orbit. </a:t>
            </a:r>
          </a:p>
          <a:p>
            <a:pPr algn="just"/>
            <a:endParaRPr lang="en-US" sz="3000" dirty="0" smtClean="0">
              <a:latin typeface="Times New Roman" pitchFamily="18" charset="0"/>
              <a:cs typeface="Times New Roman" pitchFamily="18" charset="0"/>
            </a:endParaRPr>
          </a:p>
          <a:p>
            <a:pPr algn="just"/>
            <a:r>
              <a:rPr lang="en-US" sz="3000" dirty="0" smtClean="0">
                <a:latin typeface="Times New Roman" pitchFamily="18" charset="0"/>
                <a:cs typeface="Times New Roman" pitchFamily="18" charset="0"/>
              </a:rPr>
              <a:t>Since the </a:t>
            </a:r>
            <a:r>
              <a:rPr lang="en-US" sz="3000" dirty="0" smtClean="0">
                <a:solidFill>
                  <a:srgbClr val="FF0000"/>
                </a:solidFill>
                <a:latin typeface="Times New Roman" pitchFamily="18" charset="0"/>
                <a:cs typeface="Times New Roman" pitchFamily="18" charset="0"/>
              </a:rPr>
              <a:t>rocket motor fires at apogee</a:t>
            </a:r>
            <a:r>
              <a:rPr lang="en-US" sz="3000" dirty="0" smtClean="0">
                <a:latin typeface="Times New Roman" pitchFamily="18" charset="0"/>
                <a:cs typeface="Times New Roman" pitchFamily="18" charset="0"/>
              </a:rPr>
              <a:t>, it is commonly referred to as the </a:t>
            </a:r>
            <a:r>
              <a:rPr lang="en-US" sz="3000" dirty="0" smtClean="0">
                <a:solidFill>
                  <a:srgbClr val="FF0000"/>
                </a:solidFill>
                <a:latin typeface="Times New Roman" pitchFamily="18" charset="0"/>
                <a:cs typeface="Times New Roman" pitchFamily="18" charset="0"/>
              </a:rPr>
              <a:t>apogee kick motor (AKM</a:t>
            </a:r>
            <a:r>
              <a:rPr lang="en-US" sz="3000" dirty="0" smtClean="0">
                <a:latin typeface="Times New Roman" pitchFamily="18" charset="0"/>
                <a:cs typeface="Times New Roman" pitchFamily="18" charset="0"/>
              </a:rPr>
              <a:t>).</a:t>
            </a:r>
          </a:p>
          <a:p>
            <a:pPr algn="just"/>
            <a:endParaRPr lang="en-US" sz="3000" dirty="0" smtClean="0">
              <a:latin typeface="Times New Roman" pitchFamily="18" charset="0"/>
              <a:cs typeface="Times New Roman" pitchFamily="18" charset="0"/>
            </a:endParaRPr>
          </a:p>
          <a:p>
            <a:pPr algn="just"/>
            <a:r>
              <a:rPr lang="en-US" sz="3000" dirty="0" smtClean="0">
                <a:latin typeface="Times New Roman" pitchFamily="18" charset="0"/>
                <a:cs typeface="Times New Roman" pitchFamily="18" charset="0"/>
              </a:rPr>
              <a:t>The AKM is </a:t>
            </a:r>
            <a:r>
              <a:rPr lang="en-US" sz="3000" dirty="0" smtClean="0">
                <a:solidFill>
                  <a:srgbClr val="FF0000"/>
                </a:solidFill>
                <a:latin typeface="Times New Roman" pitchFamily="18" charset="0"/>
                <a:cs typeface="Times New Roman" pitchFamily="18" charset="0"/>
              </a:rPr>
              <a:t>used both to circularize the orbit at GEO and to remove any inclination error </a:t>
            </a:r>
            <a:r>
              <a:rPr lang="en-US" sz="3000" dirty="0" smtClean="0">
                <a:latin typeface="Times New Roman" pitchFamily="18" charset="0"/>
                <a:cs typeface="Times New Roman" pitchFamily="18" charset="0"/>
              </a:rPr>
              <a:t>so that the final orbit of the satellite is very close to geostationary.</a:t>
            </a:r>
          </a:p>
          <a:p>
            <a:pPr algn="just"/>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noAutofit/>
          </a:bodyPr>
          <a:lstStyle/>
          <a:p>
            <a:r>
              <a:rPr lang="en-US" sz="2800" b="1" dirty="0" smtClean="0">
                <a:solidFill>
                  <a:srgbClr val="FF0000"/>
                </a:solidFill>
              </a:rPr>
              <a:t>Geostationary Transfer Orbit with Slow Orbit Raising</a:t>
            </a:r>
            <a:endParaRPr lang="en-US" sz="2800" dirty="0">
              <a:solidFill>
                <a:srgbClr val="FF0000"/>
              </a:solidFill>
            </a:endParaRPr>
          </a:p>
        </p:txBody>
      </p:sp>
      <p:sp>
        <p:nvSpPr>
          <p:cNvPr id="3" name="Content Placeholder 2"/>
          <p:cNvSpPr>
            <a:spLocks noGrp="1"/>
          </p:cNvSpPr>
          <p:nvPr>
            <p:ph idx="1"/>
          </p:nvPr>
        </p:nvSpPr>
        <p:spPr>
          <a:xfrm>
            <a:off x="0" y="609600"/>
            <a:ext cx="8915400" cy="6248400"/>
          </a:xfrm>
        </p:spPr>
        <p:txBody>
          <a:bodyPr>
            <a:normAutofit/>
          </a:bodyPr>
          <a:lstStyle/>
          <a:p>
            <a:pPr algn="just"/>
            <a:r>
              <a:rPr lang="en-US" sz="2800" dirty="0" smtClean="0">
                <a:latin typeface="Times New Roman" pitchFamily="18" charset="0"/>
                <a:cs typeface="Times New Roman" pitchFamily="18" charset="0"/>
              </a:rPr>
              <a:t>In this procedure, </a:t>
            </a:r>
            <a:r>
              <a:rPr lang="en-US" sz="2800" dirty="0" smtClean="0">
                <a:solidFill>
                  <a:srgbClr val="FF0000"/>
                </a:solidFill>
                <a:latin typeface="Times New Roman" pitchFamily="18" charset="0"/>
                <a:cs typeface="Times New Roman" pitchFamily="18" charset="0"/>
              </a:rPr>
              <a:t>rather than </a:t>
            </a:r>
            <a:r>
              <a:rPr lang="en-US" sz="2800" dirty="0" smtClean="0">
                <a:latin typeface="Times New Roman" pitchFamily="18" charset="0"/>
                <a:cs typeface="Times New Roman" pitchFamily="18" charset="0"/>
              </a:rPr>
              <a:t>employ an </a:t>
            </a:r>
            <a:r>
              <a:rPr lang="en-US" sz="2800" dirty="0" smtClean="0">
                <a:solidFill>
                  <a:srgbClr val="FF0000"/>
                </a:solidFill>
                <a:latin typeface="Times New Roman" pitchFamily="18" charset="0"/>
                <a:cs typeface="Times New Roman" pitchFamily="18" charset="0"/>
              </a:rPr>
              <a:t>apogee kick motor </a:t>
            </a:r>
            <a:r>
              <a:rPr lang="en-US" sz="2800" dirty="0" smtClean="0">
                <a:latin typeface="Times New Roman" pitchFamily="18" charset="0"/>
                <a:cs typeface="Times New Roman" pitchFamily="18" charset="0"/>
              </a:rPr>
              <a:t>that imparts a </a:t>
            </a:r>
            <a:r>
              <a:rPr lang="en-US" sz="2800" dirty="0" smtClean="0">
                <a:solidFill>
                  <a:srgbClr val="FF0000"/>
                </a:solidFill>
                <a:latin typeface="Times New Roman" pitchFamily="18" charset="0"/>
                <a:cs typeface="Times New Roman" pitchFamily="18" charset="0"/>
              </a:rPr>
              <a:t>vigorous acceleration </a:t>
            </a:r>
            <a:r>
              <a:rPr lang="en-US" sz="2800" dirty="0" smtClean="0">
                <a:latin typeface="Times New Roman" pitchFamily="18" charset="0"/>
                <a:cs typeface="Times New Roman" pitchFamily="18" charset="0"/>
              </a:rPr>
              <a:t>over a few minutes, the </a:t>
            </a:r>
            <a:r>
              <a:rPr lang="en-US" sz="2800" dirty="0" smtClean="0">
                <a:solidFill>
                  <a:srgbClr val="00B050"/>
                </a:solidFill>
                <a:latin typeface="Times New Roman" pitchFamily="18" charset="0"/>
                <a:cs typeface="Times New Roman" pitchFamily="18" charset="0"/>
              </a:rPr>
              <a:t>spacecraft thrusters are used to raise the orbit from GTO to GEO over a number of burns. </a:t>
            </a:r>
          </a:p>
          <a:p>
            <a:pPr algn="just"/>
            <a:endParaRPr lang="en-US" sz="2800" dirty="0" smtClean="0">
              <a:solidFill>
                <a:srgbClr val="00B050"/>
              </a:solidFill>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Since the spacecraft </a:t>
            </a:r>
            <a:r>
              <a:rPr lang="en-US" sz="2800" dirty="0" smtClean="0">
                <a:solidFill>
                  <a:srgbClr val="FF0000"/>
                </a:solidFill>
                <a:latin typeface="Times New Roman" pitchFamily="18" charset="0"/>
                <a:cs typeface="Times New Roman" pitchFamily="18" charset="0"/>
              </a:rPr>
              <a:t>cannot be </a:t>
            </a:r>
            <a:r>
              <a:rPr lang="en-US" sz="2800" dirty="0" smtClean="0">
                <a:solidFill>
                  <a:srgbClr val="00B050"/>
                </a:solidFill>
                <a:latin typeface="Times New Roman" pitchFamily="18" charset="0"/>
                <a:cs typeface="Times New Roman" pitchFamily="18" charset="0"/>
              </a:rPr>
              <a:t>spin-stabilized during the GTO </a:t>
            </a:r>
            <a:r>
              <a:rPr lang="en-US" sz="2800" dirty="0" smtClean="0">
                <a:latin typeface="Times New Roman" pitchFamily="18" charset="0"/>
                <a:cs typeface="Times New Roman" pitchFamily="18" charset="0"/>
              </a:rPr>
              <a:t>(so as not to infringe the Hughes patent), many of the satellite elements are deployed while in GTO, including the solar panels.</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The satellite has two power levels of thrusters: one for more powerful orbit raising maneuvers and one for </a:t>
            </a:r>
            <a:r>
              <a:rPr lang="en-US" sz="2800" dirty="0" err="1" smtClean="0">
                <a:latin typeface="Times New Roman" pitchFamily="18" charset="0"/>
                <a:cs typeface="Times New Roman" pitchFamily="18" charset="0"/>
              </a:rPr>
              <a:t>onorbit</a:t>
            </a:r>
            <a:r>
              <a:rPr lang="en-US" sz="2800" dirty="0" smtClean="0">
                <a:latin typeface="Times New Roman" pitchFamily="18" charset="0"/>
                <a:cs typeface="Times New Roman" pitchFamily="18" charset="0"/>
              </a:rPr>
              <a:t> (low thrust) maneuvers.</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101</a:t>
            </a:fld>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rmAutofit/>
          </a:bodyPr>
          <a:lstStyle/>
          <a:p>
            <a:pPr algn="just"/>
            <a:r>
              <a:rPr lang="en-US" sz="2800" dirty="0" smtClean="0">
                <a:latin typeface="Times New Roman" pitchFamily="18" charset="0"/>
                <a:cs typeface="Times New Roman" pitchFamily="18" charset="0"/>
              </a:rPr>
              <a:t>Since the </a:t>
            </a:r>
            <a:r>
              <a:rPr lang="en-US" sz="2800" dirty="0" smtClean="0">
                <a:solidFill>
                  <a:srgbClr val="00B0F0"/>
                </a:solidFill>
                <a:latin typeface="Times New Roman" pitchFamily="18" charset="0"/>
                <a:cs typeface="Times New Roman" pitchFamily="18" charset="0"/>
              </a:rPr>
              <a:t>thrusters</a:t>
            </a:r>
            <a:r>
              <a:rPr lang="en-US" sz="2800" dirty="0" smtClean="0">
                <a:latin typeface="Times New Roman" pitchFamily="18" charset="0"/>
                <a:cs typeface="Times New Roman" pitchFamily="18" charset="0"/>
              </a:rPr>
              <a:t> take many hours of operation to achieve the geostationary orbit, the perigee of the orbit is gradually raised over successive thruster firings. </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The thruster firings occur </a:t>
            </a:r>
            <a:r>
              <a:rPr lang="en-US" sz="2800" dirty="0" smtClean="0">
                <a:solidFill>
                  <a:srgbClr val="00B0F0"/>
                </a:solidFill>
                <a:latin typeface="Times New Roman" pitchFamily="18" charset="0"/>
                <a:cs typeface="Times New Roman" pitchFamily="18" charset="0"/>
              </a:rPr>
              <a:t>symmetrically </a:t>
            </a:r>
            <a:r>
              <a:rPr lang="en-US" sz="2800" dirty="0" smtClean="0">
                <a:latin typeface="Times New Roman" pitchFamily="18" charset="0"/>
                <a:cs typeface="Times New Roman" pitchFamily="18" charset="0"/>
              </a:rPr>
              <a:t>about the apogee although they could occur at the perigee as well. </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The burns are typically 60 to 80 min long on successive orbits and up to six orbits can be used.</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 Figure 2.20 illustrates the process.</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102</a:t>
            </a:fld>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srcRect/>
          <a:stretch>
            <a:fillRect/>
          </a:stretch>
        </p:blipFill>
        <p:spPr bwMode="auto">
          <a:xfrm>
            <a:off x="228600" y="304800"/>
            <a:ext cx="8686800" cy="6248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103</a:t>
            </a:fld>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3200" b="1" dirty="0" smtClean="0">
                <a:solidFill>
                  <a:srgbClr val="FF0000"/>
                </a:solidFill>
              </a:rPr>
              <a:t>Direct Insertion to GEO</a:t>
            </a:r>
            <a:endParaRPr lang="en-US" sz="3200" dirty="0">
              <a:solidFill>
                <a:srgbClr val="FF0000"/>
              </a:solidFill>
            </a:endParaRPr>
          </a:p>
        </p:txBody>
      </p:sp>
      <p:sp>
        <p:nvSpPr>
          <p:cNvPr id="3" name="Content Placeholder 2"/>
          <p:cNvSpPr>
            <a:spLocks noGrp="1"/>
          </p:cNvSpPr>
          <p:nvPr>
            <p:ph idx="1"/>
          </p:nvPr>
        </p:nvSpPr>
        <p:spPr>
          <a:xfrm>
            <a:off x="228600" y="838200"/>
            <a:ext cx="8763000" cy="5287963"/>
          </a:xfrm>
        </p:spPr>
        <p:txBody>
          <a:bodyPr>
            <a:normAutofit/>
          </a:bodyPr>
          <a:lstStyle/>
          <a:p>
            <a:pPr algn="just"/>
            <a:r>
              <a:rPr lang="en-US" sz="2800" dirty="0" smtClean="0">
                <a:latin typeface="Times New Roman" pitchFamily="18" charset="0"/>
                <a:cs typeface="Times New Roman" pitchFamily="18" charset="0"/>
              </a:rPr>
              <a:t>This is similar to the GTO technique but, In this case, the launch service provider contracts </a:t>
            </a:r>
            <a:r>
              <a:rPr lang="en-US" sz="2800" dirty="0" smtClean="0">
                <a:solidFill>
                  <a:srgbClr val="00B0F0"/>
                </a:solidFill>
                <a:latin typeface="Times New Roman" pitchFamily="18" charset="0"/>
                <a:cs typeface="Times New Roman" pitchFamily="18" charset="0"/>
              </a:rPr>
              <a:t>to place the satellite into GEO.</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The final stages of the rocket are used to place the satellite directly into GEO rather than the satellite using its own propulsion system to go from GTO to GEO.</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104</a:t>
            </a:fld>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r>
              <a:rPr lang="en-US" sz="2400" b="1" dirty="0" smtClean="0">
                <a:solidFill>
                  <a:srgbClr val="FF0000"/>
                </a:solidFill>
              </a:rPr>
              <a:t>EXAMPLE 2.6.1</a:t>
            </a:r>
            <a:br>
              <a:rPr lang="en-US" sz="2400" b="1" dirty="0" smtClean="0">
                <a:solidFill>
                  <a:srgbClr val="FF0000"/>
                </a:solidFill>
              </a:rPr>
            </a:br>
            <a:r>
              <a:rPr lang="en-US" sz="2400" b="1" dirty="0" smtClean="0">
                <a:solidFill>
                  <a:srgbClr val="FF0000"/>
                </a:solidFill>
              </a:rPr>
              <a:t>Doppler Shift for a LEO Satellite</a:t>
            </a:r>
            <a:endParaRPr lang="en-US" sz="2400" dirty="0">
              <a:solidFill>
                <a:srgbClr val="FF0000"/>
              </a:solidFill>
            </a:endParaRPr>
          </a:p>
        </p:txBody>
      </p:sp>
      <p:sp>
        <p:nvSpPr>
          <p:cNvPr id="3" name="Content Placeholder 2"/>
          <p:cNvSpPr>
            <a:spLocks noGrp="1"/>
          </p:cNvSpPr>
          <p:nvPr>
            <p:ph idx="1"/>
          </p:nvPr>
        </p:nvSpPr>
        <p:spPr>
          <a:xfrm>
            <a:off x="152400" y="838200"/>
            <a:ext cx="8763000" cy="5791200"/>
          </a:xfrm>
        </p:spPr>
        <p:txBody>
          <a:bodyPr>
            <a:normAutofit/>
          </a:bodyPr>
          <a:lstStyle/>
          <a:p>
            <a:pPr algn="just"/>
            <a:r>
              <a:rPr lang="en-US" sz="2600" dirty="0" smtClean="0">
                <a:latin typeface="Times New Roman" pitchFamily="18" charset="0"/>
                <a:ea typeface="Tahoma" pitchFamily="34" charset="0"/>
                <a:cs typeface="Times New Roman" pitchFamily="18" charset="0"/>
              </a:rPr>
              <a:t>A low earth orbit satellite is in a circular polar orbit with an altitude, </a:t>
            </a:r>
            <a:r>
              <a:rPr lang="en-US" sz="2600" i="1" dirty="0" smtClean="0">
                <a:latin typeface="Times New Roman" pitchFamily="18" charset="0"/>
                <a:ea typeface="Tahoma" pitchFamily="34" charset="0"/>
                <a:cs typeface="Times New Roman" pitchFamily="18" charset="0"/>
              </a:rPr>
              <a:t>h, of 1000km. A transmitter on the </a:t>
            </a:r>
            <a:r>
              <a:rPr lang="en-US" sz="2600" dirty="0" smtClean="0">
                <a:latin typeface="Times New Roman" pitchFamily="18" charset="0"/>
                <a:ea typeface="Tahoma" pitchFamily="34" charset="0"/>
                <a:cs typeface="Times New Roman" pitchFamily="18" charset="0"/>
              </a:rPr>
              <a:t>satellite has a frequency of 2.65 GHz. Find</a:t>
            </a:r>
          </a:p>
          <a:p>
            <a:pPr algn="just"/>
            <a:r>
              <a:rPr lang="en-US" sz="2600" dirty="0" smtClean="0">
                <a:latin typeface="Times New Roman" pitchFamily="18" charset="0"/>
                <a:ea typeface="Tahoma" pitchFamily="34" charset="0"/>
                <a:cs typeface="Times New Roman" pitchFamily="18" charset="0"/>
              </a:rPr>
              <a:t>(</a:t>
            </a:r>
            <a:r>
              <a:rPr lang="en-US" sz="2600" dirty="0" err="1" smtClean="0">
                <a:latin typeface="Times New Roman" pitchFamily="18" charset="0"/>
                <a:ea typeface="Tahoma" pitchFamily="34" charset="0"/>
                <a:cs typeface="Times New Roman" pitchFamily="18" charset="0"/>
              </a:rPr>
              <a:t>i</a:t>
            </a:r>
            <a:r>
              <a:rPr lang="en-US" sz="2600" dirty="0" smtClean="0">
                <a:latin typeface="Times New Roman" pitchFamily="18" charset="0"/>
                <a:ea typeface="Tahoma" pitchFamily="34" charset="0"/>
                <a:cs typeface="Times New Roman" pitchFamily="18" charset="0"/>
              </a:rPr>
              <a:t>) The velocity of the satellite in orbit</a:t>
            </a:r>
          </a:p>
          <a:p>
            <a:pPr algn="just">
              <a:buNone/>
            </a:pPr>
            <a:endParaRPr lang="en-US" sz="900" dirty="0" smtClean="0">
              <a:latin typeface="Times New Roman" pitchFamily="18" charset="0"/>
              <a:ea typeface="Tahoma" pitchFamily="34" charset="0"/>
              <a:cs typeface="Times New Roman" pitchFamily="18" charset="0"/>
            </a:endParaRPr>
          </a:p>
          <a:p>
            <a:pPr algn="just"/>
            <a:r>
              <a:rPr lang="en-US" sz="2600" dirty="0" smtClean="0">
                <a:latin typeface="Times New Roman" pitchFamily="18" charset="0"/>
                <a:ea typeface="Tahoma" pitchFamily="34" charset="0"/>
                <a:cs typeface="Times New Roman" pitchFamily="18" charset="0"/>
              </a:rPr>
              <a:t>(ii) The component of velocity toward an observer at an earth station as the satellite appears over the horizon, for an observer who </a:t>
            </a:r>
            <a:r>
              <a:rPr lang="en-US" sz="2600" dirty="0" smtClean="0">
                <a:latin typeface="Times New Roman" pitchFamily="18" charset="0"/>
                <a:cs typeface="Times New Roman" pitchFamily="18" charset="0"/>
              </a:rPr>
              <a:t>is in the plane of the satellite orbit.</a:t>
            </a:r>
          </a:p>
          <a:p>
            <a:pPr algn="just">
              <a:buNone/>
            </a:pPr>
            <a:endParaRPr lang="en-US" sz="900" dirty="0" smtClean="0">
              <a:latin typeface="Times New Roman" pitchFamily="18" charset="0"/>
              <a:cs typeface="Times New Roman" pitchFamily="18" charset="0"/>
            </a:endParaRPr>
          </a:p>
          <a:p>
            <a:pPr algn="just"/>
            <a:r>
              <a:rPr lang="en-US" sz="2600" dirty="0" smtClean="0">
                <a:latin typeface="Times New Roman" pitchFamily="18" charset="0"/>
                <a:cs typeface="Times New Roman" pitchFamily="18" charset="0"/>
              </a:rPr>
              <a:t>(iii)Hence, find the Doppler shift of the received signal at the earth station. Use a mean earth radius value, </a:t>
            </a:r>
            <a:r>
              <a:rPr lang="en-US" sz="2600" i="1" dirty="0" smtClean="0">
                <a:latin typeface="Times New Roman" pitchFamily="18" charset="0"/>
                <a:cs typeface="Times New Roman" pitchFamily="18" charset="0"/>
              </a:rPr>
              <a:t>re, of 6378 km. </a:t>
            </a:r>
            <a:r>
              <a:rPr lang="en-US" sz="2600" dirty="0" smtClean="0">
                <a:latin typeface="Times New Roman" pitchFamily="18" charset="0"/>
                <a:cs typeface="Times New Roman" pitchFamily="18" charset="0"/>
              </a:rPr>
              <a:t>The satellite also carries a Ka-band transmitter at 20.0 GHz.</a:t>
            </a:r>
          </a:p>
          <a:p>
            <a:pPr algn="just">
              <a:buNone/>
            </a:pPr>
            <a:endParaRPr lang="en-US" sz="1600" dirty="0" smtClean="0">
              <a:latin typeface="Times New Roman" pitchFamily="18" charset="0"/>
              <a:cs typeface="Times New Roman" pitchFamily="18" charset="0"/>
            </a:endParaRPr>
          </a:p>
          <a:p>
            <a:pPr algn="just"/>
            <a:r>
              <a:rPr lang="en-US" sz="2600" dirty="0" smtClean="0">
                <a:latin typeface="Times New Roman" pitchFamily="18" charset="0"/>
                <a:cs typeface="Times New Roman" pitchFamily="18" charset="0"/>
              </a:rPr>
              <a:t>(iv)Find the Doppler shift for this signal when it is received by the same observer.</a:t>
            </a:r>
            <a:endParaRPr lang="en-US" sz="2600" dirty="0">
              <a:latin typeface="Times New Roman" pitchFamily="18" charset="0"/>
              <a:ea typeface="Tahoma" pitchFamily="34"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105</a:t>
            </a:fld>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457200" y="304800"/>
            <a:ext cx="8458200" cy="6096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srcRect/>
          <a:stretch>
            <a:fillRect/>
          </a:stretch>
        </p:blipFill>
        <p:spPr bwMode="auto">
          <a:xfrm>
            <a:off x="304800" y="381000"/>
            <a:ext cx="8534399" cy="60959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107</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304800" y="304800"/>
            <a:ext cx="8534400" cy="6324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304800" y="304800"/>
            <a:ext cx="8458200" cy="58673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109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0" y="5181600"/>
            <a:ext cx="9144000" cy="1676400"/>
          </a:xfrm>
        </p:spPr>
        <p:txBody>
          <a:bodyPr>
            <a:noAutofit/>
          </a:bodyPr>
          <a:lstStyle/>
          <a:p>
            <a:r>
              <a:rPr lang="en-US" sz="2000" b="1" dirty="0" smtClean="0">
                <a:latin typeface="Times New Roman" pitchFamily="18" charset="0"/>
                <a:cs typeface="Times New Roman" pitchFamily="18" charset="0"/>
              </a:rPr>
              <a:t>Table gives </a:t>
            </a:r>
            <a:r>
              <a:rPr lang="en-US" sz="2000" b="1" dirty="0" smtClean="0">
                <a:solidFill>
                  <a:schemeClr val="tx2">
                    <a:lumMod val="60000"/>
                    <a:lumOff val="40000"/>
                  </a:schemeClr>
                </a:solidFill>
                <a:latin typeface="Times New Roman" pitchFamily="18" charset="0"/>
                <a:cs typeface="Times New Roman" pitchFamily="18" charset="0"/>
              </a:rPr>
              <a:t>the velocity </a:t>
            </a:r>
            <a:r>
              <a:rPr lang="en-US" sz="2000" b="1" dirty="0" smtClean="0">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v, </a:t>
            </a:r>
            <a:r>
              <a:rPr lang="en-US" sz="2000" b="1" dirty="0" smtClean="0">
                <a:latin typeface="Times New Roman" pitchFamily="18" charset="0"/>
                <a:cs typeface="Times New Roman" pitchFamily="18" charset="0"/>
              </a:rPr>
              <a:t>and </a:t>
            </a:r>
            <a:r>
              <a:rPr lang="en-US" sz="2000" b="1" dirty="0" smtClean="0">
                <a:solidFill>
                  <a:srgbClr val="00B050"/>
                </a:solidFill>
                <a:latin typeface="Times New Roman" pitchFamily="18" charset="0"/>
                <a:cs typeface="Times New Roman" pitchFamily="18" charset="0"/>
              </a:rPr>
              <a:t>orbital period </a:t>
            </a:r>
            <a:r>
              <a:rPr lang="en-US" sz="2000" b="1" dirty="0" smtClean="0">
                <a:solidFill>
                  <a:srgbClr val="FF0000"/>
                </a:solidFill>
                <a:latin typeface="Times New Roman" pitchFamily="18" charset="0"/>
                <a:cs typeface="Times New Roman" pitchFamily="18" charset="0"/>
              </a:rPr>
              <a:t>T,</a:t>
            </a:r>
            <a:r>
              <a:rPr lang="en-US" sz="2000" b="1" dirty="0" smtClean="0">
                <a:latin typeface="Times New Roman" pitchFamily="18" charset="0"/>
                <a:cs typeface="Times New Roman" pitchFamily="18" charset="0"/>
              </a:rPr>
              <a:t> for </a:t>
            </a:r>
            <a:r>
              <a:rPr lang="en-US" sz="2000" b="1" dirty="0" smtClean="0">
                <a:solidFill>
                  <a:srgbClr val="FF0000"/>
                </a:solidFill>
                <a:latin typeface="Times New Roman" pitchFamily="18" charset="0"/>
                <a:cs typeface="Times New Roman" pitchFamily="18" charset="0"/>
              </a:rPr>
              <a:t>four satellite systems </a:t>
            </a:r>
            <a:r>
              <a:rPr lang="en-US" sz="2000" b="1" dirty="0" smtClean="0">
                <a:latin typeface="Times New Roman" pitchFamily="18" charset="0"/>
                <a:cs typeface="Times New Roman" pitchFamily="18" charset="0"/>
              </a:rPr>
              <a:t>that occupy typical </a:t>
            </a:r>
            <a:r>
              <a:rPr lang="en-US" sz="2000" b="1" dirty="0" smtClean="0">
                <a:solidFill>
                  <a:srgbClr val="FF0000"/>
                </a:solidFill>
                <a:latin typeface="Times New Roman" pitchFamily="18" charset="0"/>
                <a:cs typeface="Times New Roman" pitchFamily="18" charset="0"/>
              </a:rPr>
              <a:t>LEO,</a:t>
            </a:r>
            <a:r>
              <a:rPr lang="en-US" sz="2000" b="1" dirty="0" smtClean="0">
                <a:solidFill>
                  <a:srgbClr val="00B050"/>
                </a:solidFill>
                <a:latin typeface="Times New Roman" pitchFamily="18" charset="0"/>
                <a:cs typeface="Times New Roman" pitchFamily="18" charset="0"/>
              </a:rPr>
              <a:t>MEO</a:t>
            </a:r>
            <a:r>
              <a:rPr lang="en-US" sz="2000" b="1" dirty="0" smtClean="0">
                <a:latin typeface="Times New Roman" pitchFamily="18" charset="0"/>
                <a:cs typeface="Times New Roman" pitchFamily="18" charset="0"/>
              </a:rPr>
              <a:t>, and </a:t>
            </a:r>
            <a:r>
              <a:rPr lang="en-US" sz="2000" b="1" dirty="0" smtClean="0">
                <a:solidFill>
                  <a:srgbClr val="0070C0"/>
                </a:solidFill>
                <a:latin typeface="Times New Roman" pitchFamily="18" charset="0"/>
                <a:cs typeface="Times New Roman" pitchFamily="18" charset="0"/>
              </a:rPr>
              <a:t>GEO</a:t>
            </a:r>
            <a:r>
              <a:rPr lang="en-US" sz="2000" b="1" dirty="0" smtClean="0">
                <a:latin typeface="Times New Roman" pitchFamily="18" charset="0"/>
                <a:cs typeface="Times New Roman" pitchFamily="18" charset="0"/>
              </a:rPr>
              <a:t> orbits </a:t>
            </a:r>
            <a:r>
              <a:rPr lang="en-US" sz="2000" b="1" dirty="0" smtClean="0">
                <a:solidFill>
                  <a:srgbClr val="0070C0"/>
                </a:solidFill>
                <a:latin typeface="Times New Roman" pitchFamily="18" charset="0"/>
                <a:cs typeface="Times New Roman" pitchFamily="18" charset="0"/>
              </a:rPr>
              <a:t>around</a:t>
            </a:r>
            <a:r>
              <a:rPr lang="en-US" sz="2000" b="1" dirty="0" smtClean="0">
                <a:latin typeface="Times New Roman" pitchFamily="18" charset="0"/>
                <a:cs typeface="Times New Roman" pitchFamily="18" charset="0"/>
              </a:rPr>
              <a:t> the earth.</a:t>
            </a:r>
          </a:p>
          <a:p>
            <a:r>
              <a:rPr lang="en-US" sz="2000" b="1" dirty="0" smtClean="0">
                <a:latin typeface="Times New Roman" pitchFamily="18" charset="0"/>
                <a:cs typeface="Times New Roman" pitchFamily="18" charset="0"/>
              </a:rPr>
              <a:t>In each case, the </a:t>
            </a:r>
            <a:r>
              <a:rPr lang="en-US" sz="2000" b="1" dirty="0" smtClean="0">
                <a:solidFill>
                  <a:srgbClr val="00B0F0"/>
                </a:solidFill>
                <a:latin typeface="Times New Roman" pitchFamily="18" charset="0"/>
                <a:cs typeface="Times New Roman" pitchFamily="18" charset="0"/>
              </a:rPr>
              <a:t>orbit </a:t>
            </a:r>
            <a:r>
              <a:rPr lang="en-US" sz="2000" b="1" dirty="0" smtClean="0">
                <a:latin typeface="Times New Roman" pitchFamily="18" charset="0"/>
                <a:cs typeface="Times New Roman" pitchFamily="18" charset="0"/>
              </a:rPr>
              <a:t>are  </a:t>
            </a:r>
            <a:r>
              <a:rPr lang="en-US" sz="2000" b="1" dirty="0" smtClean="0">
                <a:solidFill>
                  <a:srgbClr val="FF0000"/>
                </a:solidFill>
                <a:latin typeface="Times New Roman" pitchFamily="18" charset="0"/>
                <a:cs typeface="Times New Roman" pitchFamily="18" charset="0"/>
              </a:rPr>
              <a:t>circular </a:t>
            </a:r>
            <a:r>
              <a:rPr lang="en-US" sz="2000" b="1" dirty="0" smtClean="0">
                <a:latin typeface="Times New Roman" pitchFamily="18" charset="0"/>
                <a:cs typeface="Times New Roman" pitchFamily="18" charset="0"/>
              </a:rPr>
              <a:t>and the </a:t>
            </a:r>
            <a:r>
              <a:rPr lang="en-US" sz="2000" b="1" dirty="0" smtClean="0">
                <a:solidFill>
                  <a:srgbClr val="00B0F0"/>
                </a:solidFill>
                <a:latin typeface="Times New Roman" pitchFamily="18" charset="0"/>
                <a:cs typeface="Times New Roman" pitchFamily="18" charset="0"/>
              </a:rPr>
              <a:t>average radius </a:t>
            </a:r>
            <a:r>
              <a:rPr lang="en-US" sz="2000" b="1" dirty="0" smtClean="0">
                <a:latin typeface="Times New Roman" pitchFamily="18" charset="0"/>
                <a:cs typeface="Times New Roman" pitchFamily="18" charset="0"/>
              </a:rPr>
              <a:t>of the </a:t>
            </a:r>
            <a:r>
              <a:rPr lang="en-US" sz="2000" b="1" dirty="0" smtClean="0">
                <a:solidFill>
                  <a:srgbClr val="7030A0"/>
                </a:solidFill>
                <a:latin typeface="Times New Roman" pitchFamily="18" charset="0"/>
                <a:cs typeface="Times New Roman" pitchFamily="18" charset="0"/>
              </a:rPr>
              <a:t>earth</a:t>
            </a:r>
            <a:r>
              <a:rPr lang="en-US" sz="2000" b="1" dirty="0" smtClean="0">
                <a:latin typeface="Times New Roman" pitchFamily="18" charset="0"/>
                <a:cs typeface="Times New Roman" pitchFamily="18" charset="0"/>
              </a:rPr>
              <a:t> is taken as  </a:t>
            </a:r>
            <a:r>
              <a:rPr lang="en-US" sz="2000" b="1" dirty="0" smtClean="0">
                <a:solidFill>
                  <a:srgbClr val="FF0000"/>
                </a:solidFill>
                <a:latin typeface="Times New Roman" pitchFamily="18" charset="0"/>
                <a:cs typeface="Times New Roman" pitchFamily="18" charset="0"/>
              </a:rPr>
              <a:t>6378.137 km</a:t>
            </a:r>
            <a:r>
              <a:rPr lang="en-US" sz="2000" b="1"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p:txBody>
      </p:sp>
      <p:sp>
        <p:nvSpPr>
          <p:cNvPr id="6" name="Content Placeholder 5"/>
          <p:cNvSpPr>
            <a:spLocks noGrp="1"/>
          </p:cNvSpPr>
          <p:nvPr>
            <p:ph sz="half" idx="2"/>
          </p:nvPr>
        </p:nvSpPr>
        <p:spPr>
          <a:xfrm>
            <a:off x="4648200" y="1600201"/>
            <a:ext cx="4038600" cy="2743200"/>
          </a:xfrm>
        </p:spPr>
        <p:txBody>
          <a:bodyPr>
            <a:normAutofit/>
          </a:bodyPr>
          <a:lstStyle/>
          <a:p>
            <a:endParaRPr lang="en-US" dirty="0"/>
          </a:p>
        </p:txBody>
      </p:sp>
      <p:pic>
        <p:nvPicPr>
          <p:cNvPr id="2" name="Picture 1">
            <a:extLst>
              <a:ext uri="{FF2B5EF4-FFF2-40B4-BE49-F238E27FC236}">
                <a16:creationId xmlns="" xmlns:a16="http://schemas.microsoft.com/office/drawing/2014/main" id="{7019ED55-6E23-4858-AFF9-76E48446ACFE}"/>
              </a:ext>
            </a:extLst>
          </p:cNvPr>
          <p:cNvPicPr>
            <a:picLocks noChangeAspect="1"/>
          </p:cNvPicPr>
          <p:nvPr/>
        </p:nvPicPr>
        <p:blipFill>
          <a:blip r:embed="rId2"/>
          <a:stretch>
            <a:fillRect/>
          </a:stretch>
        </p:blipFill>
        <p:spPr>
          <a:xfrm>
            <a:off x="194867" y="152401"/>
            <a:ext cx="8754266" cy="5029199"/>
          </a:xfrm>
          <a:prstGeom prst="rect">
            <a:avLst/>
          </a:prstGeom>
        </p:spPr>
      </p:pic>
      <p:sp>
        <p:nvSpPr>
          <p:cNvPr id="7" name="Slide Number Placeholder 6"/>
          <p:cNvSpPr>
            <a:spLocks noGrp="1"/>
          </p:cNvSpPr>
          <p:nvPr>
            <p:ph type="sldNum" sz="quarter" idx="12"/>
          </p:nvPr>
        </p:nvSpPr>
        <p:spPr/>
        <p:txBody>
          <a:bodyPr/>
          <a:lstStyle/>
          <a:p>
            <a:fld id="{7253DC2C-EF55-4F5A-98CC-CADF098E60DB}" type="slidenum">
              <a:rPr lang="en-US" smtClean="0"/>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304800" y="381000"/>
            <a:ext cx="8458200" cy="6172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110</a:t>
            </a:fld>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991600" cy="762000"/>
          </a:xfrm>
        </p:spPr>
        <p:txBody>
          <a:bodyPr>
            <a:noAutofit/>
          </a:bodyPr>
          <a:lstStyle/>
          <a:p>
            <a:r>
              <a:rPr lang="en-US" sz="2400" b="1" dirty="0" smtClean="0">
                <a:latin typeface="Times New Roman" pitchFamily="18" charset="0"/>
                <a:cs typeface="Times New Roman" pitchFamily="18" charset="0"/>
              </a:rPr>
              <a:t>6. </a:t>
            </a:r>
            <a:r>
              <a:rPr lang="en-US" sz="2400" b="1" dirty="0" smtClean="0">
                <a:solidFill>
                  <a:srgbClr val="FF0000"/>
                </a:solidFill>
                <a:latin typeface="Times New Roman" pitchFamily="18" charset="0"/>
                <a:cs typeface="Times New Roman" pitchFamily="18" charset="0"/>
              </a:rPr>
              <a:t>ORBITAL EFFECTS IN COMMUNICATIONS SYSTEMS PERFORMANCE</a:t>
            </a:r>
            <a:endParaRPr lang="en-US" sz="24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914400"/>
            <a:ext cx="8686800" cy="5943600"/>
          </a:xfrm>
        </p:spPr>
        <p:txBody>
          <a:bodyPr>
            <a:normAutofit fontScale="92500" lnSpcReduction="10000"/>
          </a:bodyPr>
          <a:lstStyle/>
          <a:p>
            <a:pPr algn="just"/>
            <a:r>
              <a:rPr lang="en-US" sz="2400" b="1" i="1" u="sng" dirty="0" smtClean="0">
                <a:solidFill>
                  <a:srgbClr val="00B050"/>
                </a:solidFill>
                <a:latin typeface="Times New Roman" pitchFamily="18" charset="0"/>
                <a:cs typeface="Times New Roman" pitchFamily="18" charset="0"/>
              </a:rPr>
              <a:t>Doppler Shift </a:t>
            </a:r>
            <a:r>
              <a:rPr lang="en-US" b="1" dirty="0" smtClean="0">
                <a:latin typeface="Times New Roman" pitchFamily="18" charset="0"/>
                <a:cs typeface="Times New Roman" pitchFamily="18" charset="0"/>
              </a:rPr>
              <a:t>: </a:t>
            </a:r>
          </a:p>
          <a:p>
            <a:pPr algn="just"/>
            <a:r>
              <a:rPr lang="en-US" sz="2600" dirty="0" smtClean="0">
                <a:latin typeface="Times New Roman" pitchFamily="18" charset="0"/>
                <a:cs typeface="Times New Roman" pitchFamily="18" charset="0"/>
              </a:rPr>
              <a:t>To a </a:t>
            </a:r>
            <a:r>
              <a:rPr lang="en-US" sz="2600" dirty="0" smtClean="0">
                <a:solidFill>
                  <a:srgbClr val="FF0000"/>
                </a:solidFill>
                <a:latin typeface="Times New Roman" pitchFamily="18" charset="0"/>
                <a:cs typeface="Times New Roman" pitchFamily="18" charset="0"/>
              </a:rPr>
              <a:t>stationary observer</a:t>
            </a:r>
            <a:r>
              <a:rPr lang="en-US" sz="2600" dirty="0" smtClean="0">
                <a:latin typeface="Times New Roman" pitchFamily="18" charset="0"/>
                <a:cs typeface="Times New Roman" pitchFamily="18" charset="0"/>
              </a:rPr>
              <a:t>, the </a:t>
            </a:r>
            <a:r>
              <a:rPr lang="en-US" sz="2600" dirty="0" smtClean="0">
                <a:solidFill>
                  <a:srgbClr val="00B0F0"/>
                </a:solidFill>
                <a:latin typeface="Times New Roman" pitchFamily="18" charset="0"/>
                <a:cs typeface="Times New Roman" pitchFamily="18" charset="0"/>
              </a:rPr>
              <a:t>frequency </a:t>
            </a:r>
            <a:r>
              <a:rPr lang="en-US" sz="2600" dirty="0" smtClean="0">
                <a:latin typeface="Times New Roman" pitchFamily="18" charset="0"/>
                <a:cs typeface="Times New Roman" pitchFamily="18" charset="0"/>
              </a:rPr>
              <a:t>of a </a:t>
            </a:r>
            <a:r>
              <a:rPr lang="en-US" sz="2600" dirty="0" smtClean="0">
                <a:solidFill>
                  <a:srgbClr val="92D050"/>
                </a:solidFill>
                <a:latin typeface="Times New Roman" pitchFamily="18" charset="0"/>
                <a:cs typeface="Times New Roman" pitchFamily="18" charset="0"/>
              </a:rPr>
              <a:t>moving radio transmitter varies</a:t>
            </a:r>
            <a:r>
              <a:rPr lang="en-US" sz="2600" dirty="0" smtClean="0">
                <a:latin typeface="Times New Roman" pitchFamily="18" charset="0"/>
                <a:cs typeface="Times New Roman" pitchFamily="18" charset="0"/>
              </a:rPr>
              <a:t> with the </a:t>
            </a:r>
            <a:r>
              <a:rPr lang="en-US" sz="2600" dirty="0" smtClean="0">
                <a:solidFill>
                  <a:srgbClr val="FF0000"/>
                </a:solidFill>
                <a:latin typeface="Times New Roman" pitchFamily="18" charset="0"/>
                <a:cs typeface="Times New Roman" pitchFamily="18" charset="0"/>
              </a:rPr>
              <a:t>transmitter’s velocity </a:t>
            </a:r>
            <a:r>
              <a:rPr lang="en-US" sz="2600" dirty="0" smtClean="0">
                <a:latin typeface="Times New Roman" pitchFamily="18" charset="0"/>
                <a:cs typeface="Times New Roman" pitchFamily="18" charset="0"/>
              </a:rPr>
              <a:t>relative to the </a:t>
            </a:r>
            <a:r>
              <a:rPr lang="en-US" sz="2600" dirty="0" smtClean="0">
                <a:solidFill>
                  <a:srgbClr val="FF0000"/>
                </a:solidFill>
                <a:latin typeface="Times New Roman" pitchFamily="18" charset="0"/>
                <a:cs typeface="Times New Roman" pitchFamily="18" charset="0"/>
              </a:rPr>
              <a:t>observer.</a:t>
            </a:r>
          </a:p>
          <a:p>
            <a:pPr algn="just">
              <a:buNone/>
            </a:pPr>
            <a:endParaRPr lang="en-US" sz="1300" dirty="0" smtClean="0">
              <a:solidFill>
                <a:srgbClr val="FF0000"/>
              </a:solidFill>
              <a:latin typeface="Times New Roman" pitchFamily="18" charset="0"/>
              <a:cs typeface="Times New Roman" pitchFamily="18" charset="0"/>
            </a:endParaRPr>
          </a:p>
          <a:p>
            <a:pPr algn="just"/>
            <a:r>
              <a:rPr lang="en-US" sz="2600" dirty="0" smtClean="0">
                <a:latin typeface="Times New Roman" pitchFamily="18" charset="0"/>
                <a:cs typeface="Times New Roman" pitchFamily="18" charset="0"/>
              </a:rPr>
              <a:t>If the </a:t>
            </a:r>
            <a:r>
              <a:rPr lang="en-US" sz="2600" dirty="0" smtClean="0">
                <a:solidFill>
                  <a:srgbClr val="FF0000"/>
                </a:solidFill>
                <a:latin typeface="Times New Roman" pitchFamily="18" charset="0"/>
                <a:cs typeface="Times New Roman" pitchFamily="18" charset="0"/>
              </a:rPr>
              <a:t>true transmitter frequency </a:t>
            </a:r>
            <a:r>
              <a:rPr lang="en-US" sz="2600" dirty="0" smtClean="0">
                <a:latin typeface="Times New Roman" pitchFamily="18" charset="0"/>
                <a:cs typeface="Times New Roman" pitchFamily="18" charset="0"/>
              </a:rPr>
              <a:t>(i.e., the frequency that the transmitter would send when at rest) is </a:t>
            </a:r>
            <a:r>
              <a:rPr lang="en-US" sz="2600" dirty="0" err="1" smtClean="0">
                <a:solidFill>
                  <a:srgbClr val="FF0000"/>
                </a:solidFill>
                <a:latin typeface="Times New Roman" pitchFamily="18" charset="0"/>
                <a:cs typeface="Times New Roman" pitchFamily="18" charset="0"/>
              </a:rPr>
              <a:t>f</a:t>
            </a:r>
            <a:r>
              <a:rPr lang="en-US" sz="1300" dirty="0" err="1" smtClean="0">
                <a:solidFill>
                  <a:srgbClr val="FF0000"/>
                </a:solidFill>
                <a:latin typeface="Times New Roman" pitchFamily="18" charset="0"/>
                <a:cs typeface="Times New Roman" pitchFamily="18" charset="0"/>
              </a:rPr>
              <a:t>T</a:t>
            </a:r>
            <a:r>
              <a:rPr lang="en-US" sz="2600" dirty="0" smtClean="0">
                <a:latin typeface="Times New Roman" pitchFamily="18" charset="0"/>
                <a:cs typeface="Times New Roman" pitchFamily="18" charset="0"/>
              </a:rPr>
              <a:t> , the </a:t>
            </a:r>
            <a:r>
              <a:rPr lang="en-US" sz="2600" dirty="0" smtClean="0">
                <a:solidFill>
                  <a:srgbClr val="FF0000"/>
                </a:solidFill>
                <a:latin typeface="Times New Roman" pitchFamily="18" charset="0"/>
                <a:cs typeface="Times New Roman" pitchFamily="18" charset="0"/>
              </a:rPr>
              <a:t>received frequency </a:t>
            </a:r>
            <a:r>
              <a:rPr lang="en-US" sz="2600" dirty="0" err="1" smtClean="0">
                <a:solidFill>
                  <a:srgbClr val="FF0000"/>
                </a:solidFill>
                <a:latin typeface="Times New Roman" pitchFamily="18" charset="0"/>
                <a:cs typeface="Times New Roman" pitchFamily="18" charset="0"/>
              </a:rPr>
              <a:t>f</a:t>
            </a:r>
            <a:r>
              <a:rPr lang="en-US" sz="1500" dirty="0" err="1" smtClean="0">
                <a:solidFill>
                  <a:srgbClr val="FF0000"/>
                </a:solidFill>
                <a:latin typeface="Times New Roman" pitchFamily="18" charset="0"/>
                <a:cs typeface="Times New Roman" pitchFamily="18" charset="0"/>
              </a:rPr>
              <a:t>R</a:t>
            </a:r>
            <a:r>
              <a:rPr lang="en-US" sz="2600" dirty="0" smtClean="0">
                <a:solidFill>
                  <a:srgbClr val="FF0000"/>
                </a:solidFill>
                <a:latin typeface="Times New Roman" pitchFamily="18" charset="0"/>
                <a:cs typeface="Times New Roman" pitchFamily="18" charset="0"/>
              </a:rPr>
              <a:t> </a:t>
            </a:r>
            <a:r>
              <a:rPr lang="en-US" sz="2600" dirty="0" smtClean="0">
                <a:latin typeface="Times New Roman" pitchFamily="18" charset="0"/>
                <a:cs typeface="Times New Roman" pitchFamily="18" charset="0"/>
              </a:rPr>
              <a:t> is </a:t>
            </a:r>
            <a:r>
              <a:rPr lang="en-US" sz="2600" dirty="0" smtClean="0">
                <a:solidFill>
                  <a:srgbClr val="00B050"/>
                </a:solidFill>
                <a:latin typeface="Times New Roman" pitchFamily="18" charset="0"/>
                <a:cs typeface="Times New Roman" pitchFamily="18" charset="0"/>
              </a:rPr>
              <a:t>higher than </a:t>
            </a:r>
            <a:r>
              <a:rPr lang="en-US" sz="2600" dirty="0" err="1" smtClean="0">
                <a:solidFill>
                  <a:srgbClr val="00B050"/>
                </a:solidFill>
                <a:latin typeface="Times New Roman" pitchFamily="18" charset="0"/>
                <a:cs typeface="Times New Roman" pitchFamily="18" charset="0"/>
              </a:rPr>
              <a:t>f</a:t>
            </a:r>
            <a:r>
              <a:rPr lang="en-US" sz="1300" dirty="0" err="1" smtClean="0">
                <a:solidFill>
                  <a:srgbClr val="00B050"/>
                </a:solidFill>
                <a:latin typeface="Times New Roman" pitchFamily="18" charset="0"/>
                <a:cs typeface="Times New Roman" pitchFamily="18" charset="0"/>
              </a:rPr>
              <a:t>T</a:t>
            </a:r>
            <a:r>
              <a:rPr lang="en-US" sz="1300" dirty="0" smtClean="0">
                <a:solidFill>
                  <a:srgbClr val="00B050"/>
                </a:solidFill>
                <a:latin typeface="Times New Roman" pitchFamily="18" charset="0"/>
                <a:cs typeface="Times New Roman" pitchFamily="18" charset="0"/>
              </a:rPr>
              <a:t> </a:t>
            </a:r>
            <a:r>
              <a:rPr lang="en-US" sz="2600" dirty="0" smtClean="0">
                <a:latin typeface="Times New Roman" pitchFamily="18" charset="0"/>
                <a:cs typeface="Times New Roman" pitchFamily="18" charset="0"/>
              </a:rPr>
              <a:t>when the </a:t>
            </a:r>
            <a:r>
              <a:rPr lang="en-US" sz="2600" dirty="0" smtClean="0">
                <a:solidFill>
                  <a:srgbClr val="00B0F0"/>
                </a:solidFill>
                <a:latin typeface="Times New Roman" pitchFamily="18" charset="0"/>
                <a:cs typeface="Times New Roman" pitchFamily="18" charset="0"/>
              </a:rPr>
              <a:t>transmitter is moving  toward the receiver</a:t>
            </a:r>
            <a:r>
              <a:rPr lang="en-US" sz="2600" dirty="0" smtClean="0">
                <a:latin typeface="Times New Roman" pitchFamily="18" charset="0"/>
                <a:cs typeface="Times New Roman" pitchFamily="18" charset="0"/>
              </a:rPr>
              <a:t> and </a:t>
            </a:r>
            <a:r>
              <a:rPr lang="en-US" sz="2600" dirty="0" smtClean="0">
                <a:solidFill>
                  <a:srgbClr val="FFC000"/>
                </a:solidFill>
                <a:latin typeface="Times New Roman" pitchFamily="18" charset="0"/>
                <a:cs typeface="Times New Roman" pitchFamily="18" charset="0"/>
              </a:rPr>
              <a:t>lower than </a:t>
            </a:r>
            <a:r>
              <a:rPr lang="en-US" sz="2600" dirty="0" err="1" smtClean="0">
                <a:solidFill>
                  <a:srgbClr val="FFC000"/>
                </a:solidFill>
                <a:latin typeface="Times New Roman" pitchFamily="18" charset="0"/>
                <a:cs typeface="Times New Roman" pitchFamily="18" charset="0"/>
              </a:rPr>
              <a:t>f</a:t>
            </a:r>
            <a:r>
              <a:rPr lang="en-US" sz="1500" dirty="0" err="1" smtClean="0">
                <a:solidFill>
                  <a:srgbClr val="FFC000"/>
                </a:solidFill>
                <a:latin typeface="Times New Roman" pitchFamily="18" charset="0"/>
                <a:cs typeface="Times New Roman" pitchFamily="18" charset="0"/>
              </a:rPr>
              <a:t>T</a:t>
            </a:r>
            <a:r>
              <a:rPr lang="en-US" sz="1700" dirty="0" smtClean="0">
                <a:solidFill>
                  <a:srgbClr val="FFC000"/>
                </a:solidFill>
                <a:latin typeface="Times New Roman" pitchFamily="18" charset="0"/>
                <a:cs typeface="Times New Roman" pitchFamily="18" charset="0"/>
              </a:rPr>
              <a:t> </a:t>
            </a:r>
            <a:r>
              <a:rPr lang="en-US" sz="2600" dirty="0" smtClean="0">
                <a:solidFill>
                  <a:srgbClr val="FFC000"/>
                </a:solidFill>
                <a:latin typeface="Times New Roman" pitchFamily="18" charset="0"/>
                <a:cs typeface="Times New Roman" pitchFamily="18" charset="0"/>
              </a:rPr>
              <a:t>when the transmitter is moving away from the receiver.</a:t>
            </a:r>
          </a:p>
          <a:p>
            <a:pPr algn="just"/>
            <a:endParaRPr lang="en-US" sz="13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Mathematically, the </a:t>
            </a:r>
            <a:r>
              <a:rPr lang="en-US" sz="2400" dirty="0" smtClean="0">
                <a:solidFill>
                  <a:srgbClr val="FFC000"/>
                </a:solidFill>
                <a:latin typeface="Times New Roman" pitchFamily="18" charset="0"/>
                <a:cs typeface="Times New Roman" pitchFamily="18" charset="0"/>
              </a:rPr>
              <a:t>relationship</a:t>
            </a:r>
            <a:r>
              <a:rPr lang="en-US" sz="2400" dirty="0" smtClean="0">
                <a:latin typeface="Times New Roman" pitchFamily="18" charset="0"/>
                <a:cs typeface="Times New Roman" pitchFamily="18" charset="0"/>
              </a:rPr>
              <a:t> between the </a:t>
            </a:r>
            <a:r>
              <a:rPr lang="en-US" sz="2400" dirty="0" smtClean="0">
                <a:solidFill>
                  <a:srgbClr val="00B0F0"/>
                </a:solidFill>
                <a:latin typeface="Times New Roman" pitchFamily="18" charset="0"/>
                <a:cs typeface="Times New Roman" pitchFamily="18" charset="0"/>
              </a:rPr>
              <a:t>transmitted and received frequencies is</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f</a:t>
            </a:r>
            <a:r>
              <a:rPr lang="en-US" sz="1400" dirty="0" err="1" smtClean="0">
                <a:latin typeface="Times New Roman" pitchFamily="18" charset="0"/>
                <a:cs typeface="Times New Roman" pitchFamily="18" charset="0"/>
              </a:rPr>
              <a:t>R</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f</a:t>
            </a:r>
            <a:r>
              <a:rPr lang="en-US" sz="1100" dirty="0" err="1" smtClean="0">
                <a:latin typeface="Times New Roman" pitchFamily="18" charset="0"/>
                <a:cs typeface="Times New Roman" pitchFamily="18" charset="0"/>
              </a:rPr>
              <a:t>T</a:t>
            </a:r>
            <a:r>
              <a:rPr lang="en-US" sz="11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f</a:t>
            </a:r>
            <a:r>
              <a:rPr lang="en-US" sz="1200" dirty="0" err="1" smtClean="0">
                <a:latin typeface="Times New Roman" pitchFamily="18" charset="0"/>
                <a:cs typeface="Times New Roman" pitchFamily="18" charset="0"/>
              </a:rPr>
              <a:t>T</a:t>
            </a:r>
            <a:r>
              <a:rPr lang="en-US" sz="12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    </a:t>
            </a:r>
            <a:r>
              <a:rPr lang="el-GR" sz="1800" dirty="0" smtClean="0">
                <a:latin typeface="Times New Roman" pitchFamily="18" charset="0"/>
                <a:cs typeface="Times New Roman" pitchFamily="18" charset="0"/>
              </a:rPr>
              <a:t>Δ</a:t>
            </a:r>
            <a:r>
              <a:rPr lang="en-US" sz="1800" dirty="0" smtClean="0">
                <a:latin typeface="Times New Roman" pitchFamily="18" charset="0"/>
                <a:cs typeface="Times New Roman" pitchFamily="18" charset="0"/>
              </a:rPr>
              <a:t>f / </a:t>
            </a:r>
            <a:r>
              <a:rPr lang="en-US" sz="2000" dirty="0" err="1" smtClean="0">
                <a:latin typeface="Times New Roman" pitchFamily="18" charset="0"/>
                <a:cs typeface="Times New Roman" pitchFamily="18" charset="0"/>
              </a:rPr>
              <a:t>f</a:t>
            </a:r>
            <a:r>
              <a:rPr lang="en-US" sz="1100" dirty="0" err="1" smtClean="0">
                <a:latin typeface="Times New Roman" pitchFamily="18" charset="0"/>
                <a:cs typeface="Times New Roman" pitchFamily="18" charset="0"/>
              </a:rPr>
              <a:t>T</a:t>
            </a:r>
            <a:r>
              <a:rPr lang="en-US" sz="11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  V</a:t>
            </a:r>
            <a:r>
              <a:rPr lang="en-US" sz="1100" dirty="0" smtClean="0">
                <a:latin typeface="Times New Roman" pitchFamily="18" charset="0"/>
                <a:cs typeface="Times New Roman" pitchFamily="18" charset="0"/>
              </a:rPr>
              <a:t>T    </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v</a:t>
            </a:r>
            <a:r>
              <a:rPr lang="en-US" sz="1200" dirty="0" err="1" smtClean="0">
                <a:latin typeface="Times New Roman" pitchFamily="18" charset="0"/>
                <a:cs typeface="Times New Roman" pitchFamily="18" charset="0"/>
              </a:rPr>
              <a:t>p</a:t>
            </a:r>
            <a:endParaRPr lang="en-US" sz="12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Or                   </a:t>
            </a:r>
            <a:r>
              <a:rPr lang="el-GR" sz="2000" dirty="0" smtClean="0">
                <a:latin typeface="Times New Roman" pitchFamily="18" charset="0"/>
                <a:cs typeface="Times New Roman" pitchFamily="18" charset="0"/>
              </a:rPr>
              <a:t>Δ</a:t>
            </a:r>
            <a:r>
              <a:rPr lang="en-US" sz="2000" dirty="0" smtClean="0">
                <a:latin typeface="Times New Roman" pitchFamily="18" charset="0"/>
                <a:cs typeface="Times New Roman" pitchFamily="18" charset="0"/>
              </a:rPr>
              <a:t>f  = (V</a:t>
            </a:r>
            <a:r>
              <a:rPr lang="en-US" sz="1100" dirty="0" smtClean="0">
                <a:latin typeface="Times New Roman" pitchFamily="18" charset="0"/>
                <a:cs typeface="Times New Roman" pitchFamily="18" charset="0"/>
              </a:rPr>
              <a:t>T </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f</a:t>
            </a:r>
            <a:r>
              <a:rPr lang="en-US" sz="1200" dirty="0" err="1" smtClean="0">
                <a:latin typeface="Times New Roman" pitchFamily="18" charset="0"/>
                <a:cs typeface="Times New Roman" pitchFamily="18" charset="0"/>
              </a:rPr>
              <a:t>T</a:t>
            </a:r>
            <a:r>
              <a:rPr lang="en-US" sz="1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c   = </a:t>
            </a:r>
            <a:r>
              <a:rPr lang="en-US" sz="1800" dirty="0" smtClean="0">
                <a:latin typeface="Times New Roman" pitchFamily="18" charset="0"/>
                <a:cs typeface="Times New Roman" pitchFamily="18" charset="0"/>
              </a:rPr>
              <a:t>V</a:t>
            </a:r>
            <a:r>
              <a:rPr lang="en-US" sz="1050" dirty="0" smtClean="0">
                <a:latin typeface="Times New Roman" pitchFamily="18" charset="0"/>
                <a:cs typeface="Times New Roman" pitchFamily="18" charset="0"/>
              </a:rPr>
              <a:t>T    </a:t>
            </a:r>
            <a:r>
              <a:rPr lang="en-US" sz="1800" dirty="0" smtClean="0">
                <a:latin typeface="Times New Roman" pitchFamily="18" charset="0"/>
                <a:cs typeface="Times New Roman" pitchFamily="18" charset="0"/>
              </a:rPr>
              <a:t>/  λ</a:t>
            </a:r>
          </a:p>
          <a:p>
            <a:pPr algn="just"/>
            <a:r>
              <a:rPr lang="en-US" sz="1600" dirty="0" smtClean="0">
                <a:latin typeface="Times New Roman" pitchFamily="18" charset="0"/>
                <a:cs typeface="Times New Roman" pitchFamily="18" charset="0"/>
              </a:rPr>
              <a:t>Where</a:t>
            </a:r>
            <a:r>
              <a:rPr lang="en-US" sz="1600" dirty="0" smtClean="0">
                <a:solidFill>
                  <a:srgbClr val="00B0F0"/>
                </a:solidFill>
                <a:latin typeface="Times New Roman" pitchFamily="18" charset="0"/>
                <a:cs typeface="Times New Roman" pitchFamily="18" charset="0"/>
              </a:rPr>
              <a:t> V</a:t>
            </a:r>
            <a:r>
              <a:rPr lang="en-US" sz="1050" dirty="0" smtClean="0">
                <a:solidFill>
                  <a:srgbClr val="00B0F0"/>
                </a:solidFill>
                <a:latin typeface="Times New Roman" pitchFamily="18" charset="0"/>
                <a:cs typeface="Times New Roman" pitchFamily="18" charset="0"/>
              </a:rPr>
              <a:t>T  </a:t>
            </a:r>
            <a:r>
              <a:rPr lang="en-US" sz="1800" dirty="0" smtClean="0">
                <a:solidFill>
                  <a:srgbClr val="00B0F0"/>
                </a:solidFill>
                <a:latin typeface="Times New Roman" pitchFamily="18" charset="0"/>
                <a:cs typeface="Times New Roman" pitchFamily="18" charset="0"/>
              </a:rPr>
              <a:t> </a:t>
            </a:r>
            <a:r>
              <a:rPr lang="en-US" sz="1800" dirty="0" smtClean="0">
                <a:latin typeface="Times New Roman" pitchFamily="18" charset="0"/>
                <a:cs typeface="Times New Roman" pitchFamily="18" charset="0"/>
              </a:rPr>
              <a:t>is </a:t>
            </a:r>
            <a:r>
              <a:rPr lang="en-US" sz="1800" dirty="0" smtClean="0">
                <a:solidFill>
                  <a:srgbClr val="FF0000"/>
                </a:solidFill>
                <a:latin typeface="Times New Roman" pitchFamily="18" charset="0"/>
                <a:cs typeface="Times New Roman" pitchFamily="18" charset="0"/>
              </a:rPr>
              <a:t>the component of the transmitter velocity </a:t>
            </a:r>
            <a:r>
              <a:rPr lang="en-US" sz="1800" dirty="0" smtClean="0">
                <a:latin typeface="Times New Roman" pitchFamily="18" charset="0"/>
                <a:cs typeface="Times New Roman" pitchFamily="18" charset="0"/>
              </a:rPr>
              <a:t>directed toward the receiver.</a:t>
            </a:r>
          </a:p>
          <a:p>
            <a:pPr algn="just"/>
            <a:r>
              <a:rPr lang="en-US" sz="1800" dirty="0" err="1" smtClean="0">
                <a:latin typeface="Times New Roman" pitchFamily="18" charset="0"/>
                <a:cs typeface="Times New Roman" pitchFamily="18" charset="0"/>
              </a:rPr>
              <a:t>V</a:t>
            </a:r>
            <a:r>
              <a:rPr lang="en-US" sz="1400" dirty="0" err="1" smtClean="0">
                <a:latin typeface="Times New Roman" pitchFamily="18" charset="0"/>
                <a:cs typeface="Times New Roman" pitchFamily="18" charset="0"/>
              </a:rPr>
              <a:t>p</a:t>
            </a:r>
            <a:r>
              <a:rPr lang="en-US" sz="1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c  is the </a:t>
            </a:r>
            <a:r>
              <a:rPr lang="en-US" sz="2000" dirty="0" smtClean="0">
                <a:solidFill>
                  <a:srgbClr val="92D050"/>
                </a:solidFill>
                <a:latin typeface="Times New Roman" pitchFamily="18" charset="0"/>
                <a:cs typeface="Times New Roman" pitchFamily="18" charset="0"/>
              </a:rPr>
              <a:t>phase velocity of the light </a:t>
            </a:r>
            <a:r>
              <a:rPr lang="en-US" sz="2000" dirty="0" smtClean="0">
                <a:latin typeface="Times New Roman" pitchFamily="18" charset="0"/>
                <a:cs typeface="Times New Roman" pitchFamily="18" charset="0"/>
              </a:rPr>
              <a:t>( 3 x 10</a:t>
            </a:r>
            <a:r>
              <a:rPr lang="en-US" sz="2400" dirty="0" smtClean="0">
                <a:latin typeface="Times New Roman" pitchFamily="18" charset="0"/>
                <a:cs typeface="Times New Roman" pitchFamily="18" charset="0"/>
              </a:rPr>
              <a:t>8   </a:t>
            </a:r>
            <a:r>
              <a:rPr lang="en-US" sz="1800" dirty="0" smtClean="0">
                <a:latin typeface="Times New Roman" pitchFamily="18" charset="0"/>
                <a:cs typeface="Times New Roman" pitchFamily="18" charset="0"/>
              </a:rPr>
              <a:t>m/s in free space</a:t>
            </a:r>
            <a:r>
              <a:rPr lang="en-US" sz="2400" dirty="0" smtClean="0">
                <a:latin typeface="Times New Roman" pitchFamily="18" charset="0"/>
                <a:cs typeface="Times New Roman" pitchFamily="18" charset="0"/>
              </a:rPr>
              <a:t>)</a:t>
            </a:r>
          </a:p>
          <a:p>
            <a:pPr algn="just"/>
            <a:r>
              <a:rPr lang="en-US" sz="1800" dirty="0" smtClean="0">
                <a:latin typeface="Times New Roman" pitchFamily="18" charset="0"/>
                <a:cs typeface="Times New Roman" pitchFamily="18" charset="0"/>
              </a:rPr>
              <a:t> λ is the </a:t>
            </a:r>
            <a:r>
              <a:rPr lang="en-US" sz="1800" dirty="0" smtClean="0">
                <a:solidFill>
                  <a:srgbClr val="00B0F0"/>
                </a:solidFill>
                <a:latin typeface="Times New Roman" pitchFamily="18" charset="0"/>
                <a:cs typeface="Times New Roman" pitchFamily="18" charset="0"/>
              </a:rPr>
              <a:t>wavelength</a:t>
            </a:r>
            <a:r>
              <a:rPr lang="en-US" sz="1800" dirty="0" smtClean="0">
                <a:latin typeface="Times New Roman" pitchFamily="18" charset="0"/>
                <a:cs typeface="Times New Roman" pitchFamily="18" charset="0"/>
              </a:rPr>
              <a:t> of the </a:t>
            </a:r>
            <a:r>
              <a:rPr lang="en-US" sz="1800" dirty="0" smtClean="0">
                <a:solidFill>
                  <a:srgbClr val="00B0F0"/>
                </a:solidFill>
                <a:latin typeface="Times New Roman" pitchFamily="18" charset="0"/>
                <a:cs typeface="Times New Roman" pitchFamily="18" charset="0"/>
              </a:rPr>
              <a:t>transmitted </a:t>
            </a:r>
            <a:r>
              <a:rPr lang="en-US" sz="1800" dirty="0" smtClean="0">
                <a:latin typeface="Times New Roman" pitchFamily="18" charset="0"/>
                <a:cs typeface="Times New Roman" pitchFamily="18" charset="0"/>
              </a:rPr>
              <a:t>signal.</a:t>
            </a:r>
          </a:p>
          <a:p>
            <a:pPr algn="just"/>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111</a:t>
            </a:fld>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991600" cy="6858000"/>
          </a:xfrm>
        </p:spPr>
        <p:txBody>
          <a:bodyPr>
            <a:normAutofit/>
          </a:bodyPr>
          <a:lstStyle/>
          <a:p>
            <a:pPr algn="just"/>
            <a:r>
              <a:rPr lang="en-US" sz="2400" dirty="0" smtClean="0">
                <a:latin typeface="Times New Roman" pitchFamily="18" charset="0"/>
                <a:cs typeface="Times New Roman" pitchFamily="18" charset="0"/>
              </a:rPr>
              <a:t>If the </a:t>
            </a:r>
            <a:r>
              <a:rPr lang="en-US" sz="2400" dirty="0" smtClean="0">
                <a:solidFill>
                  <a:srgbClr val="00B0F0"/>
                </a:solidFill>
                <a:latin typeface="Times New Roman" pitchFamily="18" charset="0"/>
                <a:cs typeface="Times New Roman" pitchFamily="18" charset="0"/>
              </a:rPr>
              <a:t>transmitter is moving away from the receiver</a:t>
            </a:r>
            <a:r>
              <a:rPr lang="en-US" sz="2400" dirty="0" smtClean="0">
                <a:latin typeface="Times New Roman" pitchFamily="18" charset="0"/>
                <a:cs typeface="Times New Roman" pitchFamily="18" charset="0"/>
              </a:rPr>
              <a:t>, then </a:t>
            </a:r>
            <a:r>
              <a:rPr lang="en-US" dirty="0" smtClean="0">
                <a:solidFill>
                  <a:srgbClr val="FF0000"/>
                </a:solidFill>
                <a:latin typeface="Times New Roman" pitchFamily="18" charset="0"/>
                <a:cs typeface="Times New Roman" pitchFamily="18" charset="0"/>
              </a:rPr>
              <a:t>V</a:t>
            </a:r>
            <a:r>
              <a:rPr lang="en-US" sz="1800" dirty="0" smtClean="0">
                <a:solidFill>
                  <a:srgbClr val="FF0000"/>
                </a:solidFill>
                <a:latin typeface="Times New Roman" pitchFamily="18" charset="0"/>
                <a:cs typeface="Times New Roman" pitchFamily="18" charset="0"/>
              </a:rPr>
              <a:t>T  </a:t>
            </a:r>
            <a:r>
              <a:rPr lang="en-US" sz="4000" dirty="0" smtClean="0">
                <a:solidFill>
                  <a:srgbClr val="FF0000"/>
                </a:solidFill>
                <a:latin typeface="Times New Roman" pitchFamily="18" charset="0"/>
                <a:cs typeface="Times New Roman" pitchFamily="18" charset="0"/>
              </a:rPr>
              <a:t> </a:t>
            </a:r>
            <a:r>
              <a:rPr lang="en-US" sz="2400" dirty="0" smtClean="0">
                <a:solidFill>
                  <a:srgbClr val="FF0000"/>
                </a:solidFill>
                <a:latin typeface="Times New Roman" pitchFamily="18" charset="0"/>
                <a:cs typeface="Times New Roman" pitchFamily="18" charset="0"/>
              </a:rPr>
              <a:t>is negative</a:t>
            </a:r>
            <a:r>
              <a:rPr lang="en-US" sz="2400" dirty="0" smtClean="0">
                <a:latin typeface="Times New Roman" pitchFamily="18" charset="0"/>
                <a:cs typeface="Times New Roman" pitchFamily="18" charset="0"/>
              </a:rPr>
              <a:t>. This </a:t>
            </a:r>
            <a:r>
              <a:rPr lang="en-US" sz="2400" dirty="0" smtClean="0">
                <a:solidFill>
                  <a:srgbClr val="00B050"/>
                </a:solidFill>
                <a:latin typeface="Times New Roman" pitchFamily="18" charset="0"/>
                <a:cs typeface="Times New Roman" pitchFamily="18" charset="0"/>
              </a:rPr>
              <a:t>change in frequency </a:t>
            </a:r>
            <a:r>
              <a:rPr lang="en-US" sz="2400" dirty="0" smtClean="0">
                <a:latin typeface="Times New Roman" pitchFamily="18" charset="0"/>
                <a:cs typeface="Times New Roman" pitchFamily="18" charset="0"/>
              </a:rPr>
              <a:t>is called the </a:t>
            </a:r>
            <a:r>
              <a:rPr lang="en-US" sz="2400" dirty="0" smtClean="0">
                <a:solidFill>
                  <a:srgbClr val="FF0000"/>
                </a:solidFill>
                <a:latin typeface="Times New Roman" pitchFamily="18" charset="0"/>
                <a:cs typeface="Times New Roman" pitchFamily="18" charset="0"/>
              </a:rPr>
              <a:t>Doppler shift</a:t>
            </a:r>
            <a:r>
              <a:rPr lang="en-US" sz="2400" dirty="0" smtClean="0">
                <a:latin typeface="Times New Roman" pitchFamily="18" charset="0"/>
                <a:cs typeface="Times New Roman" pitchFamily="18" charset="0"/>
              </a:rPr>
              <a:t>, the Doppler effect, or more commonly just “</a:t>
            </a:r>
            <a:r>
              <a:rPr lang="en-US" sz="2400" dirty="0" smtClean="0">
                <a:solidFill>
                  <a:srgbClr val="FF0000"/>
                </a:solidFill>
                <a:latin typeface="Times New Roman" pitchFamily="18" charset="0"/>
                <a:cs typeface="Times New Roman" pitchFamily="18" charset="0"/>
              </a:rPr>
              <a:t>Doppler</a:t>
            </a:r>
            <a:r>
              <a:rPr lang="en-US" sz="2400" dirty="0" smtClean="0">
                <a:latin typeface="Times New Roman" pitchFamily="18" charset="0"/>
                <a:cs typeface="Times New Roman" pitchFamily="18" charset="0"/>
              </a:rPr>
              <a:t>” after the </a:t>
            </a:r>
            <a:r>
              <a:rPr lang="en-US" sz="2400" dirty="0" smtClean="0">
                <a:solidFill>
                  <a:srgbClr val="FFC000"/>
                </a:solidFill>
                <a:latin typeface="Times New Roman" pitchFamily="18" charset="0"/>
                <a:cs typeface="Times New Roman" pitchFamily="18" charset="0"/>
              </a:rPr>
              <a:t>German physicist who first studied the phenomenon in sound waves.</a:t>
            </a:r>
          </a:p>
          <a:p>
            <a:pPr algn="just"/>
            <a:endParaRPr lang="en-US" sz="1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For </a:t>
            </a:r>
            <a:r>
              <a:rPr lang="en-US" sz="2400" dirty="0" smtClean="0">
                <a:solidFill>
                  <a:srgbClr val="FF0000"/>
                </a:solidFill>
                <a:latin typeface="Times New Roman" pitchFamily="18" charset="0"/>
                <a:cs typeface="Times New Roman" pitchFamily="18" charset="0"/>
              </a:rPr>
              <a:t>LED satellites</a:t>
            </a:r>
            <a:r>
              <a:rPr lang="en-US" sz="2400" dirty="0" smtClean="0">
                <a:latin typeface="Times New Roman" pitchFamily="18" charset="0"/>
                <a:cs typeface="Times New Roman" pitchFamily="18" charset="0"/>
              </a:rPr>
              <a:t>, Doppler </a:t>
            </a:r>
            <a:r>
              <a:rPr lang="en-US" sz="2400" dirty="0" smtClean="0">
                <a:solidFill>
                  <a:srgbClr val="FF0000"/>
                </a:solidFill>
                <a:latin typeface="Times New Roman" pitchFamily="18" charset="0"/>
                <a:cs typeface="Times New Roman" pitchFamily="18" charset="0"/>
              </a:rPr>
              <a:t>shift</a:t>
            </a:r>
            <a:r>
              <a:rPr lang="en-US" sz="2400" dirty="0" smtClean="0">
                <a:latin typeface="Times New Roman" pitchFamily="18" charset="0"/>
                <a:cs typeface="Times New Roman" pitchFamily="18" charset="0"/>
              </a:rPr>
              <a:t> can be quite pronounced, </a:t>
            </a:r>
            <a:r>
              <a:rPr lang="en-US" sz="2400" dirty="0" smtClean="0">
                <a:solidFill>
                  <a:srgbClr val="00B050"/>
                </a:solidFill>
                <a:latin typeface="Times New Roman" pitchFamily="18" charset="0"/>
                <a:cs typeface="Times New Roman" pitchFamily="18" charset="0"/>
              </a:rPr>
              <a:t>requiring the use of frequency-tracking receivers.</a:t>
            </a:r>
          </a:p>
          <a:p>
            <a:pPr algn="just"/>
            <a:endParaRPr lang="en-US" sz="12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For geostationary satellites, the </a:t>
            </a:r>
            <a:r>
              <a:rPr lang="en-US" sz="2400" dirty="0" smtClean="0">
                <a:solidFill>
                  <a:srgbClr val="00B0F0"/>
                </a:solidFill>
                <a:latin typeface="Times New Roman" pitchFamily="18" charset="0"/>
                <a:cs typeface="Times New Roman" pitchFamily="18" charset="0"/>
              </a:rPr>
              <a:t>effect is negligible.</a:t>
            </a:r>
          </a:p>
          <a:p>
            <a:pPr algn="just"/>
            <a:endParaRPr lang="en-US" sz="1050" dirty="0" smtClean="0">
              <a:latin typeface="Times New Roman" pitchFamily="18" charset="0"/>
              <a:cs typeface="Times New Roman" pitchFamily="18" charset="0"/>
            </a:endParaRPr>
          </a:p>
          <a:p>
            <a:pPr algn="just">
              <a:buNone/>
            </a:pPr>
            <a:r>
              <a:rPr lang="en-US" sz="2400" b="1" u="sng" dirty="0" smtClean="0">
                <a:latin typeface="Times New Roman" pitchFamily="18" charset="0"/>
                <a:cs typeface="Times New Roman" pitchFamily="18" charset="0"/>
              </a:rPr>
              <a:t>  </a:t>
            </a:r>
            <a:r>
              <a:rPr lang="en-US" sz="2800" b="1" u="sng" dirty="0" smtClean="0">
                <a:solidFill>
                  <a:srgbClr val="00B050"/>
                </a:solidFill>
                <a:latin typeface="Times New Roman" pitchFamily="18" charset="0"/>
                <a:cs typeface="Times New Roman" pitchFamily="18" charset="0"/>
              </a:rPr>
              <a:t>Range Variations </a:t>
            </a:r>
            <a:endParaRPr lang="en-US" sz="2400" b="1" u="sng" dirty="0" smtClean="0">
              <a:solidFill>
                <a:srgbClr val="00B05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Even with the </a:t>
            </a:r>
            <a:r>
              <a:rPr lang="en-US" sz="2400" dirty="0" smtClean="0">
                <a:solidFill>
                  <a:srgbClr val="00B0F0"/>
                </a:solidFill>
                <a:latin typeface="Times New Roman" pitchFamily="18" charset="0"/>
                <a:cs typeface="Times New Roman" pitchFamily="18" charset="0"/>
              </a:rPr>
              <a:t>best station-keeping systems available </a:t>
            </a:r>
            <a:r>
              <a:rPr lang="en-US" sz="2400" dirty="0" smtClean="0">
                <a:latin typeface="Times New Roman" pitchFamily="18" charset="0"/>
                <a:cs typeface="Times New Roman" pitchFamily="18" charset="0"/>
              </a:rPr>
              <a:t>for </a:t>
            </a:r>
            <a:r>
              <a:rPr lang="en-US" sz="2400" dirty="0" smtClean="0">
                <a:solidFill>
                  <a:srgbClr val="FF0000"/>
                </a:solidFill>
                <a:latin typeface="Times New Roman" pitchFamily="18" charset="0"/>
                <a:cs typeface="Times New Roman" pitchFamily="18" charset="0"/>
              </a:rPr>
              <a:t>geostationary satellites</a:t>
            </a:r>
            <a:r>
              <a:rPr lang="en-US" sz="2400" dirty="0" smtClean="0">
                <a:latin typeface="Times New Roman" pitchFamily="18" charset="0"/>
                <a:cs typeface="Times New Roman" pitchFamily="18" charset="0"/>
              </a:rPr>
              <a:t>, the </a:t>
            </a:r>
            <a:r>
              <a:rPr lang="en-US" sz="2400" dirty="0" smtClean="0">
                <a:solidFill>
                  <a:srgbClr val="00B050"/>
                </a:solidFill>
                <a:latin typeface="Times New Roman" pitchFamily="18" charset="0"/>
                <a:cs typeface="Times New Roman" pitchFamily="18" charset="0"/>
              </a:rPr>
              <a:t>position of a satellite with respect to the earth exhibits a cycle daily variation.</a:t>
            </a:r>
          </a:p>
          <a:p>
            <a:pPr algn="just"/>
            <a:endParaRPr lang="en-US" sz="18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a:t>
            </a:r>
            <a:r>
              <a:rPr lang="en-US" sz="2400" dirty="0" smtClean="0">
                <a:solidFill>
                  <a:srgbClr val="FF0000"/>
                </a:solidFill>
                <a:latin typeface="Times New Roman" pitchFamily="18" charset="0"/>
                <a:cs typeface="Times New Roman" pitchFamily="18" charset="0"/>
              </a:rPr>
              <a:t>variation in position </a:t>
            </a:r>
            <a:r>
              <a:rPr lang="en-US" sz="2400" dirty="0" smtClean="0">
                <a:latin typeface="Times New Roman" pitchFamily="18" charset="0"/>
                <a:cs typeface="Times New Roman" pitchFamily="18" charset="0"/>
              </a:rPr>
              <a:t>will </a:t>
            </a:r>
            <a:r>
              <a:rPr lang="en-US" sz="2400" dirty="0" smtClean="0">
                <a:solidFill>
                  <a:srgbClr val="FF0000"/>
                </a:solidFill>
                <a:latin typeface="Times New Roman" pitchFamily="18" charset="0"/>
                <a:cs typeface="Times New Roman" pitchFamily="18" charset="0"/>
              </a:rPr>
              <a:t>lead</a:t>
            </a:r>
            <a:r>
              <a:rPr lang="en-US" sz="2400" dirty="0" smtClean="0">
                <a:latin typeface="Times New Roman" pitchFamily="18" charset="0"/>
                <a:cs typeface="Times New Roman" pitchFamily="18" charset="0"/>
              </a:rPr>
              <a:t> to a </a:t>
            </a:r>
            <a:r>
              <a:rPr lang="en-US" sz="2400" dirty="0" smtClean="0">
                <a:solidFill>
                  <a:srgbClr val="00B0F0"/>
                </a:solidFill>
                <a:latin typeface="Times New Roman" pitchFamily="18" charset="0"/>
                <a:cs typeface="Times New Roman" pitchFamily="18" charset="0"/>
              </a:rPr>
              <a:t>variation in range </a:t>
            </a:r>
            <a:r>
              <a:rPr lang="en-US" sz="2400" dirty="0" smtClean="0">
                <a:latin typeface="Times New Roman" pitchFamily="18" charset="0"/>
                <a:cs typeface="Times New Roman" pitchFamily="18" charset="0"/>
              </a:rPr>
              <a:t>between the </a:t>
            </a:r>
            <a:r>
              <a:rPr lang="en-US" sz="2400" dirty="0" smtClean="0">
                <a:solidFill>
                  <a:srgbClr val="00B050"/>
                </a:solidFill>
                <a:latin typeface="Times New Roman" pitchFamily="18" charset="0"/>
                <a:cs typeface="Times New Roman" pitchFamily="18" charset="0"/>
              </a:rPr>
              <a:t>satellite and user terminals</a:t>
            </a:r>
            <a:r>
              <a:rPr lang="en-US" sz="2400" dirty="0" smtClean="0">
                <a:latin typeface="Times New Roman" pitchFamily="18" charset="0"/>
                <a:cs typeface="Times New Roman" pitchFamily="18" charset="0"/>
              </a:rPr>
              <a:t>.</a:t>
            </a:r>
          </a:p>
          <a:p>
            <a:pPr algn="just"/>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112</a:t>
            </a:fld>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77000"/>
          </a:xfrm>
        </p:spPr>
        <p:txBody>
          <a:bodyPr>
            <a:normAutofit lnSpcReduction="10000"/>
          </a:bodyPr>
          <a:lstStyle/>
          <a:p>
            <a:pPr algn="just"/>
            <a:r>
              <a:rPr lang="en-US" sz="2800" dirty="0" smtClean="0">
                <a:latin typeface="Times New Roman" pitchFamily="18" charset="0"/>
                <a:cs typeface="Times New Roman" pitchFamily="18" charset="0"/>
              </a:rPr>
              <a:t>If </a:t>
            </a:r>
            <a:r>
              <a:rPr lang="en-US" sz="2800" dirty="0" smtClean="0">
                <a:solidFill>
                  <a:srgbClr val="00B050"/>
                </a:solidFill>
                <a:latin typeface="Times New Roman" pitchFamily="18" charset="0"/>
                <a:cs typeface="Times New Roman" pitchFamily="18" charset="0"/>
              </a:rPr>
              <a:t>TDMA is being used</a:t>
            </a:r>
            <a:r>
              <a:rPr lang="en-US" sz="2800" dirty="0" smtClean="0">
                <a:latin typeface="Times New Roman" pitchFamily="18" charset="0"/>
                <a:cs typeface="Times New Roman" pitchFamily="18" charset="0"/>
              </a:rPr>
              <a:t>, careful </a:t>
            </a:r>
            <a:r>
              <a:rPr lang="en-US" sz="2800" dirty="0" smtClean="0">
                <a:solidFill>
                  <a:srgbClr val="FF0000"/>
                </a:solidFill>
                <a:latin typeface="Times New Roman" pitchFamily="18" charset="0"/>
                <a:cs typeface="Times New Roman" pitchFamily="18" charset="0"/>
              </a:rPr>
              <a:t>attention </a:t>
            </a:r>
            <a:r>
              <a:rPr lang="en-US" sz="2800" dirty="0" smtClean="0">
                <a:latin typeface="Times New Roman" pitchFamily="18" charset="0"/>
                <a:cs typeface="Times New Roman" pitchFamily="18" charset="0"/>
              </a:rPr>
              <a:t>must be </a:t>
            </a:r>
            <a:r>
              <a:rPr lang="en-US" sz="2800" dirty="0" smtClean="0">
                <a:solidFill>
                  <a:srgbClr val="FF0000"/>
                </a:solidFill>
                <a:latin typeface="Times New Roman" pitchFamily="18" charset="0"/>
                <a:cs typeface="Times New Roman" pitchFamily="18" charset="0"/>
              </a:rPr>
              <a:t>paid </a:t>
            </a:r>
            <a:r>
              <a:rPr lang="en-US" sz="2800" dirty="0" smtClean="0">
                <a:latin typeface="Times New Roman" pitchFamily="18" charset="0"/>
                <a:cs typeface="Times New Roman" pitchFamily="18" charset="0"/>
              </a:rPr>
              <a:t>to the </a:t>
            </a:r>
            <a:r>
              <a:rPr lang="en-US" sz="2800" dirty="0" smtClean="0">
                <a:solidFill>
                  <a:srgbClr val="00B0F0"/>
                </a:solidFill>
                <a:latin typeface="Times New Roman" pitchFamily="18" charset="0"/>
                <a:cs typeface="Times New Roman" pitchFamily="18" charset="0"/>
              </a:rPr>
              <a:t>timing of frames within the TDMA bursts</a:t>
            </a:r>
            <a:r>
              <a:rPr lang="en-US" sz="2800" dirty="0" smtClean="0">
                <a:latin typeface="Times New Roman" pitchFamily="18" charset="0"/>
                <a:cs typeface="Times New Roman" pitchFamily="18" charset="0"/>
              </a:rPr>
              <a:t>, so that the </a:t>
            </a:r>
            <a:r>
              <a:rPr lang="en-US" sz="2800" dirty="0" smtClean="0">
                <a:solidFill>
                  <a:srgbClr val="92D050"/>
                </a:solidFill>
                <a:latin typeface="Times New Roman" pitchFamily="18" charset="0"/>
                <a:cs typeface="Times New Roman" pitchFamily="18" charset="0"/>
              </a:rPr>
              <a:t>individual user frames arrive at the satellite </a:t>
            </a:r>
            <a:r>
              <a:rPr lang="en-US" sz="2800" dirty="0" smtClean="0">
                <a:latin typeface="Times New Roman" pitchFamily="18" charset="0"/>
                <a:cs typeface="Times New Roman" pitchFamily="18" charset="0"/>
              </a:rPr>
              <a:t>in the </a:t>
            </a:r>
            <a:r>
              <a:rPr lang="en-US" sz="2800" dirty="0" smtClean="0">
                <a:solidFill>
                  <a:srgbClr val="FF0000"/>
                </a:solidFill>
                <a:latin typeface="Times New Roman" pitchFamily="18" charset="0"/>
                <a:cs typeface="Times New Roman" pitchFamily="18" charset="0"/>
              </a:rPr>
              <a:t>correct sequence and at the correct time.</a:t>
            </a:r>
          </a:p>
          <a:p>
            <a:pPr algn="just"/>
            <a:endParaRPr lang="en-US" sz="1800" dirty="0" smtClean="0">
              <a:latin typeface="Times New Roman" pitchFamily="18" charset="0"/>
              <a:cs typeface="Times New Roman" pitchFamily="18" charset="0"/>
            </a:endParaRPr>
          </a:p>
          <a:p>
            <a:pPr algn="just"/>
            <a:r>
              <a:rPr lang="en-US" sz="2800" dirty="0" smtClean="0">
                <a:solidFill>
                  <a:schemeClr val="tx2">
                    <a:lumMod val="60000"/>
                    <a:lumOff val="40000"/>
                  </a:schemeClr>
                </a:solidFill>
                <a:latin typeface="Times New Roman" pitchFamily="18" charset="0"/>
                <a:cs typeface="Times New Roman" pitchFamily="18" charset="0"/>
              </a:rPr>
              <a:t>Range variations on LEO  satellites </a:t>
            </a:r>
            <a:r>
              <a:rPr lang="en-US" sz="2800" dirty="0" smtClean="0">
                <a:latin typeface="Times New Roman" pitchFamily="18" charset="0"/>
                <a:cs typeface="Times New Roman" pitchFamily="18" charset="0"/>
              </a:rPr>
              <a:t>can be </a:t>
            </a:r>
            <a:r>
              <a:rPr lang="en-US" sz="2800" dirty="0" smtClean="0">
                <a:solidFill>
                  <a:srgbClr val="FF0000"/>
                </a:solidFill>
                <a:latin typeface="Times New Roman" pitchFamily="18" charset="0"/>
                <a:cs typeface="Times New Roman" pitchFamily="18" charset="0"/>
              </a:rPr>
              <a:t>significant</a:t>
            </a:r>
            <a:r>
              <a:rPr lang="en-US" sz="2800" dirty="0" smtClean="0">
                <a:latin typeface="Times New Roman" pitchFamily="18" charset="0"/>
                <a:cs typeface="Times New Roman" pitchFamily="18" charset="0"/>
              </a:rPr>
              <a:t>, as can </a:t>
            </a:r>
            <a:r>
              <a:rPr lang="en-US" sz="2800" dirty="0" smtClean="0">
                <a:solidFill>
                  <a:srgbClr val="92D050"/>
                </a:solidFill>
                <a:latin typeface="Times New Roman" pitchFamily="18" charset="0"/>
                <a:cs typeface="Times New Roman" pitchFamily="18" charset="0"/>
              </a:rPr>
              <a:t>path loss variations</a:t>
            </a:r>
            <a:r>
              <a:rPr lang="en-US" sz="2800" dirty="0" smtClean="0">
                <a:latin typeface="Times New Roman" pitchFamily="18" charset="0"/>
                <a:cs typeface="Times New Roman" pitchFamily="18" charset="0"/>
              </a:rPr>
              <a:t>.</a:t>
            </a:r>
          </a:p>
          <a:p>
            <a:pPr algn="just"/>
            <a:endParaRPr lang="en-US" sz="20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While </a:t>
            </a:r>
            <a:r>
              <a:rPr lang="en-US" sz="2800" dirty="0" smtClean="0">
                <a:solidFill>
                  <a:srgbClr val="92D050"/>
                </a:solidFill>
                <a:latin typeface="Times New Roman" pitchFamily="18" charset="0"/>
                <a:cs typeface="Times New Roman" pitchFamily="18" charset="0"/>
              </a:rPr>
              <a:t>guard times</a:t>
            </a:r>
            <a:r>
              <a:rPr lang="en-US" sz="2800" dirty="0" smtClean="0">
                <a:latin typeface="Times New Roman" pitchFamily="18" charset="0"/>
                <a:cs typeface="Times New Roman" pitchFamily="18" charset="0"/>
              </a:rPr>
              <a:t> </a:t>
            </a:r>
            <a:r>
              <a:rPr lang="en-US" sz="2800" dirty="0" smtClean="0">
                <a:solidFill>
                  <a:srgbClr val="FF0000"/>
                </a:solidFill>
                <a:latin typeface="Times New Roman" pitchFamily="18" charset="0"/>
                <a:cs typeface="Times New Roman" pitchFamily="18" charset="0"/>
              </a:rPr>
              <a:t>b/w</a:t>
            </a:r>
            <a:r>
              <a:rPr lang="en-US" sz="2800" dirty="0" smtClean="0">
                <a:latin typeface="Times New Roman" pitchFamily="18" charset="0"/>
                <a:cs typeface="Times New Roman" pitchFamily="18" charset="0"/>
              </a:rPr>
              <a:t> </a:t>
            </a:r>
            <a:r>
              <a:rPr lang="en-US" sz="2800" dirty="0" smtClean="0">
                <a:solidFill>
                  <a:srgbClr val="92D050"/>
                </a:solidFill>
                <a:latin typeface="Times New Roman" pitchFamily="18" charset="0"/>
                <a:cs typeface="Times New Roman" pitchFamily="18" charset="0"/>
              </a:rPr>
              <a:t>bursts</a:t>
            </a:r>
            <a:r>
              <a:rPr lang="en-US" sz="2800" dirty="0" smtClean="0">
                <a:latin typeface="Times New Roman" pitchFamily="18" charset="0"/>
                <a:cs typeface="Times New Roman" pitchFamily="18" charset="0"/>
              </a:rPr>
              <a:t> can be </a:t>
            </a:r>
            <a:r>
              <a:rPr lang="en-US" sz="2800" dirty="0" smtClean="0">
                <a:solidFill>
                  <a:srgbClr val="FF0000"/>
                </a:solidFill>
                <a:latin typeface="Times New Roman" pitchFamily="18" charset="0"/>
                <a:cs typeface="Times New Roman" pitchFamily="18" charset="0"/>
              </a:rPr>
              <a:t>increased</a:t>
            </a:r>
            <a:r>
              <a:rPr lang="en-US" sz="2800" dirty="0" smtClean="0">
                <a:latin typeface="Times New Roman" pitchFamily="18" charset="0"/>
                <a:cs typeface="Times New Roman" pitchFamily="18" charset="0"/>
              </a:rPr>
              <a:t> to </a:t>
            </a:r>
            <a:r>
              <a:rPr lang="en-US" sz="2800" dirty="0" smtClean="0">
                <a:solidFill>
                  <a:srgbClr val="00B0F0"/>
                </a:solidFill>
                <a:latin typeface="Times New Roman" pitchFamily="18" charset="0"/>
                <a:cs typeface="Times New Roman" pitchFamily="18" charset="0"/>
              </a:rPr>
              <a:t>help</a:t>
            </a:r>
            <a:r>
              <a:rPr lang="en-US" sz="2800" dirty="0" smtClean="0">
                <a:latin typeface="Times New Roman" pitchFamily="18" charset="0"/>
                <a:cs typeface="Times New Roman" pitchFamily="18" charset="0"/>
              </a:rPr>
              <a:t> in </a:t>
            </a:r>
            <a:r>
              <a:rPr lang="en-US" sz="2800" dirty="0" smtClean="0">
                <a:solidFill>
                  <a:srgbClr val="00B0F0"/>
                </a:solidFill>
                <a:latin typeface="Times New Roman" pitchFamily="18" charset="0"/>
                <a:cs typeface="Times New Roman" pitchFamily="18" charset="0"/>
              </a:rPr>
              <a:t>any range and/or timing inaccuracies</a:t>
            </a:r>
            <a:r>
              <a:rPr lang="en-US" sz="2800" dirty="0" smtClean="0">
                <a:latin typeface="Times New Roman" pitchFamily="18" charset="0"/>
                <a:cs typeface="Times New Roman" pitchFamily="18" charset="0"/>
              </a:rPr>
              <a:t>, this </a:t>
            </a:r>
            <a:r>
              <a:rPr lang="en-US" sz="2800" dirty="0" smtClean="0">
                <a:solidFill>
                  <a:srgbClr val="FF0000"/>
                </a:solidFill>
                <a:latin typeface="Times New Roman" pitchFamily="18" charset="0"/>
                <a:cs typeface="Times New Roman" pitchFamily="18" charset="0"/>
              </a:rPr>
              <a:t>reduces</a:t>
            </a:r>
            <a:r>
              <a:rPr lang="en-US" sz="2800" dirty="0" smtClean="0">
                <a:latin typeface="Times New Roman" pitchFamily="18" charset="0"/>
                <a:cs typeface="Times New Roman" pitchFamily="18" charset="0"/>
              </a:rPr>
              <a:t> the </a:t>
            </a:r>
            <a:r>
              <a:rPr lang="en-US" sz="2800" dirty="0" smtClean="0">
                <a:solidFill>
                  <a:srgbClr val="FF0000"/>
                </a:solidFill>
                <a:latin typeface="Times New Roman" pitchFamily="18" charset="0"/>
                <a:cs typeface="Times New Roman" pitchFamily="18" charset="0"/>
              </a:rPr>
              <a:t>capacity of transponder.</a:t>
            </a:r>
          </a:p>
          <a:p>
            <a:pPr algn="just"/>
            <a:endParaRPr lang="en-US" sz="20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The on-board capabilities of </a:t>
            </a:r>
            <a:r>
              <a:rPr lang="en-US" sz="2800" dirty="0" smtClean="0">
                <a:solidFill>
                  <a:srgbClr val="FF0000"/>
                </a:solidFill>
                <a:latin typeface="Times New Roman" pitchFamily="18" charset="0"/>
                <a:cs typeface="Times New Roman" pitchFamily="18" charset="0"/>
              </a:rPr>
              <a:t>some satellites </a:t>
            </a:r>
            <a:r>
              <a:rPr lang="en-US" sz="2800" dirty="0" smtClean="0">
                <a:latin typeface="Times New Roman" pitchFamily="18" charset="0"/>
                <a:cs typeface="Times New Roman" pitchFamily="18" charset="0"/>
              </a:rPr>
              <a:t>permit </a:t>
            </a:r>
            <a:r>
              <a:rPr lang="en-US" sz="2800" dirty="0" smtClean="0">
                <a:solidFill>
                  <a:srgbClr val="FF0000"/>
                </a:solidFill>
                <a:latin typeface="Times New Roman" pitchFamily="18" charset="0"/>
                <a:cs typeface="Times New Roman" pitchFamily="18" charset="0"/>
              </a:rPr>
              <a:t>both timing control of the burst sequence and power level control </a:t>
            </a:r>
            <a:r>
              <a:rPr lang="en-US" sz="2800" dirty="0" smtClean="0">
                <a:latin typeface="Times New Roman" pitchFamily="18" charset="0"/>
                <a:cs typeface="Times New Roman" pitchFamily="18" charset="0"/>
              </a:rPr>
              <a:t>of individual user streams. </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113</a:t>
            </a:fld>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Autofit/>
          </a:bodyPr>
          <a:lstStyle/>
          <a:p>
            <a:r>
              <a:rPr lang="en-US" sz="2800" b="1" u="sng" dirty="0" smtClean="0">
                <a:solidFill>
                  <a:srgbClr val="00B050"/>
                </a:solidFill>
                <a:latin typeface="Times New Roman" pitchFamily="18" charset="0"/>
                <a:cs typeface="Times New Roman" pitchFamily="18" charset="0"/>
              </a:rPr>
              <a:t>Solar Eclipse</a:t>
            </a:r>
            <a:endParaRPr lang="en-US" sz="2800" b="1" u="sng" dirty="0">
              <a:solidFill>
                <a:srgbClr val="00B05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609600"/>
            <a:ext cx="8763000" cy="6019800"/>
          </a:xfrm>
        </p:spPr>
        <p:txBody>
          <a:bodyPr>
            <a:normAutofit/>
          </a:bodyPr>
          <a:lstStyle/>
          <a:p>
            <a:pPr algn="just"/>
            <a:r>
              <a:rPr lang="en-US" sz="2400" dirty="0" smtClean="0">
                <a:latin typeface="Times New Roman" pitchFamily="18" charset="0"/>
                <a:cs typeface="Times New Roman" pitchFamily="18" charset="0"/>
              </a:rPr>
              <a:t>A satellite is said to be </a:t>
            </a:r>
            <a:r>
              <a:rPr lang="en-US" sz="2400" dirty="0" smtClean="0">
                <a:solidFill>
                  <a:srgbClr val="FF0000"/>
                </a:solidFill>
                <a:latin typeface="Times New Roman" pitchFamily="18" charset="0"/>
                <a:cs typeface="Times New Roman" pitchFamily="18" charset="0"/>
              </a:rPr>
              <a:t>in eclipse </a:t>
            </a:r>
            <a:r>
              <a:rPr lang="en-US" sz="2400" dirty="0" smtClean="0">
                <a:latin typeface="Times New Roman" pitchFamily="18" charset="0"/>
                <a:cs typeface="Times New Roman" pitchFamily="18" charset="0"/>
              </a:rPr>
              <a:t>when the </a:t>
            </a:r>
            <a:r>
              <a:rPr lang="en-US" sz="2400" dirty="0" smtClean="0">
                <a:solidFill>
                  <a:srgbClr val="FF0000"/>
                </a:solidFill>
                <a:latin typeface="Times New Roman" pitchFamily="18" charset="0"/>
                <a:cs typeface="Times New Roman" pitchFamily="18" charset="0"/>
              </a:rPr>
              <a:t>earth prevents sunlight from reaching it</a:t>
            </a:r>
            <a:r>
              <a:rPr lang="en-US" sz="2400" dirty="0" smtClean="0">
                <a:latin typeface="Times New Roman" pitchFamily="18" charset="0"/>
                <a:cs typeface="Times New Roman" pitchFamily="18" charset="0"/>
              </a:rPr>
              <a:t>, that is, when the </a:t>
            </a:r>
            <a:r>
              <a:rPr lang="en-US" sz="2400" dirty="0" smtClean="0">
                <a:solidFill>
                  <a:srgbClr val="0070C0"/>
                </a:solidFill>
                <a:latin typeface="Times New Roman" pitchFamily="18" charset="0"/>
                <a:cs typeface="Times New Roman" pitchFamily="18" charset="0"/>
              </a:rPr>
              <a:t>satellite is in the shadow of the earth.</a:t>
            </a:r>
          </a:p>
          <a:p>
            <a:pPr algn="just"/>
            <a:endParaRPr lang="en-US" sz="12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For </a:t>
            </a:r>
            <a:r>
              <a:rPr lang="en-US" sz="2400" dirty="0" smtClean="0">
                <a:solidFill>
                  <a:srgbClr val="FF0000"/>
                </a:solidFill>
                <a:latin typeface="Times New Roman" pitchFamily="18" charset="0"/>
                <a:cs typeface="Times New Roman" pitchFamily="18" charset="0"/>
              </a:rPr>
              <a:t>geostationary satellites</a:t>
            </a:r>
            <a:r>
              <a:rPr lang="en-US" sz="2400" dirty="0" smtClean="0">
                <a:latin typeface="Times New Roman" pitchFamily="18" charset="0"/>
                <a:cs typeface="Times New Roman" pitchFamily="18" charset="0"/>
              </a:rPr>
              <a:t>, </a:t>
            </a:r>
            <a:r>
              <a:rPr lang="en-US" sz="2400" dirty="0" smtClean="0">
                <a:solidFill>
                  <a:srgbClr val="00B050"/>
                </a:solidFill>
                <a:latin typeface="Times New Roman" pitchFamily="18" charset="0"/>
                <a:cs typeface="Times New Roman" pitchFamily="18" charset="0"/>
              </a:rPr>
              <a:t>eclipses occur during two periods that begin 23 days before the equinoxes (about March 21 and about September 23) and end 23 days after the equinox periods.</a:t>
            </a:r>
          </a:p>
          <a:p>
            <a:pPr algn="just"/>
            <a:endParaRPr lang="en-US" sz="11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Eclipses occur close to the equinoxes</a:t>
            </a:r>
            <a:r>
              <a:rPr lang="en-US" sz="2400" dirty="0" smtClean="0">
                <a:latin typeface="Times New Roman" pitchFamily="18" charset="0"/>
                <a:cs typeface="Times New Roman" pitchFamily="18" charset="0"/>
              </a:rPr>
              <a:t>, as these are the </a:t>
            </a:r>
            <a:r>
              <a:rPr lang="en-US" sz="2400" dirty="0" smtClean="0">
                <a:solidFill>
                  <a:srgbClr val="0070C0"/>
                </a:solidFill>
                <a:latin typeface="Times New Roman" pitchFamily="18" charset="0"/>
                <a:cs typeface="Times New Roman" pitchFamily="18" charset="0"/>
              </a:rPr>
              <a:t>times when the sun, the earth, and the satellite are all nearly in the same plane.</a:t>
            </a:r>
          </a:p>
          <a:p>
            <a:pPr algn="just"/>
            <a:endParaRPr lang="en-US" sz="11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During </a:t>
            </a:r>
            <a:r>
              <a:rPr lang="en-US" sz="2400" dirty="0" smtClean="0">
                <a:solidFill>
                  <a:srgbClr val="FF0000"/>
                </a:solidFill>
                <a:latin typeface="Times New Roman" pitchFamily="18" charset="0"/>
                <a:cs typeface="Times New Roman" pitchFamily="18" charset="0"/>
              </a:rPr>
              <a:t>full eclipse</a:t>
            </a:r>
            <a:r>
              <a:rPr lang="en-US" sz="2400" dirty="0" smtClean="0">
                <a:latin typeface="Times New Roman" pitchFamily="18" charset="0"/>
                <a:cs typeface="Times New Roman" pitchFamily="18" charset="0"/>
              </a:rPr>
              <a:t>, a satellite </a:t>
            </a:r>
            <a:r>
              <a:rPr lang="en-US" sz="2400" dirty="0" smtClean="0">
                <a:solidFill>
                  <a:srgbClr val="FF0000"/>
                </a:solidFill>
                <a:latin typeface="Times New Roman" pitchFamily="18" charset="0"/>
                <a:cs typeface="Times New Roman" pitchFamily="18" charset="0"/>
              </a:rPr>
              <a:t>receivers no power from its solar array</a:t>
            </a:r>
            <a:r>
              <a:rPr lang="en-US" sz="2400" dirty="0" smtClean="0">
                <a:latin typeface="Times New Roman" pitchFamily="18" charset="0"/>
                <a:cs typeface="Times New Roman" pitchFamily="18" charset="0"/>
              </a:rPr>
              <a:t> and it must </a:t>
            </a:r>
            <a:r>
              <a:rPr lang="en-US" sz="2400" dirty="0" smtClean="0">
                <a:solidFill>
                  <a:srgbClr val="00B050"/>
                </a:solidFill>
                <a:latin typeface="Times New Roman" pitchFamily="18" charset="0"/>
                <a:cs typeface="Times New Roman" pitchFamily="18" charset="0"/>
              </a:rPr>
              <a:t>operate entirely from its batteries.</a:t>
            </a:r>
          </a:p>
          <a:p>
            <a:pPr algn="just"/>
            <a:endParaRPr lang="en-US" sz="11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Batteries</a:t>
            </a:r>
            <a:r>
              <a:rPr lang="en-US" sz="2400" dirty="0" smtClean="0">
                <a:latin typeface="Times New Roman" pitchFamily="18" charset="0"/>
                <a:cs typeface="Times New Roman" pitchFamily="18" charset="0"/>
              </a:rPr>
              <a:t> are </a:t>
            </a:r>
            <a:r>
              <a:rPr lang="en-US" sz="2400" dirty="0" smtClean="0">
                <a:solidFill>
                  <a:srgbClr val="0070C0"/>
                </a:solidFill>
                <a:latin typeface="Times New Roman" pitchFamily="18" charset="0"/>
                <a:cs typeface="Times New Roman" pitchFamily="18" charset="0"/>
              </a:rPr>
              <a:t>designed to operate with a maximum depth of discharge</a:t>
            </a:r>
            <a:r>
              <a:rPr lang="en-US" sz="2400" dirty="0" smtClean="0">
                <a:latin typeface="Times New Roman" pitchFamily="18" charset="0"/>
                <a:cs typeface="Times New Roman" pitchFamily="18" charset="0"/>
              </a:rPr>
              <a:t>: the better the battery, the </a:t>
            </a:r>
            <a:r>
              <a:rPr lang="en-US" sz="2400" dirty="0" smtClean="0">
                <a:solidFill>
                  <a:srgbClr val="00B050"/>
                </a:solidFill>
                <a:latin typeface="Times New Roman" pitchFamily="18" charset="0"/>
                <a:cs typeface="Times New Roman" pitchFamily="18" charset="0"/>
              </a:rPr>
              <a:t>lower the percentage depth of discharge can be.</a:t>
            </a:r>
          </a:p>
        </p:txBody>
      </p:sp>
      <p:sp>
        <p:nvSpPr>
          <p:cNvPr id="4" name="Slide Number Placeholder 3"/>
          <p:cNvSpPr>
            <a:spLocks noGrp="1"/>
          </p:cNvSpPr>
          <p:nvPr>
            <p:ph type="sldNum" sz="quarter" idx="12"/>
          </p:nvPr>
        </p:nvSpPr>
        <p:spPr/>
        <p:txBody>
          <a:bodyPr/>
          <a:lstStyle/>
          <a:p>
            <a:fld id="{7253DC2C-EF55-4F5A-98CC-CADF098E60DB}" type="slidenum">
              <a:rPr lang="en-US" smtClean="0"/>
              <a:pPr/>
              <a:t>114</a:t>
            </a:fld>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304800" y="228600"/>
            <a:ext cx="8610600" cy="6400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115</a:t>
            </a:fld>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457200" y="228600"/>
            <a:ext cx="8153400" cy="4419600"/>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a:srcRect/>
          <a:stretch>
            <a:fillRect/>
          </a:stretch>
        </p:blipFill>
        <p:spPr bwMode="auto">
          <a:xfrm>
            <a:off x="685800" y="4724400"/>
            <a:ext cx="8077200" cy="1143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116</a:t>
            </a:fld>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11162"/>
          </a:xfrm>
        </p:spPr>
        <p:txBody>
          <a:bodyPr>
            <a:noAutofit/>
          </a:bodyPr>
          <a:lstStyle/>
          <a:p>
            <a:r>
              <a:rPr lang="en-US" sz="3200" b="1" u="sng" dirty="0" smtClean="0">
                <a:solidFill>
                  <a:srgbClr val="00B050"/>
                </a:solidFill>
                <a:latin typeface="Times New Roman" pitchFamily="18" charset="0"/>
                <a:cs typeface="Times New Roman" pitchFamily="18" charset="0"/>
              </a:rPr>
              <a:t>Solar Eclipse..  cont</a:t>
            </a:r>
            <a:endParaRPr lang="en-US" sz="3200" dirty="0"/>
          </a:p>
        </p:txBody>
      </p:sp>
      <p:sp>
        <p:nvSpPr>
          <p:cNvPr id="3" name="Content Placeholder 2"/>
          <p:cNvSpPr>
            <a:spLocks noGrp="1"/>
          </p:cNvSpPr>
          <p:nvPr>
            <p:ph idx="1"/>
          </p:nvPr>
        </p:nvSpPr>
        <p:spPr>
          <a:xfrm>
            <a:off x="0" y="609600"/>
            <a:ext cx="8991600" cy="6248400"/>
          </a:xfrm>
        </p:spPr>
        <p:txBody>
          <a:bodyPr>
            <a:noAutofit/>
          </a:bodyPr>
          <a:lstStyle/>
          <a:p>
            <a:pPr algn="just"/>
            <a:r>
              <a:rPr lang="en-US" sz="2400" dirty="0" smtClean="0">
                <a:latin typeface="Times New Roman" pitchFamily="18" charset="0"/>
                <a:cs typeface="Times New Roman" pitchFamily="18" charset="0"/>
              </a:rPr>
              <a:t>If the </a:t>
            </a:r>
            <a:r>
              <a:rPr lang="en-US" sz="2400" dirty="0" smtClean="0">
                <a:solidFill>
                  <a:srgbClr val="00B050"/>
                </a:solidFill>
                <a:latin typeface="Times New Roman" pitchFamily="18" charset="0"/>
                <a:cs typeface="Times New Roman" pitchFamily="18" charset="0"/>
              </a:rPr>
              <a:t>battery is discharged below its maximum depth of discharge</a:t>
            </a:r>
            <a:r>
              <a:rPr lang="en-US" sz="2400" dirty="0" smtClean="0">
                <a:latin typeface="Times New Roman" pitchFamily="18" charset="0"/>
                <a:cs typeface="Times New Roman" pitchFamily="18" charset="0"/>
              </a:rPr>
              <a:t>, the </a:t>
            </a:r>
            <a:r>
              <a:rPr lang="en-US" sz="2400" dirty="0" smtClean="0">
                <a:solidFill>
                  <a:srgbClr val="0070C0"/>
                </a:solidFill>
                <a:latin typeface="Times New Roman" pitchFamily="18" charset="0"/>
                <a:cs typeface="Times New Roman" pitchFamily="18" charset="0"/>
              </a:rPr>
              <a:t>battery may not recover to full operational capacity once recharged.  </a:t>
            </a:r>
          </a:p>
          <a:p>
            <a:pPr algn="just"/>
            <a:endParaRPr lang="en-US" sz="10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a:t>
            </a:r>
            <a:r>
              <a:rPr lang="en-US" sz="2400" dirty="0" smtClean="0">
                <a:solidFill>
                  <a:srgbClr val="FF0000"/>
                </a:solidFill>
                <a:latin typeface="Times New Roman" pitchFamily="18" charset="0"/>
                <a:cs typeface="Times New Roman" pitchFamily="18" charset="0"/>
              </a:rPr>
              <a:t>depth of discharge therefore sets the power drain limit during eclipse operations.</a:t>
            </a:r>
          </a:p>
          <a:p>
            <a:pPr algn="just"/>
            <a:endParaRPr lang="en-US" sz="10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Nickel-Hydrogen batteries</a:t>
            </a:r>
            <a:r>
              <a:rPr lang="en-US" sz="2400" dirty="0" smtClean="0">
                <a:latin typeface="Times New Roman" pitchFamily="18" charset="0"/>
                <a:cs typeface="Times New Roman" pitchFamily="18" charset="0"/>
              </a:rPr>
              <a:t>, </a:t>
            </a:r>
            <a:r>
              <a:rPr lang="en-US" sz="2400" dirty="0" smtClean="0">
                <a:solidFill>
                  <a:srgbClr val="00B050"/>
                </a:solidFill>
                <a:latin typeface="Times New Roman" pitchFamily="18" charset="0"/>
                <a:cs typeface="Times New Roman" pitchFamily="18" charset="0"/>
              </a:rPr>
              <a:t>long the mainstay of communications satellites, can operate at about a 70% depth of discharge and recover  fully once recharged.</a:t>
            </a:r>
          </a:p>
          <a:p>
            <a:pPr algn="just"/>
            <a:endParaRPr lang="en-US" sz="10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Ground controllers perform battery-conditioning routines prior to eclipse operations to ensure the best battery performance during the eclipse.</a:t>
            </a:r>
          </a:p>
          <a:p>
            <a:pPr algn="just"/>
            <a:endParaRPr lang="en-US" sz="10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a:t>
            </a:r>
            <a:r>
              <a:rPr lang="en-US" sz="2400" dirty="0" smtClean="0">
                <a:solidFill>
                  <a:srgbClr val="FFC000"/>
                </a:solidFill>
                <a:latin typeface="Times New Roman" pitchFamily="18" charset="0"/>
                <a:cs typeface="Times New Roman" pitchFamily="18" charset="0"/>
              </a:rPr>
              <a:t>routines consist of deliberately discharging batteries until they are close to their maximum depth of discharge</a:t>
            </a:r>
            <a:r>
              <a:rPr lang="en-US" sz="2400" dirty="0" smtClean="0">
                <a:latin typeface="Times New Roman" pitchFamily="18" charset="0"/>
                <a:cs typeface="Times New Roman" pitchFamily="18" charset="0"/>
              </a:rPr>
              <a:t>, and </a:t>
            </a:r>
            <a:r>
              <a:rPr lang="en-US" sz="2400" dirty="0" smtClean="0">
                <a:solidFill>
                  <a:srgbClr val="00B050"/>
                </a:solidFill>
                <a:latin typeface="Times New Roman" pitchFamily="18" charset="0"/>
                <a:cs typeface="Times New Roman" pitchFamily="18" charset="0"/>
              </a:rPr>
              <a:t>then fully recharging the batteries just before eclipse season begins.</a:t>
            </a:r>
            <a:endParaRPr lang="en-US" sz="24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117</a:t>
            </a:fld>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11162"/>
          </a:xfrm>
        </p:spPr>
        <p:txBody>
          <a:bodyPr>
            <a:noAutofit/>
          </a:bodyPr>
          <a:lstStyle/>
          <a:p>
            <a:r>
              <a:rPr lang="en-US" sz="3200" b="1" u="sng" dirty="0" smtClean="0">
                <a:solidFill>
                  <a:srgbClr val="00B050"/>
                </a:solidFill>
                <a:latin typeface="Times New Roman" pitchFamily="18" charset="0"/>
                <a:cs typeface="Times New Roman" pitchFamily="18" charset="0"/>
              </a:rPr>
              <a:t>Solar Eclipse..  cont</a:t>
            </a:r>
            <a:endParaRPr lang="en-US" sz="3200" dirty="0"/>
          </a:p>
        </p:txBody>
      </p:sp>
      <p:sp>
        <p:nvSpPr>
          <p:cNvPr id="3" name="Content Placeholder 2"/>
          <p:cNvSpPr>
            <a:spLocks noGrp="1"/>
          </p:cNvSpPr>
          <p:nvPr>
            <p:ph idx="1"/>
          </p:nvPr>
        </p:nvSpPr>
        <p:spPr>
          <a:xfrm>
            <a:off x="304800" y="609600"/>
            <a:ext cx="8610600" cy="6248400"/>
          </a:xfrm>
        </p:spPr>
        <p:txBody>
          <a:bodyPr>
            <a:normAutofit fontScale="85000" lnSpcReduction="20000"/>
          </a:bodyPr>
          <a:lstStyle/>
          <a:p>
            <a:pPr algn="just"/>
            <a:r>
              <a:rPr lang="en-US" dirty="0" smtClean="0">
                <a:latin typeface="Times New Roman" pitchFamily="18" charset="0"/>
                <a:cs typeface="Times New Roman" pitchFamily="18" charset="0"/>
              </a:rPr>
              <a:t>The eclipse season is a design challenge for spacecraft builders.</a:t>
            </a:r>
          </a:p>
          <a:p>
            <a:pPr algn="just"/>
            <a:endParaRPr lang="en-US" sz="1900"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Not only is the </a:t>
            </a:r>
            <a:r>
              <a:rPr lang="en-US" dirty="0" smtClean="0">
                <a:solidFill>
                  <a:srgbClr val="00B050"/>
                </a:solidFill>
                <a:latin typeface="Times New Roman" pitchFamily="18" charset="0"/>
                <a:cs typeface="Times New Roman" pitchFamily="18" charset="0"/>
              </a:rPr>
              <a:t>main power source withdrawn(the sun</a:t>
            </a:r>
            <a:r>
              <a:rPr lang="en-US" dirty="0" smtClean="0">
                <a:latin typeface="Times New Roman" pitchFamily="18" charset="0"/>
                <a:cs typeface="Times New Roman" pitchFamily="18" charset="0"/>
              </a:rPr>
              <a:t>) but also the rapidly with which the </a:t>
            </a:r>
            <a:r>
              <a:rPr lang="en-US" dirty="0" smtClean="0">
                <a:solidFill>
                  <a:srgbClr val="0070C0"/>
                </a:solidFill>
                <a:latin typeface="Times New Roman" pitchFamily="18" charset="0"/>
                <a:cs typeface="Times New Roman" pitchFamily="18" charset="0"/>
              </a:rPr>
              <a:t>satellite enters and exits the shadow can cause extreme changes in both power and heating effects over relatively short periods.</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Just like a </a:t>
            </a:r>
            <a:r>
              <a:rPr lang="en-US" dirty="0" smtClean="0">
                <a:solidFill>
                  <a:srgbClr val="00B050"/>
                </a:solidFill>
                <a:latin typeface="Times New Roman" pitchFamily="18" charset="0"/>
                <a:cs typeface="Times New Roman" pitchFamily="18" charset="0"/>
              </a:rPr>
              <a:t>common light bulb is more likely to fail when the current is switched on as opposed to when it is under steady state conditions</a:t>
            </a:r>
            <a:r>
              <a:rPr lang="en-US" dirty="0" smtClean="0">
                <a:latin typeface="Times New Roman" pitchFamily="18" charset="0"/>
                <a:cs typeface="Times New Roman" pitchFamily="18" charset="0"/>
              </a:rPr>
              <a:t>, satellites can </a:t>
            </a:r>
            <a:r>
              <a:rPr lang="en-US" dirty="0" smtClean="0">
                <a:solidFill>
                  <a:srgbClr val="FF0000"/>
                </a:solidFill>
                <a:latin typeface="Times New Roman" pitchFamily="18" charset="0"/>
                <a:cs typeface="Times New Roman" pitchFamily="18" charset="0"/>
              </a:rPr>
              <a:t>suffer many of their component failures under sudden stress situations</a:t>
            </a:r>
            <a:r>
              <a:rPr lang="en-US" dirty="0" smtClean="0">
                <a:latin typeface="Times New Roman" pitchFamily="18" charset="0"/>
                <a:cs typeface="Times New Roman" pitchFamily="18" charset="0"/>
              </a:rPr>
              <a:t>.</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Eclipse periods are therefore </a:t>
            </a:r>
            <a:r>
              <a:rPr lang="en-US" dirty="0" smtClean="0">
                <a:solidFill>
                  <a:srgbClr val="FF0000"/>
                </a:solidFill>
                <a:latin typeface="Times New Roman" pitchFamily="18" charset="0"/>
                <a:cs typeface="Times New Roman" pitchFamily="18" charset="0"/>
              </a:rPr>
              <a:t>monitored carefully </a:t>
            </a:r>
            <a:r>
              <a:rPr lang="en-US" dirty="0" smtClean="0">
                <a:latin typeface="Times New Roman" pitchFamily="18" charset="0"/>
                <a:cs typeface="Times New Roman" pitchFamily="18" charset="0"/>
              </a:rPr>
              <a:t>by ground controllers, as this is when most of the equipment </a:t>
            </a:r>
            <a:r>
              <a:rPr lang="en-US" dirty="0" smtClean="0">
                <a:solidFill>
                  <a:srgbClr val="FF0000"/>
                </a:solidFill>
                <a:latin typeface="Times New Roman" pitchFamily="18" charset="0"/>
                <a:cs typeface="Times New Roman" pitchFamily="18" charset="0"/>
              </a:rPr>
              <a:t>failures are likely to occur.</a:t>
            </a:r>
            <a:endParaRPr lang="en-US"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118</a:t>
            </a:fld>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sz="3600" u="sng" dirty="0" smtClean="0">
                <a:solidFill>
                  <a:srgbClr val="00B050"/>
                </a:solidFill>
                <a:latin typeface="Times New Roman" pitchFamily="18" charset="0"/>
                <a:cs typeface="Times New Roman" pitchFamily="18" charset="0"/>
              </a:rPr>
              <a:t>Sun  Transit Outage</a:t>
            </a:r>
            <a:endParaRPr lang="en-US" sz="3600" u="sng" dirty="0">
              <a:solidFill>
                <a:srgbClr val="00B05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762000"/>
            <a:ext cx="8763000" cy="5943600"/>
          </a:xfrm>
        </p:spPr>
        <p:txBody>
          <a:bodyPr>
            <a:normAutofit lnSpcReduction="10000"/>
          </a:bodyPr>
          <a:lstStyle/>
          <a:p>
            <a:pPr algn="just"/>
            <a:r>
              <a:rPr lang="en-US" sz="2600" dirty="0" smtClean="0">
                <a:latin typeface="Times New Roman" pitchFamily="18" charset="0"/>
                <a:cs typeface="Times New Roman" pitchFamily="18" charset="0"/>
              </a:rPr>
              <a:t>During </a:t>
            </a:r>
            <a:r>
              <a:rPr lang="en-US" sz="2600" dirty="0" smtClean="0">
                <a:solidFill>
                  <a:srgbClr val="FF0000"/>
                </a:solidFill>
                <a:latin typeface="Times New Roman" pitchFamily="18" charset="0"/>
                <a:cs typeface="Times New Roman" pitchFamily="18" charset="0"/>
              </a:rPr>
              <a:t>the equinox periods</a:t>
            </a:r>
            <a:r>
              <a:rPr lang="en-US" sz="2600" dirty="0" smtClean="0">
                <a:latin typeface="Times New Roman" pitchFamily="18" charset="0"/>
                <a:cs typeface="Times New Roman" pitchFamily="18" charset="0"/>
              </a:rPr>
              <a:t>, </a:t>
            </a:r>
            <a:r>
              <a:rPr lang="en-US" sz="2600" dirty="0" smtClean="0">
                <a:solidFill>
                  <a:srgbClr val="00B0F0"/>
                </a:solidFill>
                <a:latin typeface="Times New Roman" pitchFamily="18" charset="0"/>
                <a:cs typeface="Times New Roman" pitchFamily="18" charset="0"/>
              </a:rPr>
              <a:t>not only does the satellite pass through the earth’s shadow on the “dark” side of the earth</a:t>
            </a:r>
            <a:r>
              <a:rPr lang="en-US" sz="2600" dirty="0" smtClean="0">
                <a:latin typeface="Times New Roman" pitchFamily="18" charset="0"/>
                <a:cs typeface="Times New Roman" pitchFamily="18" charset="0"/>
              </a:rPr>
              <a:t>, but the </a:t>
            </a:r>
            <a:r>
              <a:rPr lang="en-US" sz="2600" dirty="0" smtClean="0">
                <a:solidFill>
                  <a:srgbClr val="00B050"/>
                </a:solidFill>
                <a:latin typeface="Times New Roman" pitchFamily="18" charset="0"/>
                <a:cs typeface="Times New Roman" pitchFamily="18" charset="0"/>
              </a:rPr>
              <a:t>orbit of the satellite will also pass directly in front of the sun on the sunlit side of the earth.(Fig.)</a:t>
            </a:r>
          </a:p>
          <a:p>
            <a:pPr algn="just"/>
            <a:endParaRPr lang="en-US" sz="1100" dirty="0" smtClean="0"/>
          </a:p>
          <a:p>
            <a:pPr algn="just"/>
            <a:r>
              <a:rPr lang="en-US" sz="2600" dirty="0" smtClean="0">
                <a:latin typeface="Times New Roman" pitchFamily="18" charset="0"/>
                <a:cs typeface="Times New Roman" pitchFamily="18" charset="0"/>
              </a:rPr>
              <a:t>The </a:t>
            </a:r>
            <a:r>
              <a:rPr lang="en-US" sz="2600" dirty="0" smtClean="0">
                <a:solidFill>
                  <a:srgbClr val="FF0000"/>
                </a:solidFill>
                <a:latin typeface="Times New Roman" pitchFamily="18" charset="0"/>
                <a:cs typeface="Times New Roman" pitchFamily="18" charset="0"/>
              </a:rPr>
              <a:t>sun is a “hot” microwave source with an equivalent temperature of about 6000 to 10000 K</a:t>
            </a:r>
            <a:r>
              <a:rPr lang="en-US" sz="2600" dirty="0" smtClean="0">
                <a:latin typeface="Times New Roman" pitchFamily="18" charset="0"/>
                <a:cs typeface="Times New Roman" pitchFamily="18" charset="0"/>
              </a:rPr>
              <a:t>, </a:t>
            </a:r>
            <a:r>
              <a:rPr lang="en-US" sz="2600" dirty="0" smtClean="0">
                <a:solidFill>
                  <a:srgbClr val="00B0F0"/>
                </a:solidFill>
                <a:latin typeface="Times New Roman" pitchFamily="18" charset="0"/>
                <a:cs typeface="Times New Roman" pitchFamily="18" charset="0"/>
              </a:rPr>
              <a:t>depending on the time within the 11-year sunspot cycle, at the frequencies used by communications satellites (4 to 50 GHz).</a:t>
            </a:r>
          </a:p>
          <a:p>
            <a:pPr algn="just"/>
            <a:endParaRPr lang="en-US" sz="1200" dirty="0" smtClean="0">
              <a:latin typeface="Times New Roman" pitchFamily="18" charset="0"/>
              <a:cs typeface="Times New Roman" pitchFamily="18" charset="0"/>
            </a:endParaRPr>
          </a:p>
          <a:p>
            <a:pPr algn="just"/>
            <a:r>
              <a:rPr lang="en-US" sz="2600" dirty="0" smtClean="0">
                <a:latin typeface="Times New Roman" pitchFamily="18" charset="0"/>
                <a:cs typeface="Times New Roman" pitchFamily="18" charset="0"/>
              </a:rPr>
              <a:t>The </a:t>
            </a:r>
            <a:r>
              <a:rPr lang="en-US" sz="2600" dirty="0" smtClean="0">
                <a:solidFill>
                  <a:srgbClr val="00B050"/>
                </a:solidFill>
                <a:latin typeface="Times New Roman" pitchFamily="18" charset="0"/>
                <a:cs typeface="Times New Roman" pitchFamily="18" charset="0"/>
              </a:rPr>
              <a:t>earth station antenna will therefore receive not only the signal from the satellite  but also the noise temperature transmitted by the sun.</a:t>
            </a:r>
          </a:p>
          <a:p>
            <a:pPr algn="just"/>
            <a:endParaRPr lang="en-US" sz="2600" dirty="0" smtClean="0">
              <a:latin typeface="Times New Roman" pitchFamily="18" charset="0"/>
              <a:cs typeface="Times New Roman" pitchFamily="18" charset="0"/>
            </a:endParaRPr>
          </a:p>
          <a:p>
            <a:pPr algn="just"/>
            <a:r>
              <a:rPr lang="en-US" sz="2600" dirty="0" smtClean="0">
                <a:latin typeface="Times New Roman" pitchFamily="18" charset="0"/>
                <a:cs typeface="Times New Roman" pitchFamily="18" charset="0"/>
              </a:rPr>
              <a:t>The </a:t>
            </a:r>
            <a:r>
              <a:rPr lang="en-US" sz="2600" dirty="0" smtClean="0">
                <a:solidFill>
                  <a:srgbClr val="FF0000"/>
                </a:solidFill>
                <a:latin typeface="Times New Roman" pitchFamily="18" charset="0"/>
                <a:cs typeface="Times New Roman" pitchFamily="18" charset="0"/>
              </a:rPr>
              <a:t>added noise temperature will cause the fade margin of the receiver to be exceeded and an outage will occur.</a:t>
            </a:r>
          </a:p>
          <a:p>
            <a:pPr algn="just"/>
            <a:endParaRPr lang="en-US" sz="26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119</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A38C97-04EF-4285-B884-68AF5FD17CFB}"/>
              </a:ext>
            </a:extLst>
          </p:cNvPr>
          <p:cNvSpPr>
            <a:spLocks noGrp="1"/>
          </p:cNvSpPr>
          <p:nvPr>
            <p:ph type="title"/>
          </p:nvPr>
        </p:nvSpPr>
        <p:spPr>
          <a:xfrm>
            <a:off x="0" y="381000"/>
            <a:ext cx="9144000" cy="914400"/>
          </a:xfrm>
        </p:spPr>
        <p:txBody>
          <a:bodyPr>
            <a:noAutofit/>
          </a:bodyPr>
          <a:lstStyle/>
          <a:p>
            <a:pPr algn="l"/>
            <a:r>
              <a:rPr lang="en-IN" sz="1800" b="1" dirty="0" smtClean="0">
                <a:solidFill>
                  <a:srgbClr val="FF0000"/>
                </a:solidFill>
                <a:latin typeface="Times New Roman" pitchFamily="18" charset="0"/>
                <a:cs typeface="Times New Roman" pitchFamily="18" charset="0"/>
              </a:rPr>
              <a:t/>
            </a:r>
            <a:br>
              <a:rPr lang="en-IN" sz="1800" b="1" dirty="0" smtClean="0">
                <a:solidFill>
                  <a:srgbClr val="FF0000"/>
                </a:solidFill>
                <a:latin typeface="Times New Roman" pitchFamily="18" charset="0"/>
                <a:cs typeface="Times New Roman" pitchFamily="18" charset="0"/>
              </a:rPr>
            </a:br>
            <a:r>
              <a:rPr lang="en-IN" sz="1800" b="1" dirty="0" smtClean="0">
                <a:solidFill>
                  <a:srgbClr val="FF0000"/>
                </a:solidFill>
                <a:latin typeface="Times New Roman" pitchFamily="18" charset="0"/>
                <a:cs typeface="Times New Roman" pitchFamily="18" charset="0"/>
              </a:rPr>
              <a:t/>
            </a:r>
            <a:br>
              <a:rPr lang="en-IN" sz="1800" b="1" dirty="0" smtClean="0">
                <a:solidFill>
                  <a:srgbClr val="FF0000"/>
                </a:solidFill>
                <a:latin typeface="Times New Roman" pitchFamily="18" charset="0"/>
                <a:cs typeface="Times New Roman" pitchFamily="18" charset="0"/>
              </a:rPr>
            </a:br>
            <a:r>
              <a:rPr lang="en-IN" sz="1800" b="1" dirty="0" smtClean="0">
                <a:solidFill>
                  <a:srgbClr val="FF0000"/>
                </a:solidFill>
                <a:latin typeface="Times New Roman" pitchFamily="18" charset="0"/>
                <a:cs typeface="Times New Roman" pitchFamily="18" charset="0"/>
              </a:rPr>
              <a:t>‘A number </a:t>
            </a:r>
            <a:r>
              <a:rPr lang="en-IN" sz="1800" b="1" dirty="0" smtClean="0">
                <a:latin typeface="Times New Roman" pitchFamily="18" charset="0"/>
                <a:cs typeface="Times New Roman" pitchFamily="18" charset="0"/>
              </a:rPr>
              <a:t>of </a:t>
            </a:r>
            <a:r>
              <a:rPr lang="en-IN" sz="1800" b="1" dirty="0" smtClean="0">
                <a:solidFill>
                  <a:srgbClr val="00B050"/>
                </a:solidFill>
                <a:latin typeface="Times New Roman" pitchFamily="18" charset="0"/>
                <a:cs typeface="Times New Roman" pitchFamily="18" charset="0"/>
              </a:rPr>
              <a:t>coordinat</a:t>
            </a:r>
            <a:r>
              <a:rPr lang="en-IN" sz="1800" b="1" dirty="0" smtClean="0">
                <a:latin typeface="Times New Roman" pitchFamily="18" charset="0"/>
                <a:cs typeface="Times New Roman" pitchFamily="18" charset="0"/>
              </a:rPr>
              <a:t>e systems and </a:t>
            </a:r>
            <a:r>
              <a:rPr lang="en-IN" sz="1800" b="1" dirty="0" smtClean="0">
                <a:solidFill>
                  <a:srgbClr val="0070C0"/>
                </a:solidFill>
                <a:latin typeface="Times New Roman" pitchFamily="18" charset="0"/>
                <a:cs typeface="Times New Roman" pitchFamily="18" charset="0"/>
              </a:rPr>
              <a:t>reference planes </a:t>
            </a:r>
            <a:r>
              <a:rPr lang="en-IN" sz="1800" b="1" dirty="0" smtClean="0">
                <a:latin typeface="Times New Roman" pitchFamily="18" charset="0"/>
                <a:cs typeface="Times New Roman" pitchFamily="18" charset="0"/>
              </a:rPr>
              <a:t>can </a:t>
            </a:r>
            <a:r>
              <a:rPr lang="en-IN" sz="1800" b="1" dirty="0" smtClean="0">
                <a:solidFill>
                  <a:srgbClr val="FF0000"/>
                </a:solidFill>
                <a:latin typeface="Times New Roman" pitchFamily="18" charset="0"/>
                <a:cs typeface="Times New Roman" pitchFamily="18" charset="0"/>
              </a:rPr>
              <a:t>be used </a:t>
            </a:r>
            <a:r>
              <a:rPr lang="en-IN" sz="1800" b="1" dirty="0" smtClean="0">
                <a:latin typeface="Times New Roman" pitchFamily="18" charset="0"/>
                <a:cs typeface="Times New Roman" pitchFamily="18" charset="0"/>
              </a:rPr>
              <a:t>to describe the </a:t>
            </a:r>
            <a:r>
              <a:rPr lang="en-IN" sz="1800" b="1" dirty="0" smtClean="0">
                <a:solidFill>
                  <a:srgbClr val="FF0000"/>
                </a:solidFill>
                <a:latin typeface="Times New Roman" pitchFamily="18" charset="0"/>
                <a:cs typeface="Times New Roman" pitchFamily="18" charset="0"/>
              </a:rPr>
              <a:t>orbit</a:t>
            </a:r>
            <a:r>
              <a:rPr lang="en-IN" sz="1800" b="1" dirty="0" smtClean="0">
                <a:latin typeface="Times New Roman" pitchFamily="18" charset="0"/>
                <a:cs typeface="Times New Roman" pitchFamily="18" charset="0"/>
              </a:rPr>
              <a:t> of a satellite </a:t>
            </a:r>
            <a:r>
              <a:rPr lang="en-IN" sz="1800" b="1" dirty="0" smtClean="0">
                <a:solidFill>
                  <a:srgbClr val="00B050"/>
                </a:solidFill>
                <a:latin typeface="Times New Roman" pitchFamily="18" charset="0"/>
                <a:cs typeface="Times New Roman" pitchFamily="18" charset="0"/>
              </a:rPr>
              <a:t>around a planet</a:t>
            </a:r>
            <a:r>
              <a:rPr lang="en-IN" sz="1800" b="1" dirty="0" smtClean="0">
                <a:latin typeface="Times New Roman" pitchFamily="18" charset="0"/>
                <a:cs typeface="Times New Roman" pitchFamily="18" charset="0"/>
              </a:rPr>
              <a:t>. </a:t>
            </a:r>
            <a:br>
              <a:rPr lang="en-IN" sz="1800" b="1" dirty="0" smtClean="0">
                <a:latin typeface="Times New Roman" pitchFamily="18" charset="0"/>
                <a:cs typeface="Times New Roman" pitchFamily="18" charset="0"/>
              </a:rPr>
            </a:br>
            <a:r>
              <a:rPr lang="en-IN" sz="1800" b="1" dirty="0" smtClean="0">
                <a:latin typeface="Times New Roman" pitchFamily="18" charset="0"/>
                <a:cs typeface="Times New Roman" pitchFamily="18" charset="0"/>
              </a:rPr>
              <a:t/>
            </a:r>
            <a:br>
              <a:rPr lang="en-IN" sz="1800" b="1" dirty="0" smtClean="0">
                <a:latin typeface="Times New Roman" pitchFamily="18" charset="0"/>
                <a:cs typeface="Times New Roman" pitchFamily="18" charset="0"/>
              </a:rPr>
            </a:br>
            <a:r>
              <a:rPr lang="en-IN" sz="1800" b="1" dirty="0" smtClean="0">
                <a:latin typeface="Times New Roman" pitchFamily="18" charset="0"/>
                <a:cs typeface="Times New Roman" pitchFamily="18" charset="0"/>
              </a:rPr>
              <a:t> Fig.2.2 illustrates one of these using a </a:t>
            </a:r>
            <a:r>
              <a:rPr lang="en-IN" sz="1800" b="1" dirty="0" smtClean="0">
                <a:solidFill>
                  <a:srgbClr val="FF0000"/>
                </a:solidFill>
                <a:latin typeface="Times New Roman" pitchFamily="18" charset="0"/>
                <a:cs typeface="Times New Roman" pitchFamily="18" charset="0"/>
              </a:rPr>
              <a:t>Cartesian coordinate </a:t>
            </a:r>
            <a:r>
              <a:rPr lang="en-IN" sz="1800" b="1" dirty="0" smtClean="0">
                <a:latin typeface="Times New Roman" pitchFamily="18" charset="0"/>
                <a:cs typeface="Times New Roman" pitchFamily="18" charset="0"/>
              </a:rPr>
              <a:t>system with the </a:t>
            </a:r>
            <a:r>
              <a:rPr lang="en-IN" sz="1800" b="1" dirty="0" smtClean="0">
                <a:solidFill>
                  <a:srgbClr val="00B0F0"/>
                </a:solidFill>
                <a:latin typeface="Times New Roman" pitchFamily="18" charset="0"/>
                <a:cs typeface="Times New Roman" pitchFamily="18" charset="0"/>
              </a:rPr>
              <a:t>earth</a:t>
            </a:r>
            <a:r>
              <a:rPr lang="en-IN" sz="1800" b="1" dirty="0" smtClean="0">
                <a:solidFill>
                  <a:srgbClr val="00B050"/>
                </a:solidFill>
                <a:latin typeface="Times New Roman" pitchFamily="18" charset="0"/>
                <a:cs typeface="Times New Roman" pitchFamily="18" charset="0"/>
              </a:rPr>
              <a:t> at the </a:t>
            </a:r>
            <a:r>
              <a:rPr lang="en-IN" sz="1800" b="1" dirty="0" smtClean="0">
                <a:solidFill>
                  <a:srgbClr val="FF0000"/>
                </a:solidFill>
                <a:latin typeface="Times New Roman" pitchFamily="18" charset="0"/>
                <a:cs typeface="Times New Roman" pitchFamily="18" charset="0"/>
              </a:rPr>
              <a:t>center</a:t>
            </a:r>
            <a:r>
              <a:rPr lang="en-IN" sz="1800" b="1" dirty="0" smtClean="0">
                <a:latin typeface="Times New Roman" pitchFamily="18" charset="0"/>
                <a:cs typeface="Times New Roman" pitchFamily="18" charset="0"/>
              </a:rPr>
              <a:t> and the reference planes coinciding with </a:t>
            </a:r>
            <a:r>
              <a:rPr lang="en-IN" sz="1800" b="1" dirty="0" smtClean="0">
                <a:solidFill>
                  <a:srgbClr val="00B0F0"/>
                </a:solidFill>
                <a:latin typeface="Times New Roman" pitchFamily="18" charset="0"/>
                <a:cs typeface="Times New Roman" pitchFamily="18" charset="0"/>
              </a:rPr>
              <a:t>the equator </a:t>
            </a:r>
            <a:r>
              <a:rPr lang="en-IN" sz="1800" b="1" dirty="0" smtClean="0">
                <a:solidFill>
                  <a:srgbClr val="00B050"/>
                </a:solidFill>
                <a:latin typeface="Times New Roman" pitchFamily="18" charset="0"/>
                <a:cs typeface="Times New Roman" pitchFamily="18" charset="0"/>
              </a:rPr>
              <a:t>and </a:t>
            </a:r>
            <a:r>
              <a:rPr lang="en-IN" sz="1800" b="1" dirty="0" smtClean="0">
                <a:solidFill>
                  <a:srgbClr val="FFC000"/>
                </a:solidFill>
                <a:latin typeface="Times New Roman" pitchFamily="18" charset="0"/>
                <a:cs typeface="Times New Roman" pitchFamily="18" charset="0"/>
              </a:rPr>
              <a:t>the polar axis</a:t>
            </a:r>
            <a:r>
              <a:rPr lang="en-IN" sz="1800" b="1" dirty="0" smtClean="0">
                <a:latin typeface="Times New Roman" pitchFamily="18" charset="0"/>
                <a:cs typeface="Times New Roman" pitchFamily="18" charset="0"/>
              </a:rPr>
              <a:t>. This is referred to as </a:t>
            </a:r>
            <a:r>
              <a:rPr lang="en-IN" sz="1800" b="1" dirty="0" smtClean="0">
                <a:solidFill>
                  <a:srgbClr val="FF0000"/>
                </a:solidFill>
                <a:latin typeface="Times New Roman" pitchFamily="18" charset="0"/>
                <a:cs typeface="Times New Roman" pitchFamily="18" charset="0"/>
              </a:rPr>
              <a:t>a geocentric coordinate </a:t>
            </a:r>
            <a:r>
              <a:rPr lang="en-IN" sz="1800" b="1" dirty="0" smtClean="0">
                <a:latin typeface="Times New Roman" pitchFamily="18" charset="0"/>
                <a:cs typeface="Times New Roman" pitchFamily="18" charset="0"/>
              </a:rPr>
              <a:t>system.</a:t>
            </a:r>
            <a:endParaRPr lang="en-IN" sz="1800" b="1"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26A91C4C-474D-4ECF-BEB5-C1BA959A7F0D}"/>
              </a:ext>
            </a:extLst>
          </p:cNvPr>
          <p:cNvSpPr>
            <a:spLocks noGrp="1"/>
          </p:cNvSpPr>
          <p:nvPr>
            <p:ph sz="half" idx="1"/>
          </p:nvPr>
        </p:nvSpPr>
        <p:spPr>
          <a:xfrm>
            <a:off x="457200" y="1752600"/>
            <a:ext cx="4038600" cy="4373563"/>
          </a:xfrm>
        </p:spPr>
        <p:txBody>
          <a:bodyPr/>
          <a:lstStyle/>
          <a:p>
            <a:endParaRPr lang="en-IN"/>
          </a:p>
        </p:txBody>
      </p:sp>
      <p:sp>
        <p:nvSpPr>
          <p:cNvPr id="4" name="Content Placeholder 3">
            <a:extLst>
              <a:ext uri="{FF2B5EF4-FFF2-40B4-BE49-F238E27FC236}">
                <a16:creationId xmlns="" xmlns:a16="http://schemas.microsoft.com/office/drawing/2014/main" id="{2E4E8B11-9D6C-4EBA-A405-2BE58BC82AFB}"/>
              </a:ext>
            </a:extLst>
          </p:cNvPr>
          <p:cNvSpPr>
            <a:spLocks noGrp="1"/>
          </p:cNvSpPr>
          <p:nvPr>
            <p:ph sz="half" idx="2"/>
          </p:nvPr>
        </p:nvSpPr>
        <p:spPr/>
        <p:txBody>
          <a:bodyPr/>
          <a:lstStyle/>
          <a:p>
            <a:endParaRPr lang="en-IN"/>
          </a:p>
        </p:txBody>
      </p:sp>
      <p:pic>
        <p:nvPicPr>
          <p:cNvPr id="5" name="Picture 4">
            <a:extLst>
              <a:ext uri="{FF2B5EF4-FFF2-40B4-BE49-F238E27FC236}">
                <a16:creationId xmlns="" xmlns:a16="http://schemas.microsoft.com/office/drawing/2014/main" id="{4CF048BD-CDDC-42C6-B7E4-7FEBB058D15C}"/>
              </a:ext>
            </a:extLst>
          </p:cNvPr>
          <p:cNvPicPr>
            <a:picLocks noChangeAspect="1"/>
          </p:cNvPicPr>
          <p:nvPr/>
        </p:nvPicPr>
        <p:blipFill>
          <a:blip r:embed="rId2"/>
          <a:stretch>
            <a:fillRect/>
          </a:stretch>
        </p:blipFill>
        <p:spPr>
          <a:xfrm>
            <a:off x="228600" y="1676400"/>
            <a:ext cx="8915400" cy="4876800"/>
          </a:xfrm>
          <a:prstGeom prst="rect">
            <a:avLst/>
          </a:prstGeom>
        </p:spPr>
      </p:pic>
      <p:sp>
        <p:nvSpPr>
          <p:cNvPr id="6" name="Slide Number Placeholder 5"/>
          <p:cNvSpPr>
            <a:spLocks noGrp="1"/>
          </p:cNvSpPr>
          <p:nvPr>
            <p:ph type="sldNum" sz="quarter" idx="12"/>
          </p:nvPr>
        </p:nvSpPr>
        <p:spPr/>
        <p:txBody>
          <a:bodyPr/>
          <a:lstStyle/>
          <a:p>
            <a:fld id="{7253DC2C-EF55-4F5A-98CC-CADF098E60DB}" type="slidenum">
              <a:rPr lang="en-US" smtClean="0"/>
              <a:pPr/>
              <a:t>12</a:t>
            </a:fld>
            <a:endParaRPr lang="en-US"/>
          </a:p>
        </p:txBody>
      </p:sp>
    </p:spTree>
    <p:extLst>
      <p:ext uri="{BB962C8B-B14F-4D97-AF65-F5344CB8AC3E}">
        <p14:creationId xmlns="" xmlns:p14="http://schemas.microsoft.com/office/powerpoint/2010/main" val="363635993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152400" y="228600"/>
            <a:ext cx="8610600" cy="4343400"/>
          </a:xfrm>
          <a:prstGeom prst="rect">
            <a:avLst/>
          </a:prstGeom>
          <a:noFill/>
          <a:ln w="9525">
            <a:noFill/>
            <a:miter lim="800000"/>
            <a:headEnd/>
            <a:tailEnd/>
          </a:ln>
          <a:effectLst/>
        </p:spPr>
      </p:pic>
      <p:sp>
        <p:nvSpPr>
          <p:cNvPr id="5" name="Rectangle 4"/>
          <p:cNvSpPr/>
          <p:nvPr/>
        </p:nvSpPr>
        <p:spPr>
          <a:xfrm>
            <a:off x="0" y="4549676"/>
            <a:ext cx="8991600" cy="2308324"/>
          </a:xfrm>
          <a:prstGeom prst="rect">
            <a:avLst/>
          </a:prstGeom>
        </p:spPr>
        <p:txBody>
          <a:bodyPr wrap="square">
            <a:spAutoFit/>
          </a:bodyPr>
          <a:lstStyle/>
          <a:p>
            <a:pPr algn="just"/>
            <a:r>
              <a:rPr lang="en-US" b="1" dirty="0" smtClean="0">
                <a:latin typeface="Times New Roman" pitchFamily="18" charset="0"/>
                <a:cs typeface="Times New Roman" pitchFamily="18" charset="0"/>
              </a:rPr>
              <a:t>Fig 2.23: Schematic of sun outage conditions. During the equinox periods, not only does the earth’s shadow cause eclipse periods to cover for geostationary satellites, during the sunlit portion of the orbit, there will be periods when the sun appears to be directly behind the satellite. At the frequencies used by communications satellites (4 to 50 GHz), the sun appears as a hot noise source. The effective temperature of the sun at these frequencies is on the order of 10,000 K. The precise temperature observed by the earth station antenna will depend on whether the </a:t>
            </a:r>
            <a:r>
              <a:rPr lang="en-US" b="1" dirty="0" err="1" smtClean="0">
                <a:latin typeface="Times New Roman" pitchFamily="18" charset="0"/>
                <a:cs typeface="Times New Roman" pitchFamily="18" charset="0"/>
              </a:rPr>
              <a:t>beamwidth</a:t>
            </a:r>
            <a:r>
              <a:rPr lang="en-US" b="1" dirty="0" smtClean="0">
                <a:latin typeface="Times New Roman" pitchFamily="18" charset="0"/>
                <a:cs typeface="Times New Roman" pitchFamily="18" charset="0"/>
              </a:rPr>
              <a:t> partially, or completely, encloses the sun.</a:t>
            </a:r>
            <a:endParaRPr lang="en-US" b="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7253DC2C-EF55-4F5A-98CC-CADF098E60DB}" type="slidenum">
              <a:rPr lang="en-US" smtClean="0"/>
              <a:pPr/>
              <a:t>120</a:t>
            </a:fld>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11162"/>
          </a:xfrm>
        </p:spPr>
        <p:txBody>
          <a:bodyPr>
            <a:normAutofit fontScale="90000"/>
          </a:bodyPr>
          <a:lstStyle/>
          <a:p>
            <a:r>
              <a:rPr lang="en-US" sz="3600" u="sng" dirty="0" smtClean="0">
                <a:solidFill>
                  <a:srgbClr val="00B050"/>
                </a:solidFill>
                <a:latin typeface="Times New Roman" pitchFamily="18" charset="0"/>
                <a:cs typeface="Times New Roman" pitchFamily="18" charset="0"/>
              </a:rPr>
              <a:t>Sun  Transit Outage</a:t>
            </a:r>
            <a:r>
              <a:rPr lang="en-US" b="1" u="sng" dirty="0" smtClean="0">
                <a:solidFill>
                  <a:srgbClr val="00B050"/>
                </a:solidFill>
                <a:latin typeface="Times New Roman" pitchFamily="18" charset="0"/>
                <a:cs typeface="Times New Roman" pitchFamily="18" charset="0"/>
              </a:rPr>
              <a:t>…</a:t>
            </a:r>
            <a:r>
              <a:rPr lang="en-US" sz="2700" b="1" u="sng" dirty="0" smtClean="0">
                <a:solidFill>
                  <a:srgbClr val="00B050"/>
                </a:solidFill>
                <a:latin typeface="Times New Roman" pitchFamily="18" charset="0"/>
                <a:cs typeface="Times New Roman" pitchFamily="18" charset="0"/>
              </a:rPr>
              <a:t>.cont</a:t>
            </a:r>
            <a:endParaRPr lang="en-US" dirty="0"/>
          </a:p>
        </p:txBody>
      </p:sp>
      <p:sp>
        <p:nvSpPr>
          <p:cNvPr id="3" name="Content Placeholder 2"/>
          <p:cNvSpPr>
            <a:spLocks noGrp="1"/>
          </p:cNvSpPr>
          <p:nvPr>
            <p:ph idx="1"/>
          </p:nvPr>
        </p:nvSpPr>
        <p:spPr>
          <a:xfrm>
            <a:off x="228600" y="762000"/>
            <a:ext cx="8686800" cy="5867400"/>
          </a:xfrm>
        </p:spPr>
        <p:txBody>
          <a:bodyPr>
            <a:normAutofit/>
          </a:bodyPr>
          <a:lstStyle/>
          <a:p>
            <a:pPr algn="just"/>
            <a:r>
              <a:rPr lang="en-US" sz="2800" dirty="0" smtClean="0">
                <a:latin typeface="Times New Roman" pitchFamily="18" charset="0"/>
                <a:cs typeface="Times New Roman" pitchFamily="18" charset="0"/>
              </a:rPr>
              <a:t>These </a:t>
            </a:r>
            <a:r>
              <a:rPr lang="en-US" sz="2800" dirty="0" smtClean="0">
                <a:solidFill>
                  <a:srgbClr val="FF0000"/>
                </a:solidFill>
                <a:latin typeface="Times New Roman" pitchFamily="18" charset="0"/>
                <a:cs typeface="Times New Roman" pitchFamily="18" charset="0"/>
              </a:rPr>
              <a:t>outages</a:t>
            </a:r>
            <a:r>
              <a:rPr lang="en-US" sz="2800" dirty="0" smtClean="0">
                <a:latin typeface="Times New Roman" pitchFamily="18" charset="0"/>
                <a:cs typeface="Times New Roman" pitchFamily="18" charset="0"/>
              </a:rPr>
              <a:t> may be precisely </a:t>
            </a:r>
            <a:r>
              <a:rPr lang="en-US" sz="2800" dirty="0" smtClean="0">
                <a:solidFill>
                  <a:srgbClr val="FF0000"/>
                </a:solidFill>
                <a:latin typeface="Times New Roman" pitchFamily="18" charset="0"/>
                <a:cs typeface="Times New Roman" pitchFamily="18" charset="0"/>
              </a:rPr>
              <a:t>predicted.</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For satellite </a:t>
            </a:r>
            <a:r>
              <a:rPr lang="en-US" sz="2800" dirty="0" smtClean="0">
                <a:solidFill>
                  <a:srgbClr val="FF0000"/>
                </a:solidFill>
                <a:latin typeface="Times New Roman" pitchFamily="18" charset="0"/>
                <a:cs typeface="Times New Roman" pitchFamily="18" charset="0"/>
              </a:rPr>
              <a:t>system operators </a:t>
            </a:r>
            <a:r>
              <a:rPr lang="en-US" sz="2800" dirty="0" smtClean="0">
                <a:latin typeface="Times New Roman" pitchFamily="18" charset="0"/>
                <a:cs typeface="Times New Roman" pitchFamily="18" charset="0"/>
              </a:rPr>
              <a:t>with </a:t>
            </a:r>
            <a:r>
              <a:rPr lang="en-US" sz="2800" dirty="0" smtClean="0">
                <a:solidFill>
                  <a:srgbClr val="0070C0"/>
                </a:solidFill>
                <a:latin typeface="Times New Roman" pitchFamily="18" charset="0"/>
                <a:cs typeface="Times New Roman" pitchFamily="18" charset="0"/>
              </a:rPr>
              <a:t>more than one satellite at their disposal</a:t>
            </a:r>
            <a:r>
              <a:rPr lang="en-US" sz="2800" dirty="0" smtClean="0">
                <a:latin typeface="Times New Roman" pitchFamily="18" charset="0"/>
                <a:cs typeface="Times New Roman" pitchFamily="18" charset="0"/>
              </a:rPr>
              <a:t>, </a:t>
            </a:r>
            <a:r>
              <a:rPr lang="en-US" sz="2800" dirty="0" smtClean="0">
                <a:solidFill>
                  <a:srgbClr val="00B050"/>
                </a:solidFill>
                <a:latin typeface="Times New Roman" pitchFamily="18" charset="0"/>
                <a:cs typeface="Times New Roman" pitchFamily="18" charset="0"/>
              </a:rPr>
              <a:t>traffic can be off-loaded to satellites that are just out of, or are yet to enter, a sun outage.</a:t>
            </a:r>
          </a:p>
          <a:p>
            <a:pPr algn="just"/>
            <a:endParaRPr lang="en-US" sz="2800" dirty="0" smtClean="0">
              <a:latin typeface="Times New Roman" pitchFamily="18" charset="0"/>
              <a:cs typeface="Times New Roman" pitchFamily="18" charset="0"/>
            </a:endParaRPr>
          </a:p>
          <a:p>
            <a:pPr algn="just"/>
            <a:r>
              <a:rPr lang="en-US" sz="2800" dirty="0" smtClean="0">
                <a:solidFill>
                  <a:srgbClr val="00B0F0"/>
                </a:solidFill>
                <a:latin typeface="Times New Roman" pitchFamily="18" charset="0"/>
                <a:cs typeface="Times New Roman" pitchFamily="18" charset="0"/>
              </a:rPr>
              <a:t>The outage in this situation can therefore be limited as far as an individual user is concerned.</a:t>
            </a:r>
          </a:p>
          <a:p>
            <a:pPr algn="just"/>
            <a:endParaRPr lang="en-US" sz="2800" dirty="0" smtClean="0">
              <a:latin typeface="Times New Roman" pitchFamily="18" charset="0"/>
              <a:cs typeface="Times New Roman" pitchFamily="18" charset="0"/>
            </a:endParaRPr>
          </a:p>
          <a:p>
            <a:pPr algn="just"/>
            <a:r>
              <a:rPr lang="en-US" sz="2800" dirty="0" smtClean="0">
                <a:solidFill>
                  <a:srgbClr val="FFC000"/>
                </a:solidFill>
                <a:latin typeface="Times New Roman" pitchFamily="18" charset="0"/>
                <a:cs typeface="Times New Roman" pitchFamily="18" charset="0"/>
              </a:rPr>
              <a:t>However, the outages can be detrimental to operators committed to operations during </a:t>
            </a:r>
            <a:r>
              <a:rPr lang="en-US" sz="2800" dirty="0" smtClean="0">
                <a:solidFill>
                  <a:srgbClr val="FF0000"/>
                </a:solidFill>
                <a:latin typeface="Times New Roman" pitchFamily="18" charset="0"/>
                <a:cs typeface="Times New Roman" pitchFamily="18" charset="0"/>
              </a:rPr>
              <a:t>daylight hours</a:t>
            </a:r>
            <a:r>
              <a:rPr lang="en-US" sz="2800" dirty="0" smtClean="0">
                <a:solidFill>
                  <a:srgbClr val="FFC000"/>
                </a:solidFill>
                <a:latin typeface="Times New Roman" pitchFamily="18" charset="0"/>
                <a:cs typeface="Times New Roman" pitchFamily="18" charset="0"/>
              </a:rPr>
              <a:t>.</a:t>
            </a:r>
            <a:endParaRPr lang="en-US" sz="2800" dirty="0">
              <a:solidFill>
                <a:srgbClr val="FFC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121</a:t>
            </a:fld>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853" y="0"/>
            <a:ext cx="7886700" cy="591478"/>
          </a:xfrm>
        </p:spPr>
        <p:txBody>
          <a:bodyPr>
            <a:normAutofit fontScale="90000"/>
          </a:bodyPr>
          <a:lstStyle/>
          <a:p>
            <a:pPr algn="ctr"/>
            <a:r>
              <a:rPr lang="en-US" b="1" u="sng" dirty="0">
                <a:solidFill>
                  <a:srgbClr val="FF0000"/>
                </a:solidFill>
              </a:rPr>
              <a:t>Orbital parameters</a:t>
            </a:r>
            <a:endParaRPr lang="en-US" u="sng" dirty="0">
              <a:solidFill>
                <a:srgbClr val="FF0000"/>
              </a:solidFill>
            </a:endParaRPr>
          </a:p>
        </p:txBody>
      </p:sp>
      <p:sp>
        <p:nvSpPr>
          <p:cNvPr id="3" name="Content Placeholder 2"/>
          <p:cNvSpPr>
            <a:spLocks noGrp="1"/>
          </p:cNvSpPr>
          <p:nvPr>
            <p:ph idx="1"/>
          </p:nvPr>
        </p:nvSpPr>
        <p:spPr>
          <a:xfrm>
            <a:off x="628650" y="858128"/>
            <a:ext cx="7886700" cy="5655213"/>
          </a:xfrm>
        </p:spPr>
        <p:txBody>
          <a:bodyPr>
            <a:normAutofit fontScale="85000" lnSpcReduction="10000"/>
          </a:bodyPr>
          <a:lstStyle/>
          <a:p>
            <a:pPr algn="just"/>
            <a:r>
              <a:rPr lang="en-US" b="1" i="1" dirty="0">
                <a:latin typeface="Times New Roman" pitchFamily="18" charset="0"/>
                <a:cs typeface="Times New Roman" pitchFamily="18" charset="0"/>
              </a:rPr>
              <a:t>Apogee: </a:t>
            </a:r>
            <a:r>
              <a:rPr lang="en-US" i="1" dirty="0">
                <a:latin typeface="Times New Roman" pitchFamily="18" charset="0"/>
                <a:cs typeface="Times New Roman" pitchFamily="18" charset="0"/>
              </a:rPr>
              <a:t>A point for a satellite farthest from the Earth. It is denoted as ha. </a:t>
            </a:r>
          </a:p>
          <a:p>
            <a:pPr algn="just"/>
            <a:r>
              <a:rPr lang="en-US" b="1" i="1" dirty="0">
                <a:latin typeface="Times New Roman" pitchFamily="18" charset="0"/>
                <a:cs typeface="Times New Roman" pitchFamily="18" charset="0"/>
              </a:rPr>
              <a:t>Perigee: </a:t>
            </a:r>
            <a:r>
              <a:rPr lang="en-US" i="1" dirty="0">
                <a:latin typeface="Times New Roman" pitchFamily="18" charset="0"/>
                <a:cs typeface="Times New Roman" pitchFamily="18" charset="0"/>
              </a:rPr>
              <a:t>A point for a satellite closest from the Earth. It is denoted as hp. </a:t>
            </a:r>
          </a:p>
          <a:p>
            <a:pPr algn="just"/>
            <a:r>
              <a:rPr lang="en-US" b="1" i="1" dirty="0">
                <a:latin typeface="Times New Roman" pitchFamily="18" charset="0"/>
                <a:cs typeface="Times New Roman" pitchFamily="18" charset="0"/>
              </a:rPr>
              <a:t>Line of </a:t>
            </a:r>
            <a:r>
              <a:rPr lang="en-US" b="1" i="1" dirty="0" err="1">
                <a:latin typeface="Times New Roman" pitchFamily="18" charset="0"/>
                <a:cs typeface="Times New Roman" pitchFamily="18" charset="0"/>
              </a:rPr>
              <a:t>Apsides</a:t>
            </a:r>
            <a:r>
              <a:rPr lang="en-US" b="1" i="1" dirty="0">
                <a:latin typeface="Times New Roman" pitchFamily="18" charset="0"/>
                <a:cs typeface="Times New Roman" pitchFamily="18" charset="0"/>
              </a:rPr>
              <a:t>: </a:t>
            </a:r>
            <a:r>
              <a:rPr lang="en-US" dirty="0">
                <a:latin typeface="Times New Roman" pitchFamily="18" charset="0"/>
                <a:cs typeface="Times New Roman" pitchFamily="18" charset="0"/>
              </a:rPr>
              <a:t>Line joining perigee and apogee through centre of the Earth. It is the major axis of the orbit. One-half of this </a:t>
            </a:r>
            <a:r>
              <a:rPr lang="en-US" dirty="0" err="1">
                <a:latin typeface="Times New Roman" pitchFamily="18" charset="0"/>
                <a:cs typeface="Times New Roman" pitchFamily="18" charset="0"/>
              </a:rPr>
              <a:t>line‟s</a:t>
            </a:r>
            <a:r>
              <a:rPr lang="en-US" dirty="0">
                <a:latin typeface="Times New Roman" pitchFamily="18" charset="0"/>
                <a:cs typeface="Times New Roman" pitchFamily="18" charset="0"/>
              </a:rPr>
              <a:t> length is the semi-major axis equivalents to </a:t>
            </a:r>
            <a:r>
              <a:rPr lang="en-US" dirty="0" err="1">
                <a:latin typeface="Times New Roman" pitchFamily="18" charset="0"/>
                <a:cs typeface="Times New Roman" pitchFamily="18" charset="0"/>
              </a:rPr>
              <a:t>satellite‟s</a:t>
            </a:r>
            <a:r>
              <a:rPr lang="en-US" dirty="0">
                <a:latin typeface="Times New Roman" pitchFamily="18" charset="0"/>
                <a:cs typeface="Times New Roman" pitchFamily="18" charset="0"/>
              </a:rPr>
              <a:t> mean distance from the Earth. </a:t>
            </a:r>
          </a:p>
          <a:p>
            <a:pPr algn="just"/>
            <a:r>
              <a:rPr lang="en-US" b="1" i="1" dirty="0">
                <a:latin typeface="Times New Roman" pitchFamily="18" charset="0"/>
                <a:cs typeface="Times New Roman" pitchFamily="18" charset="0"/>
              </a:rPr>
              <a:t>Ascending Node: </a:t>
            </a:r>
            <a:r>
              <a:rPr lang="en-US" dirty="0">
                <a:latin typeface="Times New Roman" pitchFamily="18" charset="0"/>
                <a:cs typeface="Times New Roman" pitchFamily="18" charset="0"/>
              </a:rPr>
              <a:t>The point where the orbit crosses the equatorial plane going from north to south. </a:t>
            </a:r>
          </a:p>
          <a:p>
            <a:pPr algn="just"/>
            <a:r>
              <a:rPr lang="en-US" b="1" i="1" dirty="0">
                <a:latin typeface="Times New Roman" pitchFamily="18" charset="0"/>
                <a:cs typeface="Times New Roman" pitchFamily="18" charset="0"/>
              </a:rPr>
              <a:t>Descending Node: </a:t>
            </a:r>
            <a:r>
              <a:rPr lang="en-US" dirty="0">
                <a:latin typeface="Times New Roman" pitchFamily="18" charset="0"/>
                <a:cs typeface="Times New Roman" pitchFamily="18" charset="0"/>
              </a:rPr>
              <a:t>The point where the orbit crosses the equatorial plane going from south to north. </a:t>
            </a:r>
          </a:p>
          <a:p>
            <a:pPr algn="just"/>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122</a:t>
            </a:fld>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22031"/>
            <a:ext cx="7886700" cy="6161649"/>
          </a:xfrm>
        </p:spPr>
        <p:txBody>
          <a:bodyPr>
            <a:normAutofit fontScale="85000" lnSpcReduction="20000"/>
          </a:bodyPr>
          <a:lstStyle/>
          <a:p>
            <a:pPr algn="just"/>
            <a:r>
              <a:rPr lang="en-US" b="1" i="1" dirty="0">
                <a:latin typeface="Times New Roman" pitchFamily="18" charset="0"/>
                <a:cs typeface="Times New Roman" pitchFamily="18" charset="0"/>
              </a:rPr>
              <a:t>Inclination: </a:t>
            </a:r>
            <a:r>
              <a:rPr lang="en-US" dirty="0">
                <a:latin typeface="Times New Roman" pitchFamily="18" charset="0"/>
                <a:cs typeface="Times New Roman" pitchFamily="18" charset="0"/>
              </a:rPr>
              <a:t>the angle between the orbital plane and the </a:t>
            </a:r>
            <a:r>
              <a:rPr lang="en-US" dirty="0" err="1">
                <a:latin typeface="Times New Roman" pitchFamily="18" charset="0"/>
                <a:cs typeface="Times New Roman" pitchFamily="18" charset="0"/>
              </a:rPr>
              <a:t>Earth‟s</a:t>
            </a:r>
            <a:r>
              <a:rPr lang="en-US" dirty="0">
                <a:latin typeface="Times New Roman" pitchFamily="18" charset="0"/>
                <a:cs typeface="Times New Roman" pitchFamily="18" charset="0"/>
              </a:rPr>
              <a:t> equatorial plane. Its measured at the ascending node from the equator to the orbit, going from East to North. Also, this angle is commonly denoted as </a:t>
            </a:r>
            <a:r>
              <a:rPr lang="en-US" b="1" dirty="0" err="1">
                <a:latin typeface="Times New Roman" pitchFamily="18" charset="0"/>
                <a:cs typeface="Times New Roman" pitchFamily="18" charset="0"/>
              </a:rPr>
              <a:t>i</a:t>
            </a:r>
            <a:r>
              <a:rPr lang="en-US" b="1" dirty="0">
                <a:latin typeface="Times New Roman" pitchFamily="18" charset="0"/>
                <a:cs typeface="Times New Roman" pitchFamily="18" charset="0"/>
              </a:rPr>
              <a:t>. </a:t>
            </a:r>
          </a:p>
          <a:p>
            <a:pPr algn="just"/>
            <a:r>
              <a:rPr lang="en-US" b="1" i="1" dirty="0">
                <a:latin typeface="Times New Roman" pitchFamily="18" charset="0"/>
                <a:cs typeface="Times New Roman" pitchFamily="18" charset="0"/>
              </a:rPr>
              <a:t>Line of Nodes: </a:t>
            </a:r>
            <a:r>
              <a:rPr lang="en-US" dirty="0">
                <a:latin typeface="Times New Roman" pitchFamily="18" charset="0"/>
                <a:cs typeface="Times New Roman" pitchFamily="18" charset="0"/>
              </a:rPr>
              <a:t>the line joining the ascending and descending nodes through the centre of Earth. </a:t>
            </a:r>
          </a:p>
          <a:p>
            <a:pPr algn="just"/>
            <a:r>
              <a:rPr lang="en-US" b="1" i="1" dirty="0" err="1">
                <a:latin typeface="Times New Roman" pitchFamily="18" charset="0"/>
                <a:cs typeface="Times New Roman" pitchFamily="18" charset="0"/>
              </a:rPr>
              <a:t>Prograde</a:t>
            </a:r>
            <a:r>
              <a:rPr lang="en-US" b="1" i="1" dirty="0">
                <a:latin typeface="Times New Roman" pitchFamily="18" charset="0"/>
                <a:cs typeface="Times New Roman" pitchFamily="18" charset="0"/>
              </a:rPr>
              <a:t> Orbit: </a:t>
            </a:r>
            <a:r>
              <a:rPr lang="en-US" dirty="0">
                <a:latin typeface="Times New Roman" pitchFamily="18" charset="0"/>
                <a:cs typeface="Times New Roman" pitchFamily="18" charset="0"/>
              </a:rPr>
              <a:t>an orbit in which satellite moves in the same direction as the </a:t>
            </a:r>
            <a:r>
              <a:rPr lang="en-US" dirty="0" err="1">
                <a:latin typeface="Times New Roman" pitchFamily="18" charset="0"/>
                <a:cs typeface="Times New Roman" pitchFamily="18" charset="0"/>
              </a:rPr>
              <a:t>Earth‟s</a:t>
            </a:r>
            <a:r>
              <a:rPr lang="en-US" dirty="0">
                <a:latin typeface="Times New Roman" pitchFamily="18" charset="0"/>
                <a:cs typeface="Times New Roman" pitchFamily="18" charset="0"/>
              </a:rPr>
              <a:t> rotation. Its inclination is always between 00 to 900. Many satellites follow this path as </a:t>
            </a:r>
            <a:r>
              <a:rPr lang="en-US" dirty="0" err="1">
                <a:latin typeface="Times New Roman" pitchFamily="18" charset="0"/>
                <a:cs typeface="Times New Roman" pitchFamily="18" charset="0"/>
              </a:rPr>
              <a:t>Earth‟s</a:t>
            </a:r>
            <a:r>
              <a:rPr lang="en-US" dirty="0">
                <a:latin typeface="Times New Roman" pitchFamily="18" charset="0"/>
                <a:cs typeface="Times New Roman" pitchFamily="18" charset="0"/>
              </a:rPr>
              <a:t> velocity makes it easier to lunch these satellites. </a:t>
            </a:r>
          </a:p>
          <a:p>
            <a:pPr algn="just"/>
            <a:r>
              <a:rPr lang="en-US" b="1" i="1" dirty="0">
                <a:latin typeface="Times New Roman" pitchFamily="18" charset="0"/>
                <a:cs typeface="Times New Roman" pitchFamily="18" charset="0"/>
              </a:rPr>
              <a:t>Retrograde Orbit: </a:t>
            </a:r>
            <a:r>
              <a:rPr lang="en-US" dirty="0">
                <a:latin typeface="Times New Roman" pitchFamily="18" charset="0"/>
                <a:cs typeface="Times New Roman" pitchFamily="18" charset="0"/>
              </a:rPr>
              <a:t>an orbit in which satellite moves in the same direction counter to the </a:t>
            </a:r>
            <a:r>
              <a:rPr lang="en-US" dirty="0" err="1">
                <a:latin typeface="Times New Roman" pitchFamily="18" charset="0"/>
                <a:cs typeface="Times New Roman" pitchFamily="18" charset="0"/>
              </a:rPr>
              <a:t>Earth‟s</a:t>
            </a:r>
            <a:r>
              <a:rPr lang="en-US" dirty="0">
                <a:latin typeface="Times New Roman" pitchFamily="18" charset="0"/>
                <a:cs typeface="Times New Roman" pitchFamily="18" charset="0"/>
              </a:rPr>
              <a:t> rotation. </a:t>
            </a:r>
          </a:p>
          <a:p>
            <a:pPr algn="just"/>
            <a:r>
              <a:rPr lang="en-US" b="1" i="1" dirty="0">
                <a:latin typeface="Times New Roman" pitchFamily="18" charset="0"/>
                <a:cs typeface="Times New Roman" pitchFamily="18" charset="0"/>
              </a:rPr>
              <a:t>Argument of Perigee: </a:t>
            </a:r>
            <a:r>
              <a:rPr lang="en-US" dirty="0">
                <a:latin typeface="Times New Roman" pitchFamily="18" charset="0"/>
                <a:cs typeface="Times New Roman" pitchFamily="18" charset="0"/>
              </a:rPr>
              <a:t>An angle from the point of perigee measure in the orbital plane at the </a:t>
            </a:r>
            <a:r>
              <a:rPr lang="en-US" dirty="0" err="1">
                <a:latin typeface="Times New Roman" pitchFamily="18" charset="0"/>
                <a:cs typeface="Times New Roman" pitchFamily="18" charset="0"/>
              </a:rPr>
              <a:t>Earth‟s</a:t>
            </a:r>
            <a:r>
              <a:rPr lang="en-US" dirty="0">
                <a:latin typeface="Times New Roman" pitchFamily="18" charset="0"/>
                <a:cs typeface="Times New Roman" pitchFamily="18" charset="0"/>
              </a:rPr>
              <a:t> centre, in the direction of the satellite motion. </a:t>
            </a:r>
          </a:p>
          <a:p>
            <a:pPr algn="just"/>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123</a:t>
            </a:fld>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51692"/>
            <a:ext cx="7886700" cy="6217920"/>
          </a:xfrm>
        </p:spPr>
        <p:txBody>
          <a:bodyPr/>
          <a:lstStyle/>
          <a:p>
            <a:pPr algn="just"/>
            <a:r>
              <a:rPr lang="en-US" b="1" i="1" dirty="0">
                <a:latin typeface="Times New Roman" pitchFamily="18" charset="0"/>
                <a:cs typeface="Times New Roman" pitchFamily="18" charset="0"/>
              </a:rPr>
              <a:t>Mean </a:t>
            </a:r>
            <a:r>
              <a:rPr lang="en-US" b="1" i="1" dirty="0" err="1">
                <a:latin typeface="Times New Roman" pitchFamily="18" charset="0"/>
                <a:cs typeface="Times New Roman" pitchFamily="18" charset="0"/>
              </a:rPr>
              <a:t>anamoly</a:t>
            </a:r>
            <a:r>
              <a:rPr lang="en-US" i="1" dirty="0">
                <a:latin typeface="Times New Roman" pitchFamily="18" charset="0"/>
                <a:cs typeface="Times New Roman" pitchFamily="18" charset="0"/>
              </a:rPr>
              <a:t>: It gives the average value to the angular position of the satellite with reference to the perigee. </a:t>
            </a:r>
          </a:p>
          <a:p>
            <a:pPr algn="just"/>
            <a:r>
              <a:rPr lang="en-US" b="1" i="1" dirty="0">
                <a:latin typeface="Times New Roman" pitchFamily="18" charset="0"/>
                <a:cs typeface="Times New Roman" pitchFamily="18" charset="0"/>
              </a:rPr>
              <a:t>True </a:t>
            </a:r>
            <a:r>
              <a:rPr lang="en-US" b="1" i="1" dirty="0" err="1">
                <a:latin typeface="Times New Roman" pitchFamily="18" charset="0"/>
                <a:cs typeface="Times New Roman" pitchFamily="18" charset="0"/>
              </a:rPr>
              <a:t>anamoly</a:t>
            </a:r>
            <a:r>
              <a:rPr lang="en-US" b="1" i="1" dirty="0">
                <a:latin typeface="Times New Roman" pitchFamily="18" charset="0"/>
                <a:cs typeface="Times New Roman" pitchFamily="18" charset="0"/>
              </a:rPr>
              <a:t>: </a:t>
            </a:r>
            <a:r>
              <a:rPr lang="en-US" i="1" dirty="0">
                <a:latin typeface="Times New Roman" pitchFamily="18" charset="0"/>
                <a:cs typeface="Times New Roman" pitchFamily="18" charset="0"/>
              </a:rPr>
              <a:t>It is the angle from point of perigee to the </a:t>
            </a:r>
            <a:r>
              <a:rPr lang="en-US" i="1" dirty="0" err="1">
                <a:latin typeface="Times New Roman" pitchFamily="18" charset="0"/>
                <a:cs typeface="Times New Roman" pitchFamily="18" charset="0"/>
              </a:rPr>
              <a:t>satellite‟s</a:t>
            </a:r>
            <a:r>
              <a:rPr lang="en-US" i="1" dirty="0">
                <a:latin typeface="Times New Roman" pitchFamily="18" charset="0"/>
                <a:cs typeface="Times New Roman" pitchFamily="18" charset="0"/>
              </a:rPr>
              <a:t> position, </a:t>
            </a:r>
          </a:p>
        </p:txBody>
      </p:sp>
      <p:pic>
        <p:nvPicPr>
          <p:cNvPr id="1026" name="Picture 2"/>
          <p:cNvPicPr>
            <a:picLocks noChangeAspect="1" noChangeArrowheads="1"/>
          </p:cNvPicPr>
          <p:nvPr/>
        </p:nvPicPr>
        <p:blipFill>
          <a:blip r:embed="rId2">
            <a:lum bright="-20000" contrast="40000"/>
          </a:blip>
          <a:srcRect/>
          <a:stretch>
            <a:fillRect/>
          </a:stretch>
        </p:blipFill>
        <p:spPr bwMode="auto">
          <a:xfrm>
            <a:off x="2743200" y="3124200"/>
            <a:ext cx="4908416" cy="3276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124</a:t>
            </a:fld>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lum bright="-10000" contrast="20000"/>
          </a:blip>
          <a:srcRect/>
          <a:stretch>
            <a:fillRect/>
          </a:stretch>
        </p:blipFill>
        <p:spPr bwMode="auto">
          <a:xfrm>
            <a:off x="0" y="0"/>
            <a:ext cx="4937675" cy="656961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695093" y="341616"/>
            <a:ext cx="4448908" cy="6016981"/>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7253DC2C-EF55-4F5A-98CC-CADF098E60DB}" type="slidenum">
              <a:rPr lang="en-US" smtClean="0"/>
              <a:pPr/>
              <a:t>125</a:t>
            </a:fld>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534400" cy="715962"/>
          </a:xfrm>
        </p:spPr>
        <p:txBody>
          <a:bodyPr>
            <a:normAutofit fontScale="90000"/>
          </a:bodyPr>
          <a:lstStyle/>
          <a:p>
            <a:r>
              <a:rPr lang="en-US" dirty="0" smtClean="0"/>
              <a:t>2.LOOK ANGLE DETERMINATION</a:t>
            </a:r>
            <a:endParaRPr lang="en-US" dirty="0"/>
          </a:p>
        </p:txBody>
      </p:sp>
      <p:sp>
        <p:nvSpPr>
          <p:cNvPr id="3" name="Content Placeholder 2"/>
          <p:cNvSpPr>
            <a:spLocks noGrp="1"/>
          </p:cNvSpPr>
          <p:nvPr>
            <p:ph idx="1"/>
          </p:nvPr>
        </p:nvSpPr>
        <p:spPr>
          <a:xfrm>
            <a:off x="457200" y="990600"/>
            <a:ext cx="8382000" cy="5181600"/>
          </a:xfrm>
        </p:spPr>
        <p:txBody>
          <a:bodyPr>
            <a:normAutofit fontScale="77500" lnSpcReduction="20000"/>
          </a:bodyPr>
          <a:lstStyle/>
          <a:p>
            <a:pPr algn="just"/>
            <a:r>
              <a:rPr lang="en-US" dirty="0" smtClean="0">
                <a:latin typeface="Times New Roman" pitchFamily="18" charset="0"/>
                <a:cs typeface="Times New Roman" pitchFamily="18" charset="0"/>
              </a:rPr>
              <a:t>The look angles for the ground station antenna are Azimuth and Elevation angles. They are required at the antenna so that it points directly at the satellite. Look angles are calculated by considering the elliptical orbit. These angles change in order to track the satellite.</a:t>
            </a:r>
          </a:p>
          <a:p>
            <a:pPr algn="just"/>
            <a:r>
              <a:rPr lang="en-US" dirty="0" smtClean="0">
                <a:latin typeface="Times New Roman" pitchFamily="18" charset="0"/>
                <a:cs typeface="Times New Roman" pitchFamily="18" charset="0"/>
              </a:rPr>
              <a:t> For geostationary orbit, these angels values does not change as the satellites are stationary with respect to earth. Thus large earth stations are used for commercial communications, these antennas </a:t>
            </a:r>
            <a:r>
              <a:rPr lang="en-US" dirty="0" err="1" smtClean="0">
                <a:latin typeface="Times New Roman" pitchFamily="18" charset="0"/>
                <a:cs typeface="Times New Roman" pitchFamily="18" charset="0"/>
              </a:rPr>
              <a:t>beamwidth</a:t>
            </a:r>
            <a:r>
              <a:rPr lang="en-US" dirty="0" smtClean="0">
                <a:latin typeface="Times New Roman" pitchFamily="18" charset="0"/>
                <a:cs typeface="Times New Roman" pitchFamily="18" charset="0"/>
              </a:rPr>
              <a:t> is very narrow and the tracking mechanism is required to compensate for the movement of the satellite about the nominal geostationary position.</a:t>
            </a:r>
          </a:p>
          <a:p>
            <a:pPr algn="just"/>
            <a:r>
              <a:rPr lang="en-US" dirty="0" smtClean="0">
                <a:latin typeface="Times New Roman" pitchFamily="18" charset="0"/>
                <a:cs typeface="Times New Roman" pitchFamily="18" charset="0"/>
              </a:rPr>
              <a:t> For home antennas, antenna </a:t>
            </a:r>
            <a:r>
              <a:rPr lang="en-US" dirty="0" err="1" smtClean="0">
                <a:latin typeface="Times New Roman" pitchFamily="18" charset="0"/>
                <a:cs typeface="Times New Roman" pitchFamily="18" charset="0"/>
              </a:rPr>
              <a:t>beamwidth</a:t>
            </a:r>
            <a:r>
              <a:rPr lang="en-US" dirty="0" smtClean="0">
                <a:latin typeface="Times New Roman" pitchFamily="18" charset="0"/>
                <a:cs typeface="Times New Roman" pitchFamily="18" charset="0"/>
              </a:rPr>
              <a:t> is quite broad and hence no tracking is essential. This leads to a fixed position for these antennas. </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126</a:t>
            </a:fld>
            <a:endParaRPr 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730CC3-6C1A-4836-B89A-E355C3E49C15}"/>
              </a:ext>
            </a:extLst>
          </p:cNvPr>
          <p:cNvSpPr>
            <a:spLocks noGrp="1"/>
          </p:cNvSpPr>
          <p:nvPr>
            <p:ph type="title"/>
          </p:nvPr>
        </p:nvSpPr>
        <p:spPr>
          <a:xfrm>
            <a:off x="628650" y="365126"/>
            <a:ext cx="7886700" cy="315912"/>
          </a:xfrm>
        </p:spPr>
        <p:txBody>
          <a:bodyPr>
            <a:noAutofit/>
          </a:bodyPr>
          <a:lstStyle/>
          <a:p>
            <a:pPr algn="ctr"/>
            <a:r>
              <a:rPr lang="en-IN" sz="3200" b="1" u="sng" dirty="0">
                <a:solidFill>
                  <a:srgbClr val="FF0000"/>
                </a:solidFill>
              </a:rPr>
              <a:t>Look Angle Determination</a:t>
            </a:r>
            <a:endParaRPr lang="en-IN" sz="3200" u="sng" dirty="0">
              <a:solidFill>
                <a:srgbClr val="FF0000"/>
              </a:solidFill>
            </a:endParaRPr>
          </a:p>
        </p:txBody>
      </p:sp>
      <p:sp>
        <p:nvSpPr>
          <p:cNvPr id="3" name="Content Placeholder 2">
            <a:extLst>
              <a:ext uri="{FF2B5EF4-FFF2-40B4-BE49-F238E27FC236}">
                <a16:creationId xmlns="" xmlns:a16="http://schemas.microsoft.com/office/drawing/2014/main" id="{F6ACBF9B-1A95-4F31-BF99-B4D69F528DEC}"/>
              </a:ext>
            </a:extLst>
          </p:cNvPr>
          <p:cNvSpPr>
            <a:spLocks noGrp="1"/>
          </p:cNvSpPr>
          <p:nvPr>
            <p:ph idx="1"/>
          </p:nvPr>
        </p:nvSpPr>
        <p:spPr>
          <a:xfrm>
            <a:off x="628650" y="980661"/>
            <a:ext cx="7886700" cy="5512213"/>
          </a:xfrm>
        </p:spPr>
        <p:txBody>
          <a:bodyPr>
            <a:normAutofit fontScale="92500" lnSpcReduction="10000"/>
          </a:bodyPr>
          <a:lstStyle/>
          <a:p>
            <a:pPr algn="just"/>
            <a:r>
              <a:rPr lang="en-IN" dirty="0">
                <a:latin typeface="Times New Roman" pitchFamily="18" charset="0"/>
                <a:cs typeface="Times New Roman" pitchFamily="18" charset="0"/>
              </a:rPr>
              <a:t>The look angles for the ground station antenna are Azimuth and Elevation angles.</a:t>
            </a:r>
          </a:p>
          <a:p>
            <a:pPr algn="just"/>
            <a:r>
              <a:rPr lang="en-IN" dirty="0">
                <a:latin typeface="Times New Roman" pitchFamily="18" charset="0"/>
                <a:cs typeface="Times New Roman" pitchFamily="18" charset="0"/>
              </a:rPr>
              <a:t> They are required at the antenna so that it points directly at the satellite. </a:t>
            </a:r>
          </a:p>
          <a:p>
            <a:pPr algn="just"/>
            <a:r>
              <a:rPr lang="en-IN" dirty="0">
                <a:latin typeface="Times New Roman" pitchFamily="18" charset="0"/>
                <a:cs typeface="Times New Roman" pitchFamily="18" charset="0"/>
              </a:rPr>
              <a:t>Look angles are calculated by considering the elliptical orbit. </a:t>
            </a:r>
          </a:p>
          <a:p>
            <a:pPr algn="just"/>
            <a:r>
              <a:rPr lang="en-IN" dirty="0">
                <a:latin typeface="Times New Roman" pitchFamily="18" charset="0"/>
                <a:cs typeface="Times New Roman" pitchFamily="18" charset="0"/>
              </a:rPr>
              <a:t>These angles change in order to track the satellite.</a:t>
            </a:r>
          </a:p>
          <a:p>
            <a:pPr algn="just"/>
            <a:r>
              <a:rPr lang="en-IN" dirty="0">
                <a:latin typeface="Times New Roman" pitchFamily="18" charset="0"/>
                <a:cs typeface="Times New Roman" pitchFamily="18" charset="0"/>
              </a:rPr>
              <a:t>For GEO satellite, look angles of Earth Station only need to be adjusted once as satellite will remain in given position permanently, except for minor variations</a:t>
            </a:r>
          </a:p>
        </p:txBody>
      </p:sp>
      <p:sp>
        <p:nvSpPr>
          <p:cNvPr id="4" name="Slide Number Placeholder 3"/>
          <p:cNvSpPr>
            <a:spLocks noGrp="1"/>
          </p:cNvSpPr>
          <p:nvPr>
            <p:ph type="sldNum" sz="quarter" idx="12"/>
          </p:nvPr>
        </p:nvSpPr>
        <p:spPr/>
        <p:txBody>
          <a:bodyPr/>
          <a:lstStyle/>
          <a:p>
            <a:fld id="{7253DC2C-EF55-4F5A-98CC-CADF098E60DB}" type="slidenum">
              <a:rPr lang="en-US" smtClean="0"/>
              <a:pPr/>
              <a:t>127</a:t>
            </a:fld>
            <a:endParaRPr lang="en-US"/>
          </a:p>
        </p:txBody>
      </p:sp>
    </p:spTree>
    <p:extLst>
      <p:ext uri="{BB962C8B-B14F-4D97-AF65-F5344CB8AC3E}">
        <p14:creationId xmlns="" xmlns:p14="http://schemas.microsoft.com/office/powerpoint/2010/main" val="9981610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6090ED-47BD-4293-A000-022C66AD6B04}"/>
              </a:ext>
            </a:extLst>
          </p:cNvPr>
          <p:cNvSpPr>
            <a:spLocks noGrp="1"/>
          </p:cNvSpPr>
          <p:nvPr>
            <p:ph type="title"/>
          </p:nvPr>
        </p:nvSpPr>
        <p:spPr>
          <a:xfrm>
            <a:off x="628650" y="365126"/>
            <a:ext cx="7886700" cy="315912"/>
          </a:xfrm>
        </p:spPr>
        <p:txBody>
          <a:bodyPr>
            <a:normAutofit fontScale="90000"/>
          </a:bodyPr>
          <a:lstStyle/>
          <a:p>
            <a:pPr algn="ctr"/>
            <a:r>
              <a:rPr lang="en-IN" b="1" u="sng" dirty="0">
                <a:solidFill>
                  <a:srgbClr val="FF0000"/>
                </a:solidFill>
              </a:rPr>
              <a:t>Elevation Angle(EA)</a:t>
            </a:r>
          </a:p>
        </p:txBody>
      </p:sp>
      <p:sp>
        <p:nvSpPr>
          <p:cNvPr id="3" name="Content Placeholder 2">
            <a:extLst>
              <a:ext uri="{FF2B5EF4-FFF2-40B4-BE49-F238E27FC236}">
                <a16:creationId xmlns="" xmlns:a16="http://schemas.microsoft.com/office/drawing/2014/main" id="{938CBB70-605A-426B-BF5E-6032B7088BD5}"/>
              </a:ext>
            </a:extLst>
          </p:cNvPr>
          <p:cNvSpPr>
            <a:spLocks noGrp="1"/>
          </p:cNvSpPr>
          <p:nvPr>
            <p:ph idx="1"/>
          </p:nvPr>
        </p:nvSpPr>
        <p:spPr>
          <a:xfrm>
            <a:off x="728042" y="884721"/>
            <a:ext cx="7886700" cy="705540"/>
          </a:xfrm>
        </p:spPr>
        <p:txBody>
          <a:bodyPr>
            <a:normAutofit fontScale="47500" lnSpcReduction="20000"/>
          </a:bodyPr>
          <a:lstStyle/>
          <a:p>
            <a:r>
              <a:rPr lang="en-IN" dirty="0"/>
              <a:t>The vertical angle formed between the direction of travel of EM wave radiated from an earth station antenna pointing directly toward a satellite and the horizontal plane.</a:t>
            </a:r>
          </a:p>
        </p:txBody>
      </p:sp>
      <p:pic>
        <p:nvPicPr>
          <p:cNvPr id="4" name="Picture 3">
            <a:extLst>
              <a:ext uri="{FF2B5EF4-FFF2-40B4-BE49-F238E27FC236}">
                <a16:creationId xmlns="" xmlns:a16="http://schemas.microsoft.com/office/drawing/2014/main" id="{740E8759-148F-46EC-8A66-CF8D9B18DFED}"/>
              </a:ext>
            </a:extLst>
          </p:cNvPr>
          <p:cNvPicPr>
            <a:picLocks noChangeAspect="1"/>
          </p:cNvPicPr>
          <p:nvPr/>
        </p:nvPicPr>
        <p:blipFill>
          <a:blip r:embed="rId2">
            <a:extLst>
              <a:ext uri="{BEBA8EAE-BF5A-486C-A8C5-ECC9F3942E4B}">
                <a14:imgProps xmlns="" xmlns:a14="http://schemas.microsoft.com/office/drawing/2010/main">
                  <a14:imgLayer r:embed="">
                    <a14:imgEffect>
                      <a14:sharpenSoften amount="50000"/>
                    </a14:imgEffect>
                  </a14:imgLayer>
                </a14:imgProps>
              </a:ext>
            </a:extLst>
          </a:blip>
          <a:stretch>
            <a:fillRect/>
          </a:stretch>
        </p:blipFill>
        <p:spPr>
          <a:xfrm>
            <a:off x="974656" y="1639956"/>
            <a:ext cx="7642196" cy="4734340"/>
          </a:xfrm>
          <a:prstGeom prst="rect">
            <a:avLst/>
          </a:prstGeom>
        </p:spPr>
      </p:pic>
      <p:sp>
        <p:nvSpPr>
          <p:cNvPr id="5" name="Slide Number Placeholder 4"/>
          <p:cNvSpPr>
            <a:spLocks noGrp="1"/>
          </p:cNvSpPr>
          <p:nvPr>
            <p:ph type="sldNum" sz="quarter" idx="12"/>
          </p:nvPr>
        </p:nvSpPr>
        <p:spPr/>
        <p:txBody>
          <a:bodyPr/>
          <a:lstStyle/>
          <a:p>
            <a:fld id="{7253DC2C-EF55-4F5A-98CC-CADF098E60DB}" type="slidenum">
              <a:rPr lang="en-US" smtClean="0"/>
              <a:pPr/>
              <a:t>128</a:t>
            </a:fld>
            <a:endParaRPr lang="en-US"/>
          </a:p>
        </p:txBody>
      </p:sp>
    </p:spTree>
    <p:extLst>
      <p:ext uri="{BB962C8B-B14F-4D97-AF65-F5344CB8AC3E}">
        <p14:creationId xmlns="" xmlns:p14="http://schemas.microsoft.com/office/powerpoint/2010/main" val="177534792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7433309-7EA0-41BA-A90A-C2101D4D9F8B}"/>
              </a:ext>
            </a:extLst>
          </p:cNvPr>
          <p:cNvSpPr>
            <a:spLocks noGrp="1"/>
          </p:cNvSpPr>
          <p:nvPr>
            <p:ph idx="1"/>
          </p:nvPr>
        </p:nvSpPr>
        <p:spPr>
          <a:xfrm>
            <a:off x="152400" y="457200"/>
            <a:ext cx="8610600" cy="5847521"/>
          </a:xfrm>
        </p:spPr>
        <p:txBody>
          <a:bodyPr>
            <a:normAutofit fontScale="85000" lnSpcReduction="10000"/>
          </a:bodyPr>
          <a:lstStyle/>
          <a:p>
            <a:pPr algn="just"/>
            <a:r>
              <a:rPr lang="en-US" dirty="0">
                <a:latin typeface="Times New Roman" pitchFamily="18" charset="0"/>
                <a:cs typeface="Times New Roman" pitchFamily="18" charset="0"/>
              </a:rPr>
              <a:t>The formula for elevation angle is</a:t>
            </a:r>
          </a:p>
          <a:p>
            <a:pPr algn="just"/>
            <a:r>
              <a:rPr lang="en-US" dirty="0">
                <a:latin typeface="Times New Roman" pitchFamily="18" charset="0"/>
                <a:cs typeface="Times New Roman" pitchFamily="18" charset="0"/>
              </a:rPr>
              <a:t> </a:t>
            </a:r>
            <a:r>
              <a:rPr lang="en-IN" dirty="0">
                <a:latin typeface="Times New Roman" pitchFamily="18" charset="0"/>
                <a:cs typeface="Times New Roman" pitchFamily="18" charset="0"/>
              </a:rPr>
              <a:t>Smaller the </a:t>
            </a:r>
            <a:r>
              <a:rPr lang="en-IN" dirty="0" err="1">
                <a:latin typeface="Times New Roman" pitchFamily="18" charset="0"/>
                <a:cs typeface="Times New Roman" pitchFamily="18" charset="0"/>
              </a:rPr>
              <a:t>EA,the</a:t>
            </a:r>
            <a:r>
              <a:rPr lang="en-IN" dirty="0">
                <a:latin typeface="Times New Roman" pitchFamily="18" charset="0"/>
                <a:cs typeface="Times New Roman" pitchFamily="18" charset="0"/>
              </a:rPr>
              <a:t> greater the distance a propagated wave must pass through Earth’s atmosphere. </a:t>
            </a:r>
          </a:p>
          <a:p>
            <a:pPr algn="just"/>
            <a:r>
              <a:rPr lang="en-IN" dirty="0">
                <a:latin typeface="Times New Roman" pitchFamily="18" charset="0"/>
                <a:cs typeface="Times New Roman" pitchFamily="18" charset="0"/>
              </a:rPr>
              <a:t>Longer the distance travelled, greater is its deterioration due to absorption and contamination by noise. </a:t>
            </a:r>
          </a:p>
          <a:p>
            <a:pPr algn="just"/>
            <a:r>
              <a:rPr lang="en-IN" dirty="0">
                <a:latin typeface="Times New Roman" pitchFamily="18" charset="0"/>
                <a:cs typeface="Times New Roman" pitchFamily="18" charset="0"/>
              </a:rPr>
              <a:t>Generally,5˚ is considered as the minimum acceptable EA </a:t>
            </a:r>
          </a:p>
          <a:p>
            <a:pPr marL="0" indent="0" algn="just">
              <a:buNone/>
            </a:pPr>
            <a:r>
              <a:rPr lang="en-IN" b="1" u="sng" dirty="0">
                <a:solidFill>
                  <a:srgbClr val="FF0000"/>
                </a:solidFill>
                <a:latin typeface="Times New Roman" pitchFamily="18" charset="0"/>
                <a:cs typeface="Times New Roman" pitchFamily="18" charset="0"/>
              </a:rPr>
              <a:t>Azimuth Angle</a:t>
            </a:r>
          </a:p>
          <a:p>
            <a:pPr algn="just"/>
            <a:r>
              <a:rPr lang="en-IN" dirty="0">
                <a:latin typeface="Times New Roman" pitchFamily="18" charset="0"/>
                <a:cs typeface="Times New Roman" pitchFamily="18" charset="0"/>
              </a:rPr>
              <a:t>It is defined as the horizontal pointing angle of the Earth Station. It is measured eastward(clockwise) </a:t>
            </a:r>
          </a:p>
          <a:p>
            <a:pPr algn="just"/>
            <a:r>
              <a:rPr lang="en-IN" dirty="0">
                <a:latin typeface="Times New Roman" pitchFamily="18" charset="0"/>
                <a:cs typeface="Times New Roman" pitchFamily="18" charset="0"/>
              </a:rPr>
              <a:t>Azimuth is the horizontal angular distance from a reference direction, either southern or northern most point of the horizon</a:t>
            </a:r>
          </a:p>
        </p:txBody>
      </p:sp>
      <p:pic>
        <p:nvPicPr>
          <p:cNvPr id="7" name="Picture 6">
            <a:extLst>
              <a:ext uri="{FF2B5EF4-FFF2-40B4-BE49-F238E27FC236}">
                <a16:creationId xmlns="" xmlns:a16="http://schemas.microsoft.com/office/drawing/2014/main" id="{D75191CD-5CB7-41FC-8650-4A6ED5B2C893}"/>
              </a:ext>
            </a:extLst>
          </p:cNvPr>
          <p:cNvPicPr>
            <a:picLocks noChangeAspect="1"/>
          </p:cNvPicPr>
          <p:nvPr/>
        </p:nvPicPr>
        <p:blipFill>
          <a:blip r:embed="rId2"/>
          <a:stretch>
            <a:fillRect/>
          </a:stretch>
        </p:blipFill>
        <p:spPr>
          <a:xfrm>
            <a:off x="5410200" y="381000"/>
            <a:ext cx="2178844" cy="638175"/>
          </a:xfrm>
          <a:prstGeom prst="rect">
            <a:avLst/>
          </a:prstGeom>
        </p:spPr>
      </p:pic>
      <p:sp>
        <p:nvSpPr>
          <p:cNvPr id="4" name="Slide Number Placeholder 3"/>
          <p:cNvSpPr>
            <a:spLocks noGrp="1"/>
          </p:cNvSpPr>
          <p:nvPr>
            <p:ph type="sldNum" sz="quarter" idx="12"/>
          </p:nvPr>
        </p:nvSpPr>
        <p:spPr/>
        <p:txBody>
          <a:bodyPr/>
          <a:lstStyle/>
          <a:p>
            <a:fld id="{7253DC2C-EF55-4F5A-98CC-CADF098E60DB}" type="slidenum">
              <a:rPr lang="en-US" smtClean="0"/>
              <a:pPr/>
              <a:t>129</a:t>
            </a:fld>
            <a:endParaRPr lang="en-US"/>
          </a:p>
        </p:txBody>
      </p:sp>
    </p:spTree>
    <p:extLst>
      <p:ext uri="{BB962C8B-B14F-4D97-AF65-F5344CB8AC3E}">
        <p14:creationId xmlns="" xmlns:p14="http://schemas.microsoft.com/office/powerpoint/2010/main" val="1574594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D4C42F3-58D6-4460-89D7-4D010CF609A4}"/>
              </a:ext>
            </a:extLst>
          </p:cNvPr>
          <p:cNvSpPr>
            <a:spLocks noGrp="1"/>
          </p:cNvSpPr>
          <p:nvPr>
            <p:ph idx="1"/>
          </p:nvPr>
        </p:nvSpPr>
        <p:spPr>
          <a:xfrm>
            <a:off x="0" y="0"/>
            <a:ext cx="9144000" cy="6858000"/>
          </a:xfrm>
        </p:spPr>
        <p:txBody>
          <a:bodyPr>
            <a:noAutofit/>
          </a:bodyPr>
          <a:lstStyle/>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From the above Fig.2.2, and </a:t>
            </a:r>
            <a:r>
              <a:rPr lang="en-US" sz="2000" b="1" i="1" dirty="0" smtClean="0">
                <a:latin typeface="Times New Roman" pitchFamily="18" charset="0"/>
                <a:cs typeface="Times New Roman" pitchFamily="18" charset="0"/>
              </a:rPr>
              <a:t>with the satellite </a:t>
            </a:r>
            <a:r>
              <a:rPr lang="en-US" sz="2000" b="1" i="1" dirty="0" smtClean="0">
                <a:solidFill>
                  <a:srgbClr val="FF0000"/>
                </a:solidFill>
                <a:latin typeface="Times New Roman" pitchFamily="18" charset="0"/>
                <a:cs typeface="Times New Roman" pitchFamily="18" charset="0"/>
              </a:rPr>
              <a:t>mass m </a:t>
            </a:r>
            <a:r>
              <a:rPr lang="en-US" sz="2000" b="1" i="1" dirty="0" smtClean="0">
                <a:latin typeface="Times New Roman" pitchFamily="18" charset="0"/>
                <a:cs typeface="Times New Roman" pitchFamily="18" charset="0"/>
              </a:rPr>
              <a:t>located at a vector </a:t>
            </a:r>
            <a:r>
              <a:rPr lang="en-US" sz="2000" b="1" i="1" dirty="0" smtClean="0">
                <a:solidFill>
                  <a:schemeClr val="tx2">
                    <a:lumMod val="60000"/>
                    <a:lumOff val="40000"/>
                  </a:schemeClr>
                </a:solidFill>
                <a:latin typeface="Times New Roman" pitchFamily="18" charset="0"/>
                <a:cs typeface="Times New Roman" pitchFamily="18" charset="0"/>
              </a:rPr>
              <a:t>distance</a:t>
            </a:r>
            <a:r>
              <a:rPr lang="en-US" sz="2000" b="1" i="1" dirty="0" smtClean="0">
                <a:solidFill>
                  <a:srgbClr val="FF0000"/>
                </a:solidFill>
                <a:latin typeface="Times New Roman" pitchFamily="18" charset="0"/>
                <a:cs typeface="Times New Roman" pitchFamily="18" charset="0"/>
              </a:rPr>
              <a:t> r </a:t>
            </a:r>
            <a:r>
              <a:rPr lang="en-US" sz="2000" b="1" i="1" dirty="0" smtClean="0">
                <a:latin typeface="Times New Roman" pitchFamily="18" charset="0"/>
                <a:cs typeface="Times New Roman" pitchFamily="18" charset="0"/>
              </a:rPr>
              <a:t>from the </a:t>
            </a:r>
            <a:r>
              <a:rPr lang="en-US" sz="2000" b="1" i="1" dirty="0" smtClean="0">
                <a:solidFill>
                  <a:srgbClr val="FF0000"/>
                </a:solidFill>
                <a:latin typeface="Times New Roman" pitchFamily="18" charset="0"/>
                <a:cs typeface="Times New Roman" pitchFamily="18" charset="0"/>
              </a:rPr>
              <a:t>center</a:t>
            </a:r>
            <a:r>
              <a:rPr lang="en-US" sz="2000" b="1" i="1" dirty="0" smtClean="0">
                <a:latin typeface="Times New Roman" pitchFamily="18" charset="0"/>
                <a:cs typeface="Times New Roman" pitchFamily="18" charset="0"/>
              </a:rPr>
              <a:t> of the </a:t>
            </a:r>
            <a:r>
              <a:rPr lang="en-US" sz="2000" b="1" i="1" dirty="0" smtClean="0">
                <a:solidFill>
                  <a:srgbClr val="00B050"/>
                </a:solidFill>
                <a:latin typeface="Times New Roman" pitchFamily="18" charset="0"/>
                <a:cs typeface="Times New Roman" pitchFamily="18" charset="0"/>
              </a:rPr>
              <a:t>earth</a:t>
            </a:r>
            <a:r>
              <a:rPr lang="en-US" sz="2000" b="1" i="1" dirty="0" smtClean="0">
                <a:latin typeface="Times New Roman" pitchFamily="18" charset="0"/>
                <a:cs typeface="Times New Roman" pitchFamily="18" charset="0"/>
              </a:rPr>
              <a:t>.                F in= </a:t>
            </a:r>
            <a:r>
              <a:rPr lang="en-US" sz="2000" b="1" i="1" dirty="0" smtClean="0">
                <a:solidFill>
                  <a:srgbClr val="00B050"/>
                </a:solidFill>
                <a:latin typeface="Times New Roman" pitchFamily="18" charset="0"/>
                <a:cs typeface="Times New Roman" pitchFamily="18" charset="0"/>
              </a:rPr>
              <a:t>m × (</a:t>
            </a:r>
            <a:r>
              <a:rPr lang="el-GR" sz="2000" b="1" i="1" dirty="0" smtClean="0">
                <a:solidFill>
                  <a:srgbClr val="00B050"/>
                </a:solidFill>
                <a:latin typeface="Times New Roman" pitchFamily="18" charset="0"/>
                <a:cs typeface="Times New Roman" pitchFamily="18" charset="0"/>
              </a:rPr>
              <a:t>μ / </a:t>
            </a:r>
            <a:r>
              <a:rPr lang="en-US" sz="2000" b="1" i="1" dirty="0" smtClean="0">
                <a:solidFill>
                  <a:srgbClr val="00B050"/>
                </a:solidFill>
                <a:latin typeface="Times New Roman" pitchFamily="18" charset="0"/>
                <a:cs typeface="Times New Roman" pitchFamily="18" charset="0"/>
              </a:rPr>
              <a:t>r²) </a:t>
            </a:r>
            <a:endParaRPr lang="en-US" sz="2000" b="1" i="1" dirty="0" smtClean="0">
              <a:latin typeface="Times New Roman" pitchFamily="18" charset="0"/>
              <a:cs typeface="Times New Roman" pitchFamily="18" charset="0"/>
            </a:endParaRPr>
          </a:p>
          <a:p>
            <a:pPr algn="just"/>
            <a:endParaRPr lang="en-US" sz="2000" b="1" i="1" dirty="0" smtClean="0">
              <a:latin typeface="Times New Roman" pitchFamily="18" charset="0"/>
              <a:cs typeface="Times New Roman" pitchFamily="18" charset="0"/>
            </a:endParaRPr>
          </a:p>
          <a:p>
            <a:pPr algn="just"/>
            <a:r>
              <a:rPr lang="en-US" sz="2200" b="1" i="1" dirty="0" smtClean="0">
                <a:latin typeface="Times New Roman" pitchFamily="18" charset="0"/>
                <a:cs typeface="Times New Roman" pitchFamily="18" charset="0"/>
              </a:rPr>
              <a:t>The </a:t>
            </a:r>
            <a:r>
              <a:rPr lang="en-US" sz="2200" b="1" i="1" dirty="0">
                <a:latin typeface="Times New Roman" pitchFamily="18" charset="0"/>
                <a:cs typeface="Times New Roman" pitchFamily="18" charset="0"/>
              </a:rPr>
              <a:t>gravitational </a:t>
            </a:r>
            <a:r>
              <a:rPr lang="en-US" sz="2200" b="1" i="1" dirty="0">
                <a:solidFill>
                  <a:schemeClr val="accent6">
                    <a:lumMod val="75000"/>
                  </a:schemeClr>
                </a:solidFill>
                <a:latin typeface="Times New Roman" pitchFamily="18" charset="0"/>
                <a:cs typeface="Times New Roman" pitchFamily="18" charset="0"/>
              </a:rPr>
              <a:t>force F</a:t>
            </a:r>
            <a:r>
              <a:rPr lang="en-US" sz="2200" b="1" i="1" dirty="0">
                <a:latin typeface="Times New Roman" pitchFamily="18" charset="0"/>
                <a:cs typeface="Times New Roman" pitchFamily="18" charset="0"/>
              </a:rPr>
              <a:t> on the </a:t>
            </a:r>
            <a:r>
              <a:rPr lang="en-US" sz="2200" b="1" i="1" dirty="0">
                <a:solidFill>
                  <a:schemeClr val="accent6">
                    <a:lumMod val="75000"/>
                  </a:schemeClr>
                </a:solidFill>
                <a:latin typeface="Times New Roman" pitchFamily="18" charset="0"/>
                <a:cs typeface="Times New Roman" pitchFamily="18" charset="0"/>
              </a:rPr>
              <a:t>satellite</a:t>
            </a:r>
            <a:r>
              <a:rPr lang="en-US" sz="2200" b="1" i="1" dirty="0">
                <a:latin typeface="Times New Roman" pitchFamily="18" charset="0"/>
                <a:cs typeface="Times New Roman" pitchFamily="18" charset="0"/>
              </a:rPr>
              <a:t> </a:t>
            </a:r>
            <a:r>
              <a:rPr lang="en-US" sz="2200" b="1" i="1" dirty="0">
                <a:solidFill>
                  <a:srgbClr val="FF0000"/>
                </a:solidFill>
                <a:latin typeface="Times New Roman" pitchFamily="18" charset="0"/>
                <a:cs typeface="Times New Roman" pitchFamily="18" charset="0"/>
              </a:rPr>
              <a:t>is given </a:t>
            </a:r>
            <a:r>
              <a:rPr lang="en-US" sz="2200" b="1" i="1" dirty="0" smtClean="0">
                <a:latin typeface="Times New Roman" pitchFamily="18" charset="0"/>
                <a:cs typeface="Times New Roman" pitchFamily="18" charset="0"/>
              </a:rPr>
              <a:t>by                        </a:t>
            </a:r>
            <a:r>
              <a:rPr lang="en-US" sz="2000" i="1" dirty="0" smtClean="0">
                <a:latin typeface="Times New Roman" pitchFamily="18" charset="0"/>
                <a:cs typeface="Times New Roman" pitchFamily="18" charset="0"/>
              </a:rPr>
              <a:t>[</a:t>
            </a:r>
            <a:r>
              <a:rPr lang="en-US" sz="1800" i="1" dirty="0" smtClean="0">
                <a:latin typeface="Times New Roman" pitchFamily="18" charset="0"/>
                <a:cs typeface="Times New Roman" pitchFamily="18" charset="0"/>
              </a:rPr>
              <a:t>F</a:t>
            </a:r>
            <a:r>
              <a:rPr lang="en-US" sz="1400" i="1" dirty="0" smtClean="0">
                <a:latin typeface="Times New Roman" pitchFamily="18" charset="0"/>
                <a:cs typeface="Times New Roman" pitchFamily="18" charset="0"/>
              </a:rPr>
              <a:t>rom (2.5</a:t>
            </a:r>
            <a:r>
              <a:rPr lang="en-US" sz="1800" i="1" dirty="0" smtClean="0">
                <a:latin typeface="Times New Roman" pitchFamily="18" charset="0"/>
                <a:cs typeface="Times New Roman" pitchFamily="18" charset="0"/>
              </a:rPr>
              <a:t>)]</a:t>
            </a:r>
            <a:endParaRPr lang="en-US" sz="2200" i="1" dirty="0">
              <a:latin typeface="Times New Roman" pitchFamily="18" charset="0"/>
              <a:cs typeface="Times New Roman" pitchFamily="18" charset="0"/>
            </a:endParaRPr>
          </a:p>
          <a:p>
            <a:pPr algn="just">
              <a:spcBef>
                <a:spcPts val="0"/>
              </a:spcBef>
            </a:pPr>
            <a:endParaRPr lang="en-US" sz="2200" i="1" dirty="0" smtClean="0">
              <a:latin typeface="Times New Roman" pitchFamily="18" charset="0"/>
              <a:cs typeface="Times New Roman" pitchFamily="18" charset="0"/>
            </a:endParaRPr>
          </a:p>
          <a:p>
            <a:pPr algn="just">
              <a:spcBef>
                <a:spcPts val="0"/>
              </a:spcBef>
            </a:pPr>
            <a:r>
              <a:rPr lang="en-US" sz="2200" i="1" dirty="0" smtClean="0">
                <a:latin typeface="Times New Roman" pitchFamily="18" charset="0"/>
                <a:cs typeface="Times New Roman" pitchFamily="18" charset="0"/>
              </a:rPr>
              <a:t>Where </a:t>
            </a:r>
            <a:r>
              <a:rPr lang="en-US" sz="2200" i="1" dirty="0">
                <a:solidFill>
                  <a:schemeClr val="accent6">
                    <a:lumMod val="75000"/>
                  </a:schemeClr>
                </a:solidFill>
                <a:latin typeface="Times New Roman" pitchFamily="18" charset="0"/>
                <a:cs typeface="Times New Roman" pitchFamily="18" charset="0"/>
              </a:rPr>
              <a:t>M</a:t>
            </a:r>
            <a:r>
              <a:rPr lang="en-US" sz="2200" i="1" baseline="-25000" dirty="0">
                <a:solidFill>
                  <a:schemeClr val="accent6">
                    <a:lumMod val="75000"/>
                  </a:schemeClr>
                </a:solidFill>
                <a:latin typeface="Times New Roman" pitchFamily="18" charset="0"/>
                <a:cs typeface="Times New Roman" pitchFamily="18" charset="0"/>
              </a:rPr>
              <a:t>E</a:t>
            </a:r>
            <a:r>
              <a:rPr lang="en-US" sz="2200" i="1" dirty="0">
                <a:solidFill>
                  <a:schemeClr val="accent6">
                    <a:lumMod val="75000"/>
                  </a:schemeClr>
                </a:solidFill>
                <a:latin typeface="Times New Roman" pitchFamily="18" charset="0"/>
                <a:cs typeface="Times New Roman" pitchFamily="18" charset="0"/>
              </a:rPr>
              <a:t> </a:t>
            </a:r>
            <a:r>
              <a:rPr lang="en-US" sz="2200" i="1" dirty="0">
                <a:latin typeface="Times New Roman" pitchFamily="18" charset="0"/>
                <a:cs typeface="Times New Roman" pitchFamily="18" charset="0"/>
              </a:rPr>
              <a:t>is the </a:t>
            </a:r>
            <a:r>
              <a:rPr lang="en-US" sz="2200" i="1" dirty="0">
                <a:solidFill>
                  <a:srgbClr val="0070C0"/>
                </a:solidFill>
                <a:latin typeface="Times New Roman" pitchFamily="18" charset="0"/>
                <a:cs typeface="Times New Roman" pitchFamily="18" charset="0"/>
              </a:rPr>
              <a:t>mass</a:t>
            </a:r>
            <a:r>
              <a:rPr lang="en-US" sz="2200" i="1" dirty="0">
                <a:latin typeface="Times New Roman" pitchFamily="18" charset="0"/>
                <a:cs typeface="Times New Roman" pitchFamily="18" charset="0"/>
              </a:rPr>
              <a:t> of the </a:t>
            </a:r>
            <a:r>
              <a:rPr lang="en-US" sz="2200" i="1" dirty="0">
                <a:solidFill>
                  <a:srgbClr val="0070C0"/>
                </a:solidFill>
                <a:latin typeface="Times New Roman" pitchFamily="18" charset="0"/>
                <a:cs typeface="Times New Roman" pitchFamily="18" charset="0"/>
              </a:rPr>
              <a:t>earth</a:t>
            </a:r>
            <a:r>
              <a:rPr lang="en-US" sz="2200" i="1" dirty="0">
                <a:latin typeface="Times New Roman" pitchFamily="18" charset="0"/>
                <a:cs typeface="Times New Roman" pitchFamily="18" charset="0"/>
              </a:rPr>
              <a:t> and </a:t>
            </a:r>
            <a:r>
              <a:rPr lang="en-US" sz="2200" i="1" dirty="0">
                <a:solidFill>
                  <a:schemeClr val="accent6">
                    <a:lumMod val="75000"/>
                  </a:schemeClr>
                </a:solidFill>
                <a:latin typeface="Times New Roman" pitchFamily="18" charset="0"/>
                <a:cs typeface="Times New Roman" pitchFamily="18" charset="0"/>
              </a:rPr>
              <a:t>G </a:t>
            </a:r>
            <a:r>
              <a:rPr lang="en-US" sz="2200" i="1" dirty="0">
                <a:latin typeface="Times New Roman" pitchFamily="18" charset="0"/>
                <a:cs typeface="Times New Roman" pitchFamily="18" charset="0"/>
              </a:rPr>
              <a:t>= 6.672 × 10-11 Nm²/kg² </a:t>
            </a:r>
            <a:r>
              <a:rPr lang="en-US" sz="2200" b="1" i="1" dirty="0">
                <a:latin typeface="Times New Roman" pitchFamily="18" charset="0"/>
                <a:cs typeface="Times New Roman" pitchFamily="18" charset="0"/>
              </a:rPr>
              <a:t>. </a:t>
            </a:r>
            <a:endParaRPr lang="en-US" sz="2200" b="1" i="1" dirty="0" smtClean="0">
              <a:latin typeface="Times New Roman" pitchFamily="18" charset="0"/>
              <a:cs typeface="Times New Roman" pitchFamily="18" charset="0"/>
            </a:endParaRPr>
          </a:p>
          <a:p>
            <a:pPr algn="just">
              <a:spcBef>
                <a:spcPts val="0"/>
              </a:spcBef>
            </a:pPr>
            <a:endParaRPr lang="en-US" sz="2200" i="1" dirty="0" smtClean="0">
              <a:latin typeface="Times New Roman" pitchFamily="18" charset="0"/>
              <a:cs typeface="Times New Roman" pitchFamily="18" charset="0"/>
            </a:endParaRPr>
          </a:p>
          <a:p>
            <a:pPr algn="just">
              <a:spcBef>
                <a:spcPts val="0"/>
              </a:spcBef>
            </a:pPr>
            <a:endParaRPr lang="en-US" sz="2200" i="1" dirty="0" smtClean="0">
              <a:latin typeface="Times New Roman" pitchFamily="18" charset="0"/>
              <a:cs typeface="Times New Roman" pitchFamily="18" charset="0"/>
            </a:endParaRPr>
          </a:p>
          <a:p>
            <a:pPr algn="just">
              <a:spcBef>
                <a:spcPts val="0"/>
              </a:spcBef>
            </a:pPr>
            <a:r>
              <a:rPr lang="en-US" sz="2200" i="1" dirty="0" smtClean="0">
                <a:latin typeface="Times New Roman" pitchFamily="18" charset="0"/>
                <a:cs typeface="Times New Roman" pitchFamily="18" charset="0"/>
              </a:rPr>
              <a:t>But </a:t>
            </a:r>
            <a:r>
              <a:rPr lang="en-US" sz="2200" i="1" dirty="0">
                <a:solidFill>
                  <a:srgbClr val="FF0000"/>
                </a:solidFill>
                <a:latin typeface="Times New Roman" pitchFamily="18" charset="0"/>
                <a:cs typeface="Times New Roman" pitchFamily="18" charset="0"/>
              </a:rPr>
              <a:t>force = mass × acceleration </a:t>
            </a:r>
            <a:r>
              <a:rPr lang="en-US" sz="2200" i="1" dirty="0">
                <a:latin typeface="Times New Roman" pitchFamily="18" charset="0"/>
                <a:cs typeface="Times New Roman" pitchFamily="18" charset="0"/>
              </a:rPr>
              <a:t>and Eq. above can be written as</a:t>
            </a:r>
          </a:p>
          <a:p>
            <a:pPr algn="just">
              <a:buNone/>
            </a:pPr>
            <a:endParaRPr lang="en-US" sz="2200" b="1" i="1" dirty="0" smtClean="0">
              <a:latin typeface="Times New Roman" pitchFamily="18" charset="0"/>
              <a:cs typeface="Times New Roman" pitchFamily="18" charset="0"/>
            </a:endParaRPr>
          </a:p>
          <a:p>
            <a:pPr algn="just"/>
            <a:r>
              <a:rPr lang="en-US" sz="2200" b="1" i="1" dirty="0" smtClean="0">
                <a:latin typeface="Times New Roman" pitchFamily="18" charset="0"/>
                <a:cs typeface="Times New Roman" pitchFamily="18" charset="0"/>
              </a:rPr>
              <a:t>From the above Eq.                       ,  we </a:t>
            </a:r>
            <a:r>
              <a:rPr lang="en-US" sz="2200" b="1" i="1" dirty="0">
                <a:latin typeface="Times New Roman" pitchFamily="18" charset="0"/>
                <a:cs typeface="Times New Roman" pitchFamily="18" charset="0"/>
              </a:rPr>
              <a:t>have </a:t>
            </a:r>
            <a:endParaRPr lang="en-US" sz="2200" b="1" i="1" dirty="0" smtClean="0">
              <a:latin typeface="Times New Roman" pitchFamily="18" charset="0"/>
              <a:cs typeface="Times New Roman" pitchFamily="18" charset="0"/>
            </a:endParaRPr>
          </a:p>
          <a:p>
            <a:pPr algn="just"/>
            <a:endParaRPr lang="en-US" sz="2200" b="1" i="1" dirty="0" smtClean="0">
              <a:latin typeface="Times New Roman" pitchFamily="18" charset="0"/>
              <a:cs typeface="Times New Roman" pitchFamily="18" charset="0"/>
            </a:endParaRPr>
          </a:p>
          <a:p>
            <a:pPr algn="just"/>
            <a:r>
              <a:rPr lang="en-US" sz="2200" b="1" i="1" dirty="0" smtClean="0">
                <a:latin typeface="Times New Roman" pitchFamily="18" charset="0"/>
                <a:cs typeface="Times New Roman" pitchFamily="18" charset="0"/>
              </a:rPr>
              <a:t>Which </a:t>
            </a:r>
            <a:r>
              <a:rPr lang="en-US" sz="2200" b="1" i="1" smtClean="0">
                <a:latin typeface="Times New Roman" pitchFamily="18" charset="0"/>
                <a:cs typeface="Times New Roman" pitchFamily="18" charset="0"/>
              </a:rPr>
              <a:t>yields                          ,                            ------------------         </a:t>
            </a:r>
            <a:r>
              <a:rPr lang="en-US" sz="2200" b="1" i="1" dirty="0" smtClean="0">
                <a:latin typeface="Times New Roman" pitchFamily="18" charset="0"/>
                <a:cs typeface="Times New Roman" pitchFamily="18" charset="0"/>
              </a:rPr>
              <a:t>(2.10)</a:t>
            </a:r>
            <a:endParaRPr lang="en-US" sz="2200" b="1" i="1" dirty="0">
              <a:latin typeface="Times New Roman" pitchFamily="18" charset="0"/>
              <a:cs typeface="Times New Roman" pitchFamily="18" charset="0"/>
            </a:endParaRPr>
          </a:p>
          <a:p>
            <a:pPr algn="just"/>
            <a:endParaRPr lang="en-US" sz="1050" b="1" i="1" dirty="0" smtClean="0">
              <a:latin typeface="Times New Roman" pitchFamily="18" charset="0"/>
              <a:cs typeface="Times New Roman" pitchFamily="18" charset="0"/>
            </a:endParaRPr>
          </a:p>
          <a:p>
            <a:pPr algn="just"/>
            <a:r>
              <a:rPr lang="en-US" sz="2200" b="1" i="1" dirty="0" smtClean="0">
                <a:latin typeface="Times New Roman" pitchFamily="18" charset="0"/>
                <a:cs typeface="Times New Roman" pitchFamily="18" charset="0"/>
              </a:rPr>
              <a:t>This </a:t>
            </a:r>
            <a:r>
              <a:rPr lang="en-US" sz="2200" b="1" i="1" dirty="0">
                <a:latin typeface="Times New Roman" pitchFamily="18" charset="0"/>
                <a:cs typeface="Times New Roman" pitchFamily="18" charset="0"/>
              </a:rPr>
              <a:t>is a </a:t>
            </a:r>
            <a:r>
              <a:rPr lang="en-US" sz="2200" b="1" i="1" dirty="0">
                <a:solidFill>
                  <a:srgbClr val="FF0000"/>
                </a:solidFill>
                <a:latin typeface="Times New Roman" pitchFamily="18" charset="0"/>
                <a:cs typeface="Times New Roman" pitchFamily="18" charset="0"/>
              </a:rPr>
              <a:t>second-order</a:t>
            </a:r>
            <a:r>
              <a:rPr lang="en-US" sz="2200" b="1" i="1" dirty="0">
                <a:latin typeface="Times New Roman" pitchFamily="18" charset="0"/>
                <a:cs typeface="Times New Roman" pitchFamily="18" charset="0"/>
              </a:rPr>
              <a:t> linear </a:t>
            </a:r>
            <a:r>
              <a:rPr lang="en-US" sz="2200" b="1" i="1" dirty="0">
                <a:solidFill>
                  <a:srgbClr val="FF0000"/>
                </a:solidFill>
                <a:latin typeface="Times New Roman" pitchFamily="18" charset="0"/>
                <a:cs typeface="Times New Roman" pitchFamily="18" charset="0"/>
              </a:rPr>
              <a:t>differential </a:t>
            </a:r>
            <a:r>
              <a:rPr lang="en-US" sz="2200" b="1" i="1" dirty="0">
                <a:latin typeface="Times New Roman" pitchFamily="18" charset="0"/>
                <a:cs typeface="Times New Roman" pitchFamily="18" charset="0"/>
              </a:rPr>
              <a:t>equation and its </a:t>
            </a:r>
            <a:r>
              <a:rPr lang="en-US" sz="2200" b="1" i="1" dirty="0">
                <a:solidFill>
                  <a:srgbClr val="FF0000"/>
                </a:solidFill>
                <a:latin typeface="Times New Roman" pitchFamily="18" charset="0"/>
                <a:cs typeface="Times New Roman" pitchFamily="18" charset="0"/>
              </a:rPr>
              <a:t>solution</a:t>
            </a:r>
            <a:r>
              <a:rPr lang="en-US" sz="2200" b="1" i="1" dirty="0">
                <a:latin typeface="Times New Roman" pitchFamily="18" charset="0"/>
                <a:cs typeface="Times New Roman" pitchFamily="18" charset="0"/>
              </a:rPr>
              <a:t> will involve </a:t>
            </a:r>
            <a:r>
              <a:rPr lang="en-US" sz="2200" b="1" i="1" dirty="0">
                <a:solidFill>
                  <a:srgbClr val="00B050"/>
                </a:solidFill>
                <a:latin typeface="Times New Roman" pitchFamily="18" charset="0"/>
                <a:cs typeface="Times New Roman" pitchFamily="18" charset="0"/>
              </a:rPr>
              <a:t>six undetermined </a:t>
            </a:r>
            <a:r>
              <a:rPr lang="en-US" sz="2200" b="1" i="1" dirty="0">
                <a:latin typeface="Times New Roman" pitchFamily="18" charset="0"/>
                <a:cs typeface="Times New Roman" pitchFamily="18" charset="0"/>
              </a:rPr>
              <a:t>constants called the </a:t>
            </a:r>
            <a:r>
              <a:rPr lang="en-US" sz="2200" b="1" i="1" dirty="0">
                <a:solidFill>
                  <a:srgbClr val="00B050"/>
                </a:solidFill>
                <a:latin typeface="Times New Roman" pitchFamily="18" charset="0"/>
                <a:cs typeface="Times New Roman" pitchFamily="18" charset="0"/>
              </a:rPr>
              <a:t>orbital elements</a:t>
            </a:r>
            <a:r>
              <a:rPr lang="en-US" sz="2200" b="1" i="1" dirty="0">
                <a:latin typeface="Times New Roman" pitchFamily="18" charset="0"/>
                <a:cs typeface="Times New Roman" pitchFamily="18" charset="0"/>
              </a:rPr>
              <a:t>. </a:t>
            </a:r>
            <a:endParaRPr lang="en-US" sz="2200" b="1" i="1" dirty="0" smtClean="0">
              <a:latin typeface="Times New Roman" pitchFamily="18" charset="0"/>
              <a:cs typeface="Times New Roman" pitchFamily="18" charset="0"/>
            </a:endParaRPr>
          </a:p>
          <a:p>
            <a:pPr algn="just">
              <a:buNone/>
            </a:pPr>
            <a:endParaRPr lang="en-US" sz="600" b="1" i="1" dirty="0" smtClean="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6553200" y="1295400"/>
            <a:ext cx="1219200"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715000" y="3810000"/>
            <a:ext cx="1107281" cy="66675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2209800" y="4572000"/>
            <a:ext cx="1350169" cy="6858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a:srcRect/>
          <a:stretch>
            <a:fillRect/>
          </a:stretch>
        </p:blipFill>
        <p:spPr bwMode="auto">
          <a:xfrm>
            <a:off x="4191000" y="4495800"/>
            <a:ext cx="1471613" cy="695325"/>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a:stretch>
            <a:fillRect/>
          </a:stretch>
        </p:blipFill>
        <p:spPr bwMode="auto">
          <a:xfrm>
            <a:off x="2895600" y="3886200"/>
            <a:ext cx="1219200" cy="533400"/>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7253DC2C-EF55-4F5A-98CC-CADF098E60DB}" type="slidenum">
              <a:rPr lang="en-US" smtClean="0"/>
              <a:pPr/>
              <a:t>13</a:t>
            </a:fld>
            <a:endParaRPr lang="en-US"/>
          </a:p>
        </p:txBody>
      </p:sp>
    </p:spTree>
    <p:extLst>
      <p:ext uri="{BB962C8B-B14F-4D97-AF65-F5344CB8AC3E}">
        <p14:creationId xmlns="" xmlns:p14="http://schemas.microsoft.com/office/powerpoint/2010/main" val="187081248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460319D-B7BD-42AC-ADD8-013CE3419DAB}"/>
              </a:ext>
            </a:extLst>
          </p:cNvPr>
          <p:cNvSpPr>
            <a:spLocks noGrp="1"/>
          </p:cNvSpPr>
          <p:nvPr>
            <p:ph idx="1"/>
          </p:nvPr>
        </p:nvSpPr>
        <p:spPr>
          <a:xfrm>
            <a:off x="628650" y="4408554"/>
            <a:ext cx="7886700" cy="1407905"/>
          </a:xfrm>
        </p:spPr>
        <p:txBody>
          <a:bodyPr/>
          <a:lstStyle/>
          <a:p>
            <a:r>
              <a:rPr lang="en-US" dirty="0"/>
              <a:t>The formula for Azimuth angle is</a:t>
            </a:r>
          </a:p>
          <a:p>
            <a:r>
              <a:rPr lang="en-IN" dirty="0"/>
              <a:t>It is used to track the satellite horizontally.</a:t>
            </a:r>
            <a:r>
              <a:rPr lang="en-US" dirty="0"/>
              <a:t> </a:t>
            </a:r>
            <a:endParaRPr lang="en-IN" dirty="0"/>
          </a:p>
        </p:txBody>
      </p:sp>
      <p:pic>
        <p:nvPicPr>
          <p:cNvPr id="4" name="Picture 3">
            <a:extLst>
              <a:ext uri="{FF2B5EF4-FFF2-40B4-BE49-F238E27FC236}">
                <a16:creationId xmlns="" xmlns:a16="http://schemas.microsoft.com/office/drawing/2014/main" id="{5D3CE8FE-E1B6-4910-948B-5B8A82294E12}"/>
              </a:ext>
            </a:extLst>
          </p:cNvPr>
          <p:cNvPicPr>
            <a:picLocks noChangeAspect="1"/>
          </p:cNvPicPr>
          <p:nvPr/>
        </p:nvPicPr>
        <p:blipFill>
          <a:blip r:embed="rId2">
            <a:extLst>
              <a:ext uri="{BEBA8EAE-BF5A-486C-A8C5-ECC9F3942E4B}">
                <a14:imgProps xmlns="" xmlns:a14="http://schemas.microsoft.com/office/drawing/2010/main">
                  <a14:imgLayer r:embed="">
                    <a14:imgEffect>
                      <a14:sharpenSoften amount="50000"/>
                    </a14:imgEffect>
                  </a14:imgLayer>
                </a14:imgProps>
              </a:ext>
            </a:extLst>
          </a:blip>
          <a:stretch>
            <a:fillRect/>
          </a:stretch>
        </p:blipFill>
        <p:spPr>
          <a:xfrm>
            <a:off x="1839049" y="123679"/>
            <a:ext cx="3667229" cy="4067187"/>
          </a:xfrm>
          <a:prstGeom prst="rect">
            <a:avLst/>
          </a:prstGeom>
        </p:spPr>
      </p:pic>
      <p:pic>
        <p:nvPicPr>
          <p:cNvPr id="5" name="Picture 4">
            <a:extLst>
              <a:ext uri="{FF2B5EF4-FFF2-40B4-BE49-F238E27FC236}">
                <a16:creationId xmlns="" xmlns:a16="http://schemas.microsoft.com/office/drawing/2014/main" id="{382BA1B0-B451-4404-BD76-31B12CD54917}"/>
              </a:ext>
            </a:extLst>
          </p:cNvPr>
          <p:cNvPicPr>
            <a:picLocks noChangeAspect="1"/>
          </p:cNvPicPr>
          <p:nvPr/>
        </p:nvPicPr>
        <p:blipFill>
          <a:blip r:embed="rId3"/>
          <a:stretch>
            <a:fillRect/>
          </a:stretch>
        </p:blipFill>
        <p:spPr>
          <a:xfrm>
            <a:off x="4588306" y="4408554"/>
            <a:ext cx="1835944" cy="561975"/>
          </a:xfrm>
          <a:prstGeom prst="rect">
            <a:avLst/>
          </a:prstGeom>
        </p:spPr>
      </p:pic>
      <p:sp>
        <p:nvSpPr>
          <p:cNvPr id="6" name="Slide Number Placeholder 5"/>
          <p:cNvSpPr>
            <a:spLocks noGrp="1"/>
          </p:cNvSpPr>
          <p:nvPr>
            <p:ph type="sldNum" sz="quarter" idx="12"/>
          </p:nvPr>
        </p:nvSpPr>
        <p:spPr/>
        <p:txBody>
          <a:bodyPr/>
          <a:lstStyle/>
          <a:p>
            <a:fld id="{7253DC2C-EF55-4F5A-98CC-CADF098E60DB}" type="slidenum">
              <a:rPr lang="en-US" smtClean="0"/>
              <a:pPr/>
              <a:t>130</a:t>
            </a:fld>
            <a:endParaRPr lang="en-US"/>
          </a:p>
        </p:txBody>
      </p:sp>
    </p:spTree>
    <p:extLst>
      <p:ext uri="{BB962C8B-B14F-4D97-AF65-F5344CB8AC3E}">
        <p14:creationId xmlns="" xmlns:p14="http://schemas.microsoft.com/office/powerpoint/2010/main" val="371848150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06C1B8-6C19-4EF1-B590-94F43449E8D1}"/>
              </a:ext>
            </a:extLst>
          </p:cNvPr>
          <p:cNvSpPr>
            <a:spLocks noGrp="1"/>
          </p:cNvSpPr>
          <p:nvPr>
            <p:ph type="title"/>
          </p:nvPr>
        </p:nvSpPr>
        <p:spPr>
          <a:xfrm>
            <a:off x="628650" y="365126"/>
            <a:ext cx="7886700" cy="151710"/>
          </a:xfrm>
        </p:spPr>
        <p:txBody>
          <a:bodyPr>
            <a:normAutofit fontScale="90000"/>
          </a:bodyPr>
          <a:lstStyle/>
          <a:p>
            <a:pPr algn="ctr"/>
            <a:r>
              <a:rPr lang="en-IN" b="1" u="sng" dirty="0">
                <a:solidFill>
                  <a:srgbClr val="FF0000"/>
                </a:solidFill>
              </a:rPr>
              <a:t>Sub satellite Point</a:t>
            </a:r>
            <a:endParaRPr lang="en-IN" u="sng" dirty="0">
              <a:solidFill>
                <a:srgbClr val="FF0000"/>
              </a:solidFill>
            </a:endParaRPr>
          </a:p>
        </p:txBody>
      </p:sp>
      <p:sp>
        <p:nvSpPr>
          <p:cNvPr id="3" name="Content Placeholder 2">
            <a:extLst>
              <a:ext uri="{FF2B5EF4-FFF2-40B4-BE49-F238E27FC236}">
                <a16:creationId xmlns="" xmlns:a16="http://schemas.microsoft.com/office/drawing/2014/main" id="{817F7C72-5C2D-47DC-AA09-D21EEAB66F0C}"/>
              </a:ext>
            </a:extLst>
          </p:cNvPr>
          <p:cNvSpPr>
            <a:spLocks noGrp="1"/>
          </p:cNvSpPr>
          <p:nvPr>
            <p:ph idx="1"/>
          </p:nvPr>
        </p:nvSpPr>
        <p:spPr>
          <a:xfrm>
            <a:off x="304800" y="848138"/>
            <a:ext cx="8610600" cy="5781261"/>
          </a:xfrm>
        </p:spPr>
        <p:txBody>
          <a:bodyPr>
            <a:normAutofit/>
          </a:bodyPr>
          <a:lstStyle/>
          <a:p>
            <a:pPr algn="just"/>
            <a:r>
              <a:rPr lang="en-IN" sz="2400" dirty="0">
                <a:latin typeface="Times New Roman" pitchFamily="18" charset="0"/>
                <a:cs typeface="Times New Roman" pitchFamily="18" charset="0"/>
              </a:rPr>
              <a:t>Point at which a line between the satellite and the centre of the Earth intersects the Earth’s surface</a:t>
            </a:r>
          </a:p>
          <a:p>
            <a:pPr algn="just"/>
            <a:r>
              <a:rPr lang="en-IN" sz="2400" dirty="0">
                <a:latin typeface="Times New Roman" pitchFamily="18" charset="0"/>
                <a:cs typeface="Times New Roman" pitchFamily="18" charset="0"/>
              </a:rPr>
              <a:t>Location of the point expressed in terms of latitude and longitude</a:t>
            </a:r>
          </a:p>
          <a:p>
            <a:pPr algn="just"/>
            <a:r>
              <a:rPr lang="en-IN" sz="2400" dirty="0">
                <a:latin typeface="Times New Roman" pitchFamily="18" charset="0"/>
                <a:cs typeface="Times New Roman" pitchFamily="18" charset="0"/>
              </a:rPr>
              <a:t>If one is in the US it is common to use</a:t>
            </a:r>
          </a:p>
          <a:p>
            <a:pPr lvl="1" algn="just"/>
            <a:r>
              <a:rPr lang="en-IN" sz="2400" dirty="0">
                <a:latin typeface="Times New Roman" pitchFamily="18" charset="0"/>
                <a:cs typeface="Times New Roman" pitchFamily="18" charset="0"/>
              </a:rPr>
              <a:t>Latitude – degrees north from equator</a:t>
            </a:r>
            <a:endParaRPr lang="en-US" sz="2400" dirty="0">
              <a:latin typeface="Times New Roman" pitchFamily="18" charset="0"/>
              <a:cs typeface="Times New Roman" pitchFamily="18" charset="0"/>
            </a:endParaRPr>
          </a:p>
          <a:p>
            <a:pPr lvl="1" algn="just"/>
            <a:r>
              <a:rPr lang="en-IN" sz="2400" dirty="0">
                <a:latin typeface="Times New Roman" pitchFamily="18" charset="0"/>
                <a:cs typeface="Times New Roman" pitchFamily="18" charset="0"/>
              </a:rPr>
              <a:t>Longitude </a:t>
            </a:r>
            <a:r>
              <a:rPr lang="en-IN" sz="2400" dirty="0" smtClean="0">
                <a:latin typeface="Times New Roman" pitchFamily="18" charset="0"/>
                <a:cs typeface="Times New Roman" pitchFamily="18" charset="0"/>
              </a:rPr>
              <a:t>–degrees </a:t>
            </a:r>
            <a:r>
              <a:rPr lang="en-IN" sz="2400" dirty="0">
                <a:latin typeface="Times New Roman" pitchFamily="18" charset="0"/>
                <a:cs typeface="Times New Roman" pitchFamily="18" charset="0"/>
              </a:rPr>
              <a:t>west of the Greenwich meridian</a:t>
            </a:r>
          </a:p>
          <a:p>
            <a:pPr algn="just"/>
            <a:r>
              <a:rPr lang="en-IN" sz="2400" dirty="0">
                <a:latin typeface="Times New Roman" pitchFamily="18" charset="0"/>
                <a:cs typeface="Times New Roman" pitchFamily="18" charset="0"/>
              </a:rPr>
              <a:t>Location of the sub satellite point may be calculated from coordinates of the rotating system as:</a:t>
            </a:r>
          </a:p>
        </p:txBody>
      </p:sp>
      <p:pic>
        <p:nvPicPr>
          <p:cNvPr id="4" name="Picture 3">
            <a:extLst>
              <a:ext uri="{FF2B5EF4-FFF2-40B4-BE49-F238E27FC236}">
                <a16:creationId xmlns="" xmlns:a16="http://schemas.microsoft.com/office/drawing/2014/main" id="{2D53DB40-5B87-4B10-8D70-1A1CC3FF0DA2}"/>
              </a:ext>
            </a:extLst>
          </p:cNvPr>
          <p:cNvPicPr>
            <a:picLocks noChangeAspect="1"/>
          </p:cNvPicPr>
          <p:nvPr/>
        </p:nvPicPr>
        <p:blipFill>
          <a:blip r:embed="rId2">
            <a:extLst>
              <a:ext uri="{BEBA8EAE-BF5A-486C-A8C5-ECC9F3942E4B}">
                <a14:imgProps xmlns="" xmlns:a14="http://schemas.microsoft.com/office/drawing/2010/main">
                  <a14:imgLayer r:embed="">
                    <a14:imgEffect>
                      <a14:sharpenSoften amount="50000"/>
                    </a14:imgEffect>
                  </a14:imgLayer>
                </a14:imgProps>
              </a:ext>
            </a:extLst>
          </a:blip>
          <a:stretch>
            <a:fillRect/>
          </a:stretch>
        </p:blipFill>
        <p:spPr>
          <a:xfrm>
            <a:off x="2438400" y="4343400"/>
            <a:ext cx="6531769" cy="2362200"/>
          </a:xfrm>
          <a:prstGeom prst="rect">
            <a:avLst/>
          </a:prstGeom>
        </p:spPr>
      </p:pic>
      <p:sp>
        <p:nvSpPr>
          <p:cNvPr id="5" name="Slide Number Placeholder 4"/>
          <p:cNvSpPr>
            <a:spLocks noGrp="1"/>
          </p:cNvSpPr>
          <p:nvPr>
            <p:ph type="sldNum" sz="quarter" idx="12"/>
          </p:nvPr>
        </p:nvSpPr>
        <p:spPr/>
        <p:txBody>
          <a:bodyPr/>
          <a:lstStyle/>
          <a:p>
            <a:fld id="{7253DC2C-EF55-4F5A-98CC-CADF098E60DB}" type="slidenum">
              <a:rPr lang="en-US" smtClean="0"/>
              <a:pPr/>
              <a:t>131</a:t>
            </a:fld>
            <a:endParaRPr lang="en-US"/>
          </a:p>
        </p:txBody>
      </p:sp>
    </p:spTree>
    <p:extLst>
      <p:ext uri="{BB962C8B-B14F-4D97-AF65-F5344CB8AC3E}">
        <p14:creationId xmlns="" xmlns:p14="http://schemas.microsoft.com/office/powerpoint/2010/main" val="173272617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73B487-4334-4CB7-A113-2AC8674CAC8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7A36FCBD-C6E7-4BEA-B3D4-567535AC9B1D}"/>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2CD28BB8-304D-4B19-B87C-608D5925ADD2}"/>
              </a:ext>
            </a:extLst>
          </p:cNvPr>
          <p:cNvPicPr>
            <a:picLocks noChangeAspect="1"/>
          </p:cNvPicPr>
          <p:nvPr/>
        </p:nvPicPr>
        <p:blipFill>
          <a:blip r:embed="rId2">
            <a:extLst>
              <a:ext uri="{BEBA8EAE-BF5A-486C-A8C5-ECC9F3942E4B}">
                <a14:imgProps xmlns="" xmlns:a14="http://schemas.microsoft.com/office/drawing/2010/main">
                  <a14:imgLayer r:embed="">
                    <a14:imgEffect>
                      <a14:brightnessContrast bright="20000" contrast="-20000"/>
                    </a14:imgEffect>
                  </a14:imgLayer>
                </a14:imgProps>
              </a:ext>
            </a:extLst>
          </a:blip>
          <a:stretch>
            <a:fillRect/>
          </a:stretch>
        </p:blipFill>
        <p:spPr>
          <a:xfrm>
            <a:off x="1175303" y="286339"/>
            <a:ext cx="6438072" cy="6206536"/>
          </a:xfrm>
          <a:prstGeom prst="rect">
            <a:avLst/>
          </a:prstGeom>
        </p:spPr>
      </p:pic>
      <p:sp>
        <p:nvSpPr>
          <p:cNvPr id="5" name="Slide Number Placeholder 4"/>
          <p:cNvSpPr>
            <a:spLocks noGrp="1"/>
          </p:cNvSpPr>
          <p:nvPr>
            <p:ph type="sldNum" sz="quarter" idx="12"/>
          </p:nvPr>
        </p:nvSpPr>
        <p:spPr/>
        <p:txBody>
          <a:bodyPr/>
          <a:lstStyle/>
          <a:p>
            <a:fld id="{7253DC2C-EF55-4F5A-98CC-CADF098E60DB}" type="slidenum">
              <a:rPr lang="en-US" smtClean="0"/>
              <a:pPr/>
              <a:t>132</a:t>
            </a:fld>
            <a:endParaRPr lang="en-US"/>
          </a:p>
        </p:txBody>
      </p:sp>
    </p:spTree>
    <p:extLst>
      <p:ext uri="{BB962C8B-B14F-4D97-AF65-F5344CB8AC3E}">
        <p14:creationId xmlns="" xmlns:p14="http://schemas.microsoft.com/office/powerpoint/2010/main" val="297044776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DFDD11-8466-487C-B668-D3E4FAA4771C}"/>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D2E1CB58-1370-4918-9649-D42F411FFF15}"/>
              </a:ext>
            </a:extLst>
          </p:cNvPr>
          <p:cNvSpPr>
            <a:spLocks noGrp="1"/>
          </p:cNvSpPr>
          <p:nvPr>
            <p:ph idx="1"/>
          </p:nvPr>
        </p:nvSpPr>
        <p:spPr/>
        <p:txBody>
          <a:bodyPr/>
          <a:lstStyle/>
          <a:p>
            <a:endParaRPr lang="en-IN"/>
          </a:p>
        </p:txBody>
      </p:sp>
      <p:pic>
        <p:nvPicPr>
          <p:cNvPr id="2050" name="Picture 2" descr="Image result for visibility test of satellite ppt">
            <a:extLst>
              <a:ext uri="{FF2B5EF4-FFF2-40B4-BE49-F238E27FC236}">
                <a16:creationId xmlns="" xmlns:a16="http://schemas.microsoft.com/office/drawing/2014/main" id="{124604F2-0A71-4578-9688-02345E41FB8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253DC2C-EF55-4F5A-98CC-CADF098E60DB}" type="slidenum">
              <a:rPr lang="en-US" smtClean="0"/>
              <a:pPr/>
              <a:t>133</a:t>
            </a:fld>
            <a:endParaRPr lang="en-US"/>
          </a:p>
        </p:txBody>
      </p:sp>
    </p:spTree>
    <p:extLst>
      <p:ext uri="{BB962C8B-B14F-4D97-AF65-F5344CB8AC3E}">
        <p14:creationId xmlns="" xmlns:p14="http://schemas.microsoft.com/office/powerpoint/2010/main" val="3473607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3600" b="1" dirty="0" smtClean="0">
                <a:solidFill>
                  <a:srgbClr val="FF0000"/>
                </a:solidFill>
                <a:latin typeface="Times New Roman" pitchFamily="18" charset="0"/>
                <a:cs typeface="Times New Roman" pitchFamily="18" charset="0"/>
              </a:rPr>
              <a:t>3.ORBITAL PERTURBATIONS</a:t>
            </a:r>
            <a:endParaRPr lang="en-US" sz="36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211763"/>
          </a:xfrm>
        </p:spPr>
        <p:txBody>
          <a:bodyPr>
            <a:noAutofit/>
          </a:bodyPr>
          <a:lstStyle/>
          <a:p>
            <a:pPr algn="just"/>
            <a:r>
              <a:rPr lang="en-US" sz="2800" dirty="0" smtClean="0">
                <a:latin typeface="Times New Roman" pitchFamily="18" charset="0"/>
                <a:cs typeface="Times New Roman" pitchFamily="18" charset="0"/>
              </a:rPr>
              <a:t>Theoretically, an orbit described by </a:t>
            </a:r>
            <a:r>
              <a:rPr lang="en-US" sz="2800" dirty="0" err="1" smtClean="0">
                <a:latin typeface="Times New Roman" pitchFamily="18" charset="0"/>
                <a:cs typeface="Times New Roman" pitchFamily="18" charset="0"/>
              </a:rPr>
              <a:t>Kepler</a:t>
            </a:r>
            <a:r>
              <a:rPr lang="en-US" sz="2800" dirty="0" smtClean="0">
                <a:latin typeface="Times New Roman" pitchFamily="18" charset="0"/>
                <a:cs typeface="Times New Roman" pitchFamily="18" charset="0"/>
              </a:rPr>
              <a:t> is ideal as Earth is considered to be a perfect sphere and the force acting around the Earth is the centrifugal force. This force is supposed to balance the gravitational pull of the earth.</a:t>
            </a:r>
          </a:p>
          <a:p>
            <a:pPr algn="just"/>
            <a:r>
              <a:rPr lang="en-US" sz="2800" dirty="0" smtClean="0">
                <a:latin typeface="Times New Roman" pitchFamily="18" charset="0"/>
                <a:cs typeface="Times New Roman" pitchFamily="18" charset="0"/>
              </a:rPr>
              <a:t> In reality, other forces also play an important role and affect the motion of the satellite. These forces are the gravitational forces of Sun and Moon along with the atmospheric drag. </a:t>
            </a:r>
          </a:p>
          <a:p>
            <a:pPr algn="just"/>
            <a:r>
              <a:rPr lang="en-US" sz="2800" dirty="0" smtClean="0">
                <a:latin typeface="Times New Roman" pitchFamily="18" charset="0"/>
                <a:cs typeface="Times New Roman" pitchFamily="18" charset="0"/>
              </a:rPr>
              <a:t>Effect of Sun and Moon is more pronounced on geostationary earth satellites where as the atmospheric drag effect is more pronounced for low earth orbit satellites.</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134</a:t>
            </a:fld>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endParaRPr lang="en-US" dirty="0"/>
          </a:p>
        </p:txBody>
      </p:sp>
      <p:sp>
        <p:nvSpPr>
          <p:cNvPr id="3" name="Content Placeholder 2"/>
          <p:cNvSpPr>
            <a:spLocks noGrp="1"/>
          </p:cNvSpPr>
          <p:nvPr>
            <p:ph idx="1"/>
          </p:nvPr>
        </p:nvSpPr>
        <p:spPr>
          <a:xfrm>
            <a:off x="457200" y="914400"/>
            <a:ext cx="8229600" cy="5211763"/>
          </a:xfrm>
        </p:spPr>
        <p:txBody>
          <a:bodyPr>
            <a:noAutofit/>
          </a:bodyPr>
          <a:lstStyle/>
          <a:p>
            <a:pPr algn="just"/>
            <a:r>
              <a:rPr lang="en-US" sz="2000" b="1" dirty="0" smtClean="0">
                <a:latin typeface="Times New Roman" pitchFamily="18" charset="0"/>
                <a:cs typeface="Times New Roman" pitchFamily="18" charset="0"/>
              </a:rPr>
              <a:t>2.4.1) Effects of non-Spherical Earth </a:t>
            </a:r>
            <a:r>
              <a:rPr lang="en-US" sz="2000" dirty="0" smtClean="0">
                <a:latin typeface="Times New Roman" pitchFamily="18" charset="0"/>
                <a:cs typeface="Times New Roman" pitchFamily="18" charset="0"/>
              </a:rPr>
              <a:t>As the shape of Earth is not a perfect sphere, it causes some variations in the path followed by the satellites around the primary. As the Earth is bulging from the equatorial belt, and keeping in mind that an orbit is not a physical entity, and it is the forces resulting from an oblate Earth which act on the satellite produce a change in the orbital parameters. </a:t>
            </a:r>
          </a:p>
          <a:p>
            <a:pPr algn="just"/>
            <a:r>
              <a:rPr lang="en-US" sz="2000" dirty="0" smtClean="0">
                <a:latin typeface="Times New Roman" pitchFamily="18" charset="0"/>
                <a:cs typeface="Times New Roman" pitchFamily="18" charset="0"/>
              </a:rPr>
              <a:t>This causes the satellite to drift as a result of regression of the nodes and the latitude of the point of perigee (point closest to the Earth). This leads to rotation of the line of </a:t>
            </a:r>
            <a:r>
              <a:rPr lang="en-US" sz="2000" dirty="0" err="1" smtClean="0">
                <a:latin typeface="Times New Roman" pitchFamily="18" charset="0"/>
                <a:cs typeface="Times New Roman" pitchFamily="18" charset="0"/>
              </a:rPr>
              <a:t>apsides</a:t>
            </a:r>
            <a:r>
              <a:rPr lang="en-US" sz="2000" dirty="0" smtClean="0">
                <a:latin typeface="Times New Roman" pitchFamily="18" charset="0"/>
                <a:cs typeface="Times New Roman" pitchFamily="18" charset="0"/>
              </a:rPr>
              <a:t>. As the orbit itself is moving with respect to the Earth, the resultant changes are seen in the values of argument of perigee and right ascension of ascending node. </a:t>
            </a:r>
          </a:p>
          <a:p>
            <a:pPr algn="just"/>
            <a:r>
              <a:rPr lang="en-US" sz="2000" dirty="0" smtClean="0">
                <a:latin typeface="Times New Roman" pitchFamily="18" charset="0"/>
                <a:cs typeface="Times New Roman" pitchFamily="18" charset="0"/>
              </a:rPr>
              <a:t>Due to the non-spherical shape of Earth, one more effect called as the “Satellite Graveyard” is seen. The non-spherical shape leads to the small value of eccentricity (10-5 ) at the equatorial plane. This causes a gravity gradient on GEO satellite and makes them drift to one of the two stable points which coincide with minor axis of the equatorial ellipse.</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135</a:t>
            </a:fld>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gn="just"/>
            <a:r>
              <a:rPr lang="en-US" dirty="0" smtClean="0"/>
              <a:t>Working satellites are made to drift back to their position but out-of-service satellites are eventually drifted to these points, and making that point a Satellite Graveyard.</a:t>
            </a:r>
          </a:p>
          <a:p>
            <a:pPr algn="just"/>
            <a:r>
              <a:rPr lang="en-US" dirty="0" smtClean="0"/>
              <a:t> (Note: A graveyard orbit, also called a </a:t>
            </a:r>
            <a:r>
              <a:rPr lang="en-US" dirty="0" err="1" smtClean="0"/>
              <a:t>supersynchronous</a:t>
            </a:r>
            <a:r>
              <a:rPr lang="en-US" dirty="0" smtClean="0"/>
              <a:t> orbit, junk orbit or disposal orbit, is an orbit significantly above GEO where satellites are intentionally placed at the end of </a:t>
            </a:r>
            <a:r>
              <a:rPr lang="en-US" dirty="0" err="1" smtClean="0"/>
              <a:t>theiroperational</a:t>
            </a:r>
            <a:r>
              <a:rPr lang="en-US" dirty="0" smtClean="0"/>
              <a:t> life. It is a measure performed in order to lower the probability of collisions with operational spacecraft and of the generation of additional space debris. The points where the graveyard is made are separated by 1800 on the equator and are set approximately on 750 E longitude and 1050 W longitude.)</a:t>
            </a:r>
            <a:endParaRPr lang="en-US"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136</a:t>
            </a:fld>
            <a:endParaRPr 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algn="just"/>
            <a:r>
              <a:rPr lang="en-US" b="1" dirty="0" smtClean="0"/>
              <a:t>2.4.2) Atmospheric Drag </a:t>
            </a:r>
            <a:r>
              <a:rPr lang="en-US" dirty="0" smtClean="0"/>
              <a:t>For Low Earth orbiting satellites, the effect of atmospheric drag is more pronounces. The impact of this drag is </a:t>
            </a:r>
            <a:r>
              <a:rPr lang="en-US" dirty="0" err="1" smtClean="0"/>
              <a:t>maximumat</a:t>
            </a:r>
            <a:r>
              <a:rPr lang="en-US" dirty="0" smtClean="0"/>
              <a:t> the point of perigee. Drag (pull towards the Earth) has an effect on velocity of Satellite (velocity reduces). </a:t>
            </a:r>
          </a:p>
          <a:p>
            <a:pPr algn="just"/>
            <a:r>
              <a:rPr lang="en-US" dirty="0" smtClean="0"/>
              <a:t>This causes the satellite to not reach the apogee height successive revolutions. This leads to a change in value of semi-major axis and eccentricity. Satellites in service are maneuvered by the earth station back to their original orbital position.</a:t>
            </a:r>
            <a:endParaRPr lang="en-US"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137</a:t>
            </a:fld>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85800"/>
          </a:xfrm>
        </p:spPr>
        <p:txBody>
          <a:bodyPr>
            <a:normAutofit fontScale="90000"/>
          </a:bodyPr>
          <a:lstStyle/>
          <a:p>
            <a:pPr algn="l"/>
            <a:r>
              <a:rPr lang="en-US" sz="2200" b="1" dirty="0" err="1" smtClean="0">
                <a:solidFill>
                  <a:srgbClr val="FF0000"/>
                </a:solidFill>
                <a:latin typeface="Times New Roman" pitchFamily="18" charset="0"/>
                <a:cs typeface="Times New Roman" pitchFamily="18" charset="0"/>
              </a:rPr>
              <a:t>Prob</a:t>
            </a:r>
            <a:r>
              <a:rPr lang="en-US" sz="2200" b="1" smtClean="0">
                <a:solidFill>
                  <a:srgbClr val="FF0000"/>
                </a:solidFill>
                <a:latin typeface="Times New Roman" pitchFamily="18" charset="0"/>
                <a:cs typeface="Times New Roman" pitchFamily="18" charset="0"/>
              </a:rPr>
              <a:t>: </a:t>
            </a:r>
            <a:r>
              <a:rPr lang="en-US" sz="2200" b="1" smtClean="0">
                <a:solidFill>
                  <a:srgbClr val="00B050"/>
                </a:solidFill>
                <a:latin typeface="Times New Roman" pitchFamily="18" charset="0"/>
                <a:cs typeface="Times New Roman" pitchFamily="18" charset="0"/>
              </a:rPr>
              <a:t>The </a:t>
            </a:r>
            <a:r>
              <a:rPr lang="en-US" sz="2200" b="1" dirty="0" smtClean="0">
                <a:solidFill>
                  <a:srgbClr val="00B050"/>
                </a:solidFill>
                <a:latin typeface="Times New Roman" pitchFamily="18" charset="0"/>
                <a:cs typeface="Times New Roman" pitchFamily="18" charset="0"/>
              </a:rPr>
              <a:t>apogee and perigee of an elliptical satellite orbits are 3000 Km and 200 Km. Determine the eccentricity, semi-major axis and semi-minor axis of the orbit.</a:t>
            </a:r>
            <a:r>
              <a:rPr lang="en-US" sz="2000" dirty="0" smtClean="0"/>
              <a:t/>
            </a:r>
            <a:br>
              <a:rPr lang="en-US" sz="2000" dirty="0" smtClean="0"/>
            </a:br>
            <a:endParaRPr lang="en-US" sz="2000" dirty="0"/>
          </a:p>
        </p:txBody>
      </p:sp>
      <p:sp>
        <p:nvSpPr>
          <p:cNvPr id="3" name="Content Placeholder 2"/>
          <p:cNvSpPr>
            <a:spLocks noGrp="1"/>
          </p:cNvSpPr>
          <p:nvPr>
            <p:ph idx="1"/>
          </p:nvPr>
        </p:nvSpPr>
        <p:spPr>
          <a:xfrm>
            <a:off x="228600" y="1600200"/>
            <a:ext cx="8686800" cy="5257800"/>
          </a:xfrm>
        </p:spPr>
        <p:txBody>
          <a:bodyPr/>
          <a:lstStyle/>
          <a:p>
            <a:endParaRPr lang="en-US" dirty="0" smtClean="0"/>
          </a:p>
          <a:p>
            <a:endParaRPr lang="en-US" dirty="0" smtClean="0"/>
          </a:p>
          <a:p>
            <a:endParaRPr lang="en-US" dirty="0" smtClean="0"/>
          </a:p>
          <a:p>
            <a:endParaRPr lang="en-US" dirty="0" smtClean="0"/>
          </a:p>
          <a:p>
            <a:r>
              <a:rPr lang="en-US" sz="2000" dirty="0" smtClean="0">
                <a:solidFill>
                  <a:srgbClr val="00B0F0"/>
                </a:solidFill>
              </a:rPr>
              <a:t>The Apogee</a:t>
            </a:r>
            <a:r>
              <a:rPr lang="en-US" sz="2000" b="1" dirty="0" smtClean="0">
                <a:solidFill>
                  <a:srgbClr val="00B0F0"/>
                </a:solidFill>
              </a:rPr>
              <a:t>, </a:t>
            </a:r>
            <a:r>
              <a:rPr lang="en-US" b="1" dirty="0" err="1" smtClean="0">
                <a:solidFill>
                  <a:srgbClr val="00B0F0"/>
                </a:solidFill>
              </a:rPr>
              <a:t>r</a:t>
            </a:r>
            <a:r>
              <a:rPr lang="en-US" sz="1800" b="1" dirty="0" err="1" smtClean="0">
                <a:solidFill>
                  <a:srgbClr val="00B0F0"/>
                </a:solidFill>
              </a:rPr>
              <a:t>a</a:t>
            </a:r>
            <a:r>
              <a:rPr lang="en-US" sz="1800" b="1" dirty="0" smtClean="0">
                <a:solidFill>
                  <a:srgbClr val="00B0F0"/>
                </a:solidFill>
              </a:rPr>
              <a:t>  = a (1+e) </a:t>
            </a:r>
            <a:r>
              <a:rPr lang="en-US" sz="1800" b="1" dirty="0" smtClean="0"/>
              <a:t>= 3000 km ….(1) </a:t>
            </a:r>
            <a:r>
              <a:rPr lang="en-US" sz="1800" dirty="0" smtClean="0"/>
              <a:t>, </a:t>
            </a:r>
            <a:r>
              <a:rPr lang="en-US" sz="1800" dirty="0" smtClean="0">
                <a:solidFill>
                  <a:srgbClr val="0070C0"/>
                </a:solidFill>
              </a:rPr>
              <a:t>The Perigee</a:t>
            </a:r>
            <a:r>
              <a:rPr lang="en-US" sz="2800" dirty="0" smtClean="0">
                <a:solidFill>
                  <a:srgbClr val="0070C0"/>
                </a:solidFill>
              </a:rPr>
              <a:t>, </a:t>
            </a:r>
            <a:r>
              <a:rPr lang="en-US" sz="2800" b="1" dirty="0" err="1" smtClean="0">
                <a:solidFill>
                  <a:srgbClr val="0070C0"/>
                </a:solidFill>
              </a:rPr>
              <a:t>r</a:t>
            </a:r>
            <a:r>
              <a:rPr lang="en-US" sz="1600" b="1" dirty="0" err="1" smtClean="0">
                <a:solidFill>
                  <a:srgbClr val="0070C0"/>
                </a:solidFill>
              </a:rPr>
              <a:t>p</a:t>
            </a:r>
            <a:r>
              <a:rPr lang="en-US" sz="1800" b="1" dirty="0" smtClean="0">
                <a:solidFill>
                  <a:srgbClr val="0070C0"/>
                </a:solidFill>
              </a:rPr>
              <a:t>  = a (1-e) </a:t>
            </a:r>
            <a:r>
              <a:rPr lang="en-US" sz="1800" b="1" dirty="0" smtClean="0"/>
              <a:t>= 200 km</a:t>
            </a:r>
            <a:r>
              <a:rPr lang="en-US" sz="1800" dirty="0" smtClean="0"/>
              <a:t>….</a:t>
            </a:r>
            <a:r>
              <a:rPr lang="en-US" sz="1800" b="1" dirty="0" smtClean="0"/>
              <a:t>(2)</a:t>
            </a:r>
          </a:p>
          <a:p>
            <a:r>
              <a:rPr lang="en-US" sz="1800" dirty="0" err="1" smtClean="0"/>
              <a:t>Eqn’s</a:t>
            </a:r>
            <a:r>
              <a:rPr lang="en-US" sz="1800" dirty="0" smtClean="0"/>
              <a:t>      (1) / (2)  </a:t>
            </a:r>
            <a:r>
              <a:rPr lang="en-US" sz="1800" b="1" dirty="0" smtClean="0"/>
              <a:t>,       [ 3000 / 200  ]   =   {  a(1+e)  /  a (1-e) }</a:t>
            </a:r>
          </a:p>
          <a:p>
            <a:r>
              <a:rPr lang="en-US" sz="2200" b="1" dirty="0" smtClean="0"/>
              <a:t>15  = ( 1+e / 1-e) ,     15 -15e = 1+e , 14 = 16e,  </a:t>
            </a:r>
            <a:r>
              <a:rPr lang="en-US" sz="2800" b="1" dirty="0" smtClean="0">
                <a:solidFill>
                  <a:srgbClr val="00B050"/>
                </a:solidFill>
              </a:rPr>
              <a:t>e </a:t>
            </a:r>
            <a:r>
              <a:rPr lang="en-US" sz="2200" b="1" dirty="0" smtClean="0">
                <a:solidFill>
                  <a:srgbClr val="FF0000"/>
                </a:solidFill>
              </a:rPr>
              <a:t>= 14/16 = 7/8 = </a:t>
            </a:r>
            <a:r>
              <a:rPr lang="en-US" sz="2200" b="1" dirty="0" smtClean="0">
                <a:solidFill>
                  <a:srgbClr val="00B050"/>
                </a:solidFill>
              </a:rPr>
              <a:t>0.875</a:t>
            </a:r>
            <a:r>
              <a:rPr lang="en-US" sz="2200" b="1" dirty="0" smtClean="0">
                <a:solidFill>
                  <a:srgbClr val="FF0000"/>
                </a:solidFill>
              </a:rPr>
              <a:t>.</a:t>
            </a:r>
          </a:p>
          <a:p>
            <a:r>
              <a:rPr lang="en-US" sz="2200" b="1" dirty="0" smtClean="0">
                <a:solidFill>
                  <a:srgbClr val="FF0000"/>
                </a:solidFill>
              </a:rPr>
              <a:t>Use equation’s (1) or (2) , Find </a:t>
            </a:r>
            <a:r>
              <a:rPr lang="en-US" sz="2200" b="1" dirty="0" smtClean="0">
                <a:solidFill>
                  <a:srgbClr val="00B050"/>
                </a:solidFill>
              </a:rPr>
              <a:t>a</a:t>
            </a:r>
            <a:r>
              <a:rPr lang="en-US" sz="2200" b="1" dirty="0" smtClean="0">
                <a:solidFill>
                  <a:srgbClr val="FF0000"/>
                </a:solidFill>
              </a:rPr>
              <a:t> = {3000/ 1+e} = </a:t>
            </a:r>
            <a:r>
              <a:rPr lang="en-US" sz="2200" b="1" dirty="0" smtClean="0">
                <a:solidFill>
                  <a:srgbClr val="00B050"/>
                </a:solidFill>
              </a:rPr>
              <a:t>1600 km</a:t>
            </a:r>
            <a:r>
              <a:rPr lang="en-US" sz="2200" b="1" dirty="0" smtClean="0">
                <a:solidFill>
                  <a:srgbClr val="FF0000"/>
                </a:solidFill>
              </a:rPr>
              <a:t>.</a:t>
            </a:r>
          </a:p>
          <a:p>
            <a:r>
              <a:rPr lang="en-US" sz="2200" b="1" dirty="0" smtClean="0">
                <a:solidFill>
                  <a:srgbClr val="00B050"/>
                </a:solidFill>
              </a:rPr>
              <a:t>b</a:t>
            </a:r>
            <a:r>
              <a:rPr lang="en-US" sz="2200" b="1" dirty="0" smtClean="0">
                <a:solidFill>
                  <a:srgbClr val="FF0000"/>
                </a:solidFill>
              </a:rPr>
              <a:t>= a [(1- e2)]½  = 1600 [ (1- (0.875)2 ] ½  =  </a:t>
            </a:r>
            <a:r>
              <a:rPr lang="en-US" sz="2200" b="1" dirty="0" smtClean="0">
                <a:solidFill>
                  <a:srgbClr val="00B050"/>
                </a:solidFill>
              </a:rPr>
              <a:t>774.592 km</a:t>
            </a:r>
            <a:endParaRPr lang="en-US" sz="2200" b="1" dirty="0">
              <a:solidFill>
                <a:srgbClr val="00B050"/>
              </a:solidFill>
            </a:endParaRPr>
          </a:p>
        </p:txBody>
      </p:sp>
      <p:sp>
        <p:nvSpPr>
          <p:cNvPr id="4" name="object 2"/>
          <p:cNvSpPr/>
          <p:nvPr/>
        </p:nvSpPr>
        <p:spPr>
          <a:xfrm>
            <a:off x="990600" y="990600"/>
            <a:ext cx="6776551" cy="2819400"/>
          </a:xfrm>
          <a:prstGeom prst="rect">
            <a:avLst/>
          </a:prstGeom>
          <a:blipFill>
            <a:blip r:embed="rId2" cstate="print"/>
            <a:stretch>
              <a:fillRect/>
            </a:stretch>
          </a:blipFill>
        </p:spPr>
        <p:txBody>
          <a:bodyPr wrap="square" lIns="0" tIns="0" rIns="0" bIns="0" rtlCol="0"/>
          <a:lstStyle/>
          <a:p>
            <a:endParaRPr/>
          </a:p>
        </p:txBody>
      </p:sp>
      <p:sp>
        <p:nvSpPr>
          <p:cNvPr id="5" name="Slide Number Placeholder 4"/>
          <p:cNvSpPr>
            <a:spLocks noGrp="1"/>
          </p:cNvSpPr>
          <p:nvPr>
            <p:ph type="sldNum" sz="quarter" idx="12"/>
          </p:nvPr>
        </p:nvSpPr>
        <p:spPr/>
        <p:txBody>
          <a:bodyPr/>
          <a:lstStyle/>
          <a:p>
            <a:fld id="{7253DC2C-EF55-4F5A-98CC-CADF098E60DB}" type="slidenum">
              <a:rPr lang="en-US" smtClean="0"/>
              <a:pPr/>
              <a:t>138</a:t>
            </a:fld>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81000" y="0"/>
            <a:ext cx="8229600" cy="1143000"/>
          </a:xfrm>
        </p:spPr>
        <p:txBody>
          <a:bodyPr/>
          <a:lstStyle/>
          <a:p>
            <a:pPr eaLnBrk="1" hangingPunct="1"/>
            <a:r>
              <a:rPr lang="en-US" altLang="en-US" sz="4000" smtClean="0"/>
              <a:t>Kepler’s Laws of Planetary Motions</a:t>
            </a:r>
          </a:p>
        </p:txBody>
      </p:sp>
      <p:sp>
        <p:nvSpPr>
          <p:cNvPr id="3075" name="Rectangle 3"/>
          <p:cNvSpPr>
            <a:spLocks noGrp="1" noChangeArrowheads="1"/>
          </p:cNvSpPr>
          <p:nvPr>
            <p:ph type="body" idx="1"/>
          </p:nvPr>
        </p:nvSpPr>
        <p:spPr>
          <a:xfrm>
            <a:off x="457200" y="990600"/>
            <a:ext cx="8229600" cy="5135563"/>
          </a:xfrm>
        </p:spPr>
        <p:txBody>
          <a:bodyPr/>
          <a:lstStyle/>
          <a:p>
            <a:pPr eaLnBrk="1" hangingPunct="1">
              <a:buFontTx/>
              <a:buNone/>
            </a:pPr>
            <a:r>
              <a:rPr lang="en-US" altLang="en-US" dirty="0" smtClean="0"/>
              <a:t>1.  Planets move in </a:t>
            </a:r>
            <a:r>
              <a:rPr lang="en-US" altLang="en-US" dirty="0" smtClean="0">
                <a:solidFill>
                  <a:srgbClr val="6600CC"/>
                </a:solidFill>
              </a:rPr>
              <a:t>elliptical</a:t>
            </a:r>
            <a:r>
              <a:rPr lang="en-US" altLang="en-US" dirty="0" smtClean="0"/>
              <a:t> orbits with the sun at one of the </a:t>
            </a:r>
            <a:r>
              <a:rPr lang="en-US" altLang="en-US" dirty="0" smtClean="0">
                <a:solidFill>
                  <a:srgbClr val="6600CC"/>
                </a:solidFill>
              </a:rPr>
              <a:t>foci</a:t>
            </a:r>
          </a:p>
        </p:txBody>
      </p:sp>
      <p:pic>
        <p:nvPicPr>
          <p:cNvPr id="5124" name="Picture 4" descr="ellipsel"/>
          <p:cNvPicPr>
            <a:picLocks noChangeAspect="1" noChangeArrowheads="1"/>
          </p:cNvPicPr>
          <p:nvPr/>
        </p:nvPicPr>
        <p:blipFill>
          <a:blip r:embed="rId2"/>
          <a:srcRect/>
          <a:stretch>
            <a:fillRect/>
          </a:stretch>
        </p:blipFill>
        <p:spPr bwMode="auto">
          <a:xfrm>
            <a:off x="685800" y="2209800"/>
            <a:ext cx="5562600" cy="3460750"/>
          </a:xfrm>
          <a:prstGeom prst="rect">
            <a:avLst/>
          </a:prstGeom>
          <a:noFill/>
          <a:ln w="9525">
            <a:noFill/>
            <a:miter lim="800000"/>
            <a:headEnd/>
            <a:tailEnd/>
          </a:ln>
        </p:spPr>
      </p:pic>
      <p:sp>
        <p:nvSpPr>
          <p:cNvPr id="5125" name="Text Box 5"/>
          <p:cNvSpPr txBox="1">
            <a:spLocks noChangeArrowheads="1"/>
          </p:cNvSpPr>
          <p:nvPr/>
        </p:nvSpPr>
        <p:spPr bwMode="auto">
          <a:xfrm>
            <a:off x="2133600" y="2133600"/>
            <a:ext cx="666750" cy="366713"/>
          </a:xfrm>
          <a:prstGeom prst="rect">
            <a:avLst/>
          </a:prstGeom>
          <a:noFill/>
          <a:ln w="9525">
            <a:noFill/>
            <a:miter lim="800000"/>
            <a:headEnd/>
            <a:tailEnd/>
          </a:ln>
        </p:spPr>
        <p:txBody>
          <a:bodyPr wrap="none">
            <a:spAutoFit/>
          </a:bodyPr>
          <a:lstStyle/>
          <a:p>
            <a:pPr eaLnBrk="1" hangingPunct="1"/>
            <a:r>
              <a:rPr lang="en-US" altLang="en-US">
                <a:solidFill>
                  <a:schemeClr val="accent2"/>
                </a:solidFill>
              </a:rPr>
              <a:t>SUN</a:t>
            </a:r>
          </a:p>
        </p:txBody>
      </p:sp>
      <p:sp>
        <p:nvSpPr>
          <p:cNvPr id="5126" name="Line 6"/>
          <p:cNvSpPr>
            <a:spLocks noChangeShapeType="1"/>
          </p:cNvSpPr>
          <p:nvPr/>
        </p:nvSpPr>
        <p:spPr bwMode="auto">
          <a:xfrm>
            <a:off x="2514600" y="2514600"/>
            <a:ext cx="152400" cy="1447800"/>
          </a:xfrm>
          <a:prstGeom prst="line">
            <a:avLst/>
          </a:prstGeom>
          <a:noFill/>
          <a:ln w="9525">
            <a:solidFill>
              <a:schemeClr val="accent2"/>
            </a:solidFill>
            <a:round/>
            <a:headEnd/>
            <a:tailEnd type="triangle" w="med" len="med"/>
          </a:ln>
        </p:spPr>
        <p:txBody>
          <a:bodyPr/>
          <a:lstStyle/>
          <a:p>
            <a:endParaRPr lang="en-US"/>
          </a:p>
        </p:txBody>
      </p:sp>
      <p:sp>
        <p:nvSpPr>
          <p:cNvPr id="3079" name="Text Box 7"/>
          <p:cNvSpPr txBox="1">
            <a:spLocks noChangeArrowheads="1"/>
          </p:cNvSpPr>
          <p:nvPr/>
        </p:nvSpPr>
        <p:spPr bwMode="auto">
          <a:xfrm>
            <a:off x="6156325" y="2779713"/>
            <a:ext cx="184150" cy="366712"/>
          </a:xfrm>
          <a:prstGeom prst="rect">
            <a:avLst/>
          </a:prstGeom>
          <a:noFill/>
          <a:ln w="9525">
            <a:noFill/>
            <a:miter lim="800000"/>
            <a:headEnd/>
            <a:tailEnd/>
          </a:ln>
        </p:spPr>
        <p:txBody>
          <a:bodyPr wrap="none">
            <a:spAutoFit/>
          </a:bodyPr>
          <a:lstStyle/>
          <a:p>
            <a:pPr eaLnBrk="1" hangingPunct="1"/>
            <a:endParaRPr lang="en-US" altLang="en-US"/>
          </a:p>
        </p:txBody>
      </p:sp>
      <p:sp>
        <p:nvSpPr>
          <p:cNvPr id="5128" name="Text Box 8"/>
          <p:cNvSpPr txBox="1">
            <a:spLocks noChangeArrowheads="1"/>
          </p:cNvSpPr>
          <p:nvPr/>
        </p:nvSpPr>
        <p:spPr bwMode="auto">
          <a:xfrm>
            <a:off x="5775325" y="2551113"/>
            <a:ext cx="2571750" cy="915987"/>
          </a:xfrm>
          <a:prstGeom prst="rect">
            <a:avLst/>
          </a:prstGeom>
          <a:noFill/>
          <a:ln w="9525">
            <a:noFill/>
            <a:miter lim="800000"/>
            <a:headEnd/>
            <a:tailEnd/>
          </a:ln>
        </p:spPr>
        <p:txBody>
          <a:bodyPr wrap="none">
            <a:spAutoFit/>
          </a:bodyPr>
          <a:lstStyle/>
          <a:p>
            <a:pPr eaLnBrk="1" hangingPunct="1"/>
            <a:r>
              <a:rPr lang="en-US" altLang="en-US" dirty="0"/>
              <a:t>Foci – 2 points that are </a:t>
            </a:r>
            <a:br>
              <a:rPr lang="en-US" altLang="en-US" dirty="0"/>
            </a:br>
            <a:r>
              <a:rPr lang="en-US" altLang="en-US" dirty="0"/>
              <a:t>equidistant from center</a:t>
            </a:r>
            <a:br>
              <a:rPr lang="en-US" altLang="en-US" dirty="0"/>
            </a:br>
            <a:r>
              <a:rPr lang="en-US" altLang="en-US" dirty="0"/>
              <a:t>on major axis</a:t>
            </a:r>
          </a:p>
        </p:txBody>
      </p:sp>
      <p:pic>
        <p:nvPicPr>
          <p:cNvPr id="3081" name="Picture 9"/>
          <p:cNvPicPr>
            <a:picLocks noChangeAspect="1" noChangeArrowheads="1"/>
          </p:cNvPicPr>
          <p:nvPr/>
        </p:nvPicPr>
        <p:blipFill>
          <a:blip r:embed="rId3"/>
          <a:srcRect/>
          <a:stretch>
            <a:fillRect/>
          </a:stretch>
        </p:blipFill>
        <p:spPr bwMode="auto">
          <a:xfrm>
            <a:off x="4648200" y="5029200"/>
            <a:ext cx="4267200" cy="1606550"/>
          </a:xfrm>
          <a:prstGeom prst="rect">
            <a:avLst/>
          </a:prstGeom>
          <a:noFill/>
          <a:ln w="9525">
            <a:noFill/>
            <a:miter lim="800000"/>
            <a:headEnd/>
            <a:tailEnd/>
          </a:ln>
        </p:spPr>
      </p:pic>
      <p:sp>
        <p:nvSpPr>
          <p:cNvPr id="10" name="Slide Number Placeholder 9"/>
          <p:cNvSpPr>
            <a:spLocks noGrp="1"/>
          </p:cNvSpPr>
          <p:nvPr>
            <p:ph type="sldNum" sz="quarter" idx="12"/>
          </p:nvPr>
        </p:nvSpPr>
        <p:spPr/>
        <p:txBody>
          <a:bodyPr/>
          <a:lstStyle/>
          <a:p>
            <a:fld id="{7253DC2C-EF55-4F5A-98CC-CADF098E60DB}" type="slidenum">
              <a:rPr lang="en-US" smtClean="0"/>
              <a:pPr/>
              <a:t>139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28"/>
                                        </p:tgtEl>
                                        <p:attrNameLst>
                                          <p:attrName>style.visibility</p:attrName>
                                        </p:attrNameLst>
                                      </p:cBhvr>
                                      <p:to>
                                        <p:strVal val="visible"/>
                                      </p:to>
                                    </p:set>
                                    <p:anim calcmode="lin" valueType="num">
                                      <p:cBhvr additive="base">
                                        <p:cTn id="13" dur="500" fill="hold"/>
                                        <p:tgtEl>
                                          <p:spTgt spid="5128"/>
                                        </p:tgtEl>
                                        <p:attrNameLst>
                                          <p:attrName>ppt_x</p:attrName>
                                        </p:attrNameLst>
                                      </p:cBhvr>
                                      <p:tavLst>
                                        <p:tav tm="0">
                                          <p:val>
                                            <p:strVal val="#ppt_x"/>
                                          </p:val>
                                        </p:tav>
                                        <p:tav tm="100000">
                                          <p:val>
                                            <p:strVal val="#ppt_x"/>
                                          </p:val>
                                        </p:tav>
                                      </p:tavLst>
                                    </p:anim>
                                    <p:anim calcmode="lin" valueType="num">
                                      <p:cBhvr additive="base">
                                        <p:cTn id="14" dur="500" fill="hold"/>
                                        <p:tgtEl>
                                          <p:spTgt spid="512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125"/>
                                        </p:tgtEl>
                                        <p:attrNameLst>
                                          <p:attrName>style.visibility</p:attrName>
                                        </p:attrNameLst>
                                      </p:cBhvr>
                                      <p:to>
                                        <p:strVal val="visible"/>
                                      </p:to>
                                    </p:set>
                                    <p:anim calcmode="lin" valueType="num">
                                      <p:cBhvr additive="base">
                                        <p:cTn id="19" dur="500" fill="hold"/>
                                        <p:tgtEl>
                                          <p:spTgt spid="5125"/>
                                        </p:tgtEl>
                                        <p:attrNameLst>
                                          <p:attrName>ppt_x</p:attrName>
                                        </p:attrNameLst>
                                      </p:cBhvr>
                                      <p:tavLst>
                                        <p:tav tm="0">
                                          <p:val>
                                            <p:strVal val="#ppt_x"/>
                                          </p:val>
                                        </p:tav>
                                        <p:tav tm="100000">
                                          <p:val>
                                            <p:strVal val="#ppt_x"/>
                                          </p:val>
                                        </p:tav>
                                      </p:tavLst>
                                    </p:anim>
                                    <p:anim calcmode="lin" valueType="num">
                                      <p:cBhvr additive="base">
                                        <p:cTn id="20"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126"/>
                                        </p:tgtEl>
                                        <p:attrNameLst>
                                          <p:attrName>style.visibility</p:attrName>
                                        </p:attrNameLst>
                                      </p:cBhvr>
                                      <p:to>
                                        <p:strVal val="visible"/>
                                      </p:to>
                                    </p:set>
                                    <p:anim calcmode="lin" valueType="num">
                                      <p:cBhvr additive="base">
                                        <p:cTn id="25" dur="500" fill="hold"/>
                                        <p:tgtEl>
                                          <p:spTgt spid="5126"/>
                                        </p:tgtEl>
                                        <p:attrNameLst>
                                          <p:attrName>ppt_x</p:attrName>
                                        </p:attrNameLst>
                                      </p:cBhvr>
                                      <p:tavLst>
                                        <p:tav tm="0">
                                          <p:val>
                                            <p:strVal val="#ppt_x"/>
                                          </p:val>
                                        </p:tav>
                                        <p:tav tm="100000">
                                          <p:val>
                                            <p:strVal val="#ppt_x"/>
                                          </p:val>
                                        </p:tav>
                                      </p:tavLst>
                                    </p:anim>
                                    <p:anim calcmode="lin" valueType="num">
                                      <p:cBhvr additive="base">
                                        <p:cTn id="26"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6" grpId="0" animBg="1"/>
      <p:bldP spid="51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8686800" cy="5592763"/>
          </a:xfrm>
        </p:spPr>
        <p:txBody>
          <a:bodyPr>
            <a:normAutofit fontScale="92500"/>
          </a:bodyPr>
          <a:lstStyle/>
          <a:p>
            <a:pPr algn="just"/>
            <a:r>
              <a:rPr lang="en-US" sz="2800" b="1" i="1" dirty="0" smtClean="0">
                <a:latin typeface="Times New Roman" pitchFamily="18" charset="0"/>
                <a:cs typeface="Times New Roman" pitchFamily="18" charset="0"/>
              </a:rPr>
              <a:t>The orbit </a:t>
            </a:r>
            <a:r>
              <a:rPr lang="en-US" sz="2800" b="1" i="1" dirty="0" smtClean="0">
                <a:solidFill>
                  <a:srgbClr val="FF0000"/>
                </a:solidFill>
                <a:latin typeface="Times New Roman" pitchFamily="18" charset="0"/>
                <a:cs typeface="Times New Roman" pitchFamily="18" charset="0"/>
              </a:rPr>
              <a:t>described </a:t>
            </a:r>
            <a:r>
              <a:rPr lang="en-US" sz="2800" b="1" i="1" dirty="0" smtClean="0">
                <a:latin typeface="Times New Roman" pitchFamily="18" charset="0"/>
                <a:cs typeface="Times New Roman" pitchFamily="18" charset="0"/>
              </a:rPr>
              <a:t>by these </a:t>
            </a:r>
            <a:r>
              <a:rPr lang="en-US" sz="2800" b="1" i="1" dirty="0" smtClean="0">
                <a:solidFill>
                  <a:srgbClr val="00B050"/>
                </a:solidFill>
                <a:latin typeface="Times New Roman" pitchFamily="18" charset="0"/>
                <a:cs typeface="Times New Roman" pitchFamily="18" charset="0"/>
              </a:rPr>
              <a:t>orbital elements </a:t>
            </a:r>
            <a:r>
              <a:rPr lang="en-US" sz="2800" b="1" i="1" dirty="0" smtClean="0">
                <a:latin typeface="Times New Roman" pitchFamily="18" charset="0"/>
                <a:cs typeface="Times New Roman" pitchFamily="18" charset="0"/>
              </a:rPr>
              <a:t>can be shown to </a:t>
            </a:r>
            <a:r>
              <a:rPr lang="en-US" sz="2800" b="1" i="1" dirty="0" smtClean="0">
                <a:solidFill>
                  <a:srgbClr val="00B050"/>
                </a:solidFill>
                <a:latin typeface="Times New Roman" pitchFamily="18" charset="0"/>
                <a:cs typeface="Times New Roman" pitchFamily="18" charset="0"/>
              </a:rPr>
              <a:t>lie in a plane </a:t>
            </a:r>
            <a:r>
              <a:rPr lang="en-US" sz="2800" b="1" i="1" dirty="0" smtClean="0">
                <a:latin typeface="Times New Roman" pitchFamily="18" charset="0"/>
                <a:cs typeface="Times New Roman" pitchFamily="18" charset="0"/>
              </a:rPr>
              <a:t>and to have </a:t>
            </a:r>
            <a:r>
              <a:rPr lang="en-US" sz="2800" b="1" i="1" dirty="0" smtClean="0">
                <a:solidFill>
                  <a:srgbClr val="FF0000"/>
                </a:solidFill>
                <a:latin typeface="Times New Roman" pitchFamily="18" charset="0"/>
                <a:cs typeface="Times New Roman" pitchFamily="18" charset="0"/>
              </a:rPr>
              <a:t>a constant angular </a:t>
            </a:r>
            <a:r>
              <a:rPr lang="en-US" sz="2800" b="1" i="1" dirty="0" smtClean="0">
                <a:latin typeface="Times New Roman" pitchFamily="18" charset="0"/>
                <a:cs typeface="Times New Roman" pitchFamily="18" charset="0"/>
              </a:rPr>
              <a:t>momentum.</a:t>
            </a:r>
          </a:p>
          <a:p>
            <a:pPr algn="just"/>
            <a:endParaRPr lang="en-US" sz="2800" b="1" i="1" dirty="0" smtClean="0">
              <a:latin typeface="Times New Roman" pitchFamily="18" charset="0"/>
              <a:cs typeface="Times New Roman" pitchFamily="18" charset="0"/>
            </a:endParaRPr>
          </a:p>
          <a:p>
            <a:pPr algn="just">
              <a:buNone/>
            </a:pPr>
            <a:endParaRPr lang="en-US" sz="2800" b="1" i="1" dirty="0" smtClean="0">
              <a:latin typeface="Times New Roman" pitchFamily="18" charset="0"/>
              <a:cs typeface="Times New Roman" pitchFamily="18" charset="0"/>
            </a:endParaRPr>
          </a:p>
          <a:p>
            <a:pPr algn="just"/>
            <a:r>
              <a:rPr lang="en-US" sz="2800" b="1" i="1" dirty="0" smtClean="0">
                <a:latin typeface="Times New Roman" pitchFamily="18" charset="0"/>
                <a:cs typeface="Times New Roman" pitchFamily="18" charset="0"/>
              </a:rPr>
              <a:t>The </a:t>
            </a:r>
            <a:r>
              <a:rPr lang="en-US" sz="2800" b="1" i="1" dirty="0" smtClean="0">
                <a:solidFill>
                  <a:srgbClr val="FF0000"/>
                </a:solidFill>
                <a:latin typeface="Times New Roman" pitchFamily="18" charset="0"/>
                <a:cs typeface="Times New Roman" pitchFamily="18" charset="0"/>
              </a:rPr>
              <a:t>solution</a:t>
            </a:r>
            <a:r>
              <a:rPr lang="en-US" sz="2800" b="1" i="1" dirty="0" smtClean="0">
                <a:latin typeface="Times New Roman" pitchFamily="18" charset="0"/>
                <a:cs typeface="Times New Roman" pitchFamily="18" charset="0"/>
              </a:rPr>
              <a:t> to above second order equation is </a:t>
            </a:r>
            <a:r>
              <a:rPr lang="en-US" sz="2800" b="1" i="1" dirty="0" smtClean="0">
                <a:solidFill>
                  <a:srgbClr val="FF0000"/>
                </a:solidFill>
                <a:latin typeface="Times New Roman" pitchFamily="18" charset="0"/>
                <a:cs typeface="Times New Roman" pitchFamily="18" charset="0"/>
              </a:rPr>
              <a:t>difficult</a:t>
            </a:r>
            <a:r>
              <a:rPr lang="en-US" sz="2800" b="1" i="1" dirty="0" smtClean="0">
                <a:latin typeface="Times New Roman" pitchFamily="18" charset="0"/>
                <a:cs typeface="Times New Roman" pitchFamily="18" charset="0"/>
              </a:rPr>
              <a:t> since the second derivative </a:t>
            </a:r>
            <a:r>
              <a:rPr lang="en-US" sz="2800" b="1" i="1" dirty="0" smtClean="0">
                <a:solidFill>
                  <a:srgbClr val="FF0000"/>
                </a:solidFill>
                <a:latin typeface="Times New Roman" pitchFamily="18" charset="0"/>
                <a:cs typeface="Times New Roman" pitchFamily="18" charset="0"/>
              </a:rPr>
              <a:t>of  r </a:t>
            </a:r>
            <a:r>
              <a:rPr lang="en-US" sz="2800" b="1" i="1" dirty="0" smtClean="0">
                <a:latin typeface="Times New Roman" pitchFamily="18" charset="0"/>
                <a:cs typeface="Times New Roman" pitchFamily="18" charset="0"/>
              </a:rPr>
              <a:t>involves the </a:t>
            </a:r>
            <a:r>
              <a:rPr lang="en-US" sz="2800" b="1" i="1" dirty="0" smtClean="0">
                <a:solidFill>
                  <a:srgbClr val="FF0000"/>
                </a:solidFill>
                <a:latin typeface="Times New Roman" pitchFamily="18" charset="0"/>
                <a:cs typeface="Times New Roman" pitchFamily="18" charset="0"/>
              </a:rPr>
              <a:t>second </a:t>
            </a:r>
            <a:r>
              <a:rPr lang="en-US" sz="2800" b="1" i="1" dirty="0" smtClean="0">
                <a:latin typeface="Times New Roman" pitchFamily="18" charset="0"/>
                <a:cs typeface="Times New Roman" pitchFamily="18" charset="0"/>
              </a:rPr>
              <a:t>derivative  of  the </a:t>
            </a:r>
            <a:r>
              <a:rPr lang="en-US" sz="2800" b="1" i="1" dirty="0" smtClean="0">
                <a:solidFill>
                  <a:srgbClr val="FF0000"/>
                </a:solidFill>
                <a:latin typeface="Times New Roman" pitchFamily="18" charset="0"/>
                <a:cs typeface="Times New Roman" pitchFamily="18" charset="0"/>
              </a:rPr>
              <a:t>unit vector r.</a:t>
            </a:r>
          </a:p>
          <a:p>
            <a:pPr algn="just"/>
            <a:endParaRPr lang="en-US" sz="2800" b="1" i="1" dirty="0" smtClean="0">
              <a:solidFill>
                <a:srgbClr val="FF0000"/>
              </a:solidFill>
              <a:latin typeface="Times New Roman" pitchFamily="18" charset="0"/>
              <a:cs typeface="Times New Roman" pitchFamily="18" charset="0"/>
            </a:endParaRPr>
          </a:p>
          <a:p>
            <a:pPr algn="just"/>
            <a:endParaRPr lang="en-US" sz="2800" b="1" i="1" dirty="0" smtClean="0">
              <a:latin typeface="Times New Roman" pitchFamily="18" charset="0"/>
              <a:cs typeface="Times New Roman" pitchFamily="18" charset="0"/>
            </a:endParaRPr>
          </a:p>
          <a:p>
            <a:pPr algn="just"/>
            <a:r>
              <a:rPr lang="en-US" sz="2800" b="1" i="1" dirty="0" smtClean="0">
                <a:latin typeface="Times New Roman" pitchFamily="18" charset="0"/>
                <a:cs typeface="Times New Roman" pitchFamily="18" charset="0"/>
              </a:rPr>
              <a:t>To </a:t>
            </a:r>
            <a:r>
              <a:rPr lang="en-US" sz="2800" b="1" i="1" dirty="0" smtClean="0">
                <a:solidFill>
                  <a:srgbClr val="00B050"/>
                </a:solidFill>
                <a:latin typeface="Times New Roman" pitchFamily="18" charset="0"/>
                <a:cs typeface="Times New Roman" pitchFamily="18" charset="0"/>
              </a:rPr>
              <a:t>remove this dependence</a:t>
            </a:r>
            <a:r>
              <a:rPr lang="en-US" sz="2800" b="1" i="1" dirty="0" smtClean="0">
                <a:latin typeface="Times New Roman" pitchFamily="18" charset="0"/>
                <a:cs typeface="Times New Roman" pitchFamily="18" charset="0"/>
              </a:rPr>
              <a:t>, a </a:t>
            </a:r>
            <a:r>
              <a:rPr lang="en-US" sz="2800" b="1" i="1" dirty="0" smtClean="0">
                <a:solidFill>
                  <a:srgbClr val="FF0000"/>
                </a:solidFill>
                <a:latin typeface="Times New Roman" pitchFamily="18" charset="0"/>
                <a:cs typeface="Times New Roman" pitchFamily="18" charset="0"/>
              </a:rPr>
              <a:t>different set </a:t>
            </a:r>
            <a:r>
              <a:rPr lang="en-US" sz="2800" b="1" i="1" dirty="0" smtClean="0">
                <a:latin typeface="Times New Roman" pitchFamily="18" charset="0"/>
                <a:cs typeface="Times New Roman" pitchFamily="18" charset="0"/>
              </a:rPr>
              <a:t>of </a:t>
            </a:r>
            <a:r>
              <a:rPr lang="en-US" sz="2800" b="1" i="1" dirty="0" smtClean="0">
                <a:solidFill>
                  <a:srgbClr val="FF0000"/>
                </a:solidFill>
                <a:latin typeface="Times New Roman" pitchFamily="18" charset="0"/>
                <a:cs typeface="Times New Roman" pitchFamily="18" charset="0"/>
              </a:rPr>
              <a:t>coordinates </a:t>
            </a:r>
            <a:r>
              <a:rPr lang="en-US" sz="2800" b="1" i="1" dirty="0" smtClean="0">
                <a:latin typeface="Times New Roman" pitchFamily="18" charset="0"/>
                <a:cs typeface="Times New Roman" pitchFamily="18" charset="0"/>
              </a:rPr>
              <a:t>can be  chosen to </a:t>
            </a:r>
            <a:r>
              <a:rPr lang="en-US" sz="2800" b="1" i="1" dirty="0" smtClean="0">
                <a:solidFill>
                  <a:srgbClr val="00B050"/>
                </a:solidFill>
                <a:latin typeface="Times New Roman" pitchFamily="18" charset="0"/>
                <a:cs typeface="Times New Roman" pitchFamily="18" charset="0"/>
              </a:rPr>
              <a:t>describe the location </a:t>
            </a:r>
            <a:r>
              <a:rPr lang="en-US" sz="2800" b="1" i="1" dirty="0" smtClean="0">
                <a:latin typeface="Times New Roman" pitchFamily="18" charset="0"/>
                <a:cs typeface="Times New Roman" pitchFamily="18" charset="0"/>
              </a:rPr>
              <a:t>of the </a:t>
            </a:r>
            <a:r>
              <a:rPr lang="en-US" sz="2800" b="1" i="1" dirty="0" smtClean="0">
                <a:solidFill>
                  <a:srgbClr val="00B050"/>
                </a:solidFill>
                <a:latin typeface="Times New Roman" pitchFamily="18" charset="0"/>
                <a:cs typeface="Times New Roman" pitchFamily="18" charset="0"/>
              </a:rPr>
              <a:t>satellite</a:t>
            </a:r>
            <a:r>
              <a:rPr lang="en-US" sz="2800" b="1" i="1" dirty="0" smtClean="0">
                <a:latin typeface="Times New Roman" pitchFamily="18" charset="0"/>
                <a:cs typeface="Times New Roman" pitchFamily="18" charset="0"/>
              </a:rPr>
              <a:t> such that the unit vectors in </a:t>
            </a:r>
            <a:r>
              <a:rPr lang="en-US" sz="2800" b="1" i="1" dirty="0" smtClean="0">
                <a:solidFill>
                  <a:srgbClr val="FF0000"/>
                </a:solidFill>
                <a:latin typeface="Times New Roman" pitchFamily="18" charset="0"/>
                <a:cs typeface="Times New Roman" pitchFamily="18" charset="0"/>
              </a:rPr>
              <a:t>three axes </a:t>
            </a:r>
            <a:r>
              <a:rPr lang="en-US" sz="2800" b="1" i="1" dirty="0" smtClean="0">
                <a:latin typeface="Times New Roman" pitchFamily="18" charset="0"/>
                <a:cs typeface="Times New Roman" pitchFamily="18" charset="0"/>
              </a:rPr>
              <a:t>are </a:t>
            </a:r>
            <a:r>
              <a:rPr lang="en-US" sz="2800" b="1" i="1" dirty="0" smtClean="0">
                <a:solidFill>
                  <a:srgbClr val="FF0000"/>
                </a:solidFill>
                <a:latin typeface="Times New Roman" pitchFamily="18" charset="0"/>
                <a:cs typeface="Times New Roman" pitchFamily="18" charset="0"/>
              </a:rPr>
              <a:t>constant.</a:t>
            </a:r>
          </a:p>
          <a:p>
            <a:endParaRPr lang="en-US"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14</a:t>
            </a:fld>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0" y="228600"/>
            <a:ext cx="8991600" cy="6477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140</a:t>
            </a:fld>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0" y="0"/>
            <a:ext cx="8991600" cy="6858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141</a:t>
            </a:fld>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853" y="0"/>
            <a:ext cx="7886700" cy="591478"/>
          </a:xfrm>
        </p:spPr>
        <p:txBody>
          <a:bodyPr>
            <a:normAutofit fontScale="90000"/>
          </a:bodyPr>
          <a:lstStyle/>
          <a:p>
            <a:pPr algn="ctr"/>
            <a:r>
              <a:rPr lang="en-US" b="1" u="sng" dirty="0">
                <a:solidFill>
                  <a:srgbClr val="FF0000"/>
                </a:solidFill>
              </a:rPr>
              <a:t>Orbital parameters</a:t>
            </a:r>
            <a:endParaRPr lang="en-US" u="sng" dirty="0">
              <a:solidFill>
                <a:srgbClr val="FF0000"/>
              </a:solidFill>
            </a:endParaRPr>
          </a:p>
        </p:txBody>
      </p:sp>
      <p:sp>
        <p:nvSpPr>
          <p:cNvPr id="3" name="Content Placeholder 2"/>
          <p:cNvSpPr>
            <a:spLocks noGrp="1"/>
          </p:cNvSpPr>
          <p:nvPr>
            <p:ph idx="1"/>
          </p:nvPr>
        </p:nvSpPr>
        <p:spPr>
          <a:xfrm>
            <a:off x="628650" y="858128"/>
            <a:ext cx="7886700" cy="5655213"/>
          </a:xfrm>
        </p:spPr>
        <p:txBody>
          <a:bodyPr>
            <a:normAutofit fontScale="85000" lnSpcReduction="10000"/>
          </a:bodyPr>
          <a:lstStyle/>
          <a:p>
            <a:r>
              <a:rPr lang="en-US" b="1" i="1" dirty="0"/>
              <a:t>Apogee: </a:t>
            </a:r>
            <a:r>
              <a:rPr lang="en-US" i="1" dirty="0"/>
              <a:t>A point for a satellite farthest from the Earth. It is denoted as ha. </a:t>
            </a:r>
          </a:p>
          <a:p>
            <a:r>
              <a:rPr lang="en-US" b="1" i="1" dirty="0"/>
              <a:t>Perigee: </a:t>
            </a:r>
            <a:r>
              <a:rPr lang="en-US" i="1" dirty="0"/>
              <a:t>A point for a satellite closest from the Earth. It is denoted as hp. </a:t>
            </a:r>
          </a:p>
          <a:p>
            <a:r>
              <a:rPr lang="en-US" b="1" i="1" dirty="0"/>
              <a:t>Line of </a:t>
            </a:r>
            <a:r>
              <a:rPr lang="en-US" b="1" i="1" dirty="0" err="1"/>
              <a:t>Apsides</a:t>
            </a:r>
            <a:r>
              <a:rPr lang="en-US" b="1" i="1" dirty="0"/>
              <a:t>: </a:t>
            </a:r>
            <a:r>
              <a:rPr lang="en-US" dirty="0"/>
              <a:t>Line joining perigee and apogee through centre of the Earth. It is the major axis of the orbit. One-half of this </a:t>
            </a:r>
            <a:r>
              <a:rPr lang="en-US" dirty="0" err="1"/>
              <a:t>line‟s</a:t>
            </a:r>
            <a:r>
              <a:rPr lang="en-US" dirty="0"/>
              <a:t> length is the semi-major axis equivalents to </a:t>
            </a:r>
            <a:r>
              <a:rPr lang="en-US" dirty="0" err="1"/>
              <a:t>satellite‟s</a:t>
            </a:r>
            <a:r>
              <a:rPr lang="en-US" dirty="0"/>
              <a:t> mean distance from the Earth. </a:t>
            </a:r>
          </a:p>
          <a:p>
            <a:r>
              <a:rPr lang="en-US" b="1" i="1" dirty="0"/>
              <a:t>Ascending Node: </a:t>
            </a:r>
            <a:r>
              <a:rPr lang="en-US" dirty="0"/>
              <a:t>The point where the orbit crosses the equatorial plane going from north to south. </a:t>
            </a:r>
          </a:p>
          <a:p>
            <a:r>
              <a:rPr lang="en-US" b="1" i="1" dirty="0"/>
              <a:t>Descending Node: </a:t>
            </a:r>
            <a:r>
              <a:rPr lang="en-US" dirty="0"/>
              <a:t>The point where the orbit crosses the equatorial plane going from south to north. </a:t>
            </a:r>
          </a:p>
          <a:p>
            <a:endParaRPr lang="en-US"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142</a:t>
            </a:fld>
            <a:endParaRPr 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22031"/>
            <a:ext cx="7886700" cy="6161649"/>
          </a:xfrm>
        </p:spPr>
        <p:txBody>
          <a:bodyPr>
            <a:noAutofit/>
          </a:bodyPr>
          <a:lstStyle/>
          <a:p>
            <a:pPr algn="just"/>
            <a:r>
              <a:rPr lang="en-US" sz="2400" b="1" i="1" dirty="0"/>
              <a:t>Inclination: </a:t>
            </a:r>
            <a:r>
              <a:rPr lang="en-US" sz="2400" dirty="0"/>
              <a:t>the angle between the orbital plane and the </a:t>
            </a:r>
            <a:r>
              <a:rPr lang="en-US" sz="2400" dirty="0" err="1"/>
              <a:t>Earth‟s</a:t>
            </a:r>
            <a:r>
              <a:rPr lang="en-US" sz="2400" dirty="0"/>
              <a:t> equatorial plane. Its measured at the ascending node from the equator to the orbit, going from East to North. Also, this angle is commonly denoted as </a:t>
            </a:r>
            <a:r>
              <a:rPr lang="en-US" sz="2400" b="1" dirty="0" err="1"/>
              <a:t>i</a:t>
            </a:r>
            <a:r>
              <a:rPr lang="en-US" sz="2400" b="1" dirty="0"/>
              <a:t>. </a:t>
            </a:r>
          </a:p>
          <a:p>
            <a:pPr algn="just"/>
            <a:r>
              <a:rPr lang="en-US" sz="2400" b="1" i="1" dirty="0"/>
              <a:t>Line of Nodes: </a:t>
            </a:r>
            <a:r>
              <a:rPr lang="en-US" sz="2400" dirty="0"/>
              <a:t>the line joining the ascending and descending nodes through the centre of Earth. </a:t>
            </a:r>
          </a:p>
          <a:p>
            <a:pPr algn="just"/>
            <a:r>
              <a:rPr lang="en-US" sz="2400" b="1" i="1" dirty="0" err="1"/>
              <a:t>Prograde</a:t>
            </a:r>
            <a:r>
              <a:rPr lang="en-US" sz="2400" b="1" i="1" dirty="0"/>
              <a:t> Orbit: </a:t>
            </a:r>
            <a:r>
              <a:rPr lang="en-US" sz="2400" dirty="0"/>
              <a:t>an orbit in which satellite moves in the same direction as the </a:t>
            </a:r>
            <a:r>
              <a:rPr lang="en-US" sz="2400" dirty="0" err="1"/>
              <a:t>Earth‟s</a:t>
            </a:r>
            <a:r>
              <a:rPr lang="en-US" sz="2400" dirty="0"/>
              <a:t> rotation. Its inclination is always between 00 to 900. Many satellites follow this path as </a:t>
            </a:r>
            <a:r>
              <a:rPr lang="en-US" sz="2400" dirty="0" err="1"/>
              <a:t>Earth‟s</a:t>
            </a:r>
            <a:r>
              <a:rPr lang="en-US" sz="2400" dirty="0"/>
              <a:t> velocity makes it easier to lunch these satellites. </a:t>
            </a:r>
          </a:p>
          <a:p>
            <a:pPr algn="just"/>
            <a:r>
              <a:rPr lang="en-US" sz="2400" b="1" i="1" dirty="0"/>
              <a:t>Retrograde Orbit: </a:t>
            </a:r>
            <a:r>
              <a:rPr lang="en-US" sz="2400" dirty="0"/>
              <a:t>an orbit in which satellite moves in the same direction counter to the </a:t>
            </a:r>
            <a:r>
              <a:rPr lang="en-US" sz="2400" dirty="0" err="1"/>
              <a:t>Earth‟s</a:t>
            </a:r>
            <a:r>
              <a:rPr lang="en-US" sz="2400" dirty="0"/>
              <a:t> rotation. </a:t>
            </a:r>
          </a:p>
          <a:p>
            <a:pPr algn="just"/>
            <a:r>
              <a:rPr lang="en-US" sz="2400" b="1" i="1" dirty="0"/>
              <a:t>Argument of Perigee: </a:t>
            </a:r>
            <a:r>
              <a:rPr lang="en-US" sz="2400" dirty="0"/>
              <a:t>An angle from the point of perigee measure in the orbital plane at the </a:t>
            </a:r>
            <a:r>
              <a:rPr lang="en-US" sz="2400" dirty="0" err="1"/>
              <a:t>Earth‟s</a:t>
            </a:r>
            <a:r>
              <a:rPr lang="en-US" sz="2400" dirty="0"/>
              <a:t> centre, in the direction of the satellite motion. </a:t>
            </a:r>
          </a:p>
          <a:p>
            <a:pPr algn="just"/>
            <a:endParaRPr lang="en-US" sz="2400"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143</a:t>
            </a:fld>
            <a:endParaRPr 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51692"/>
            <a:ext cx="8686800" cy="6506308"/>
          </a:xfrm>
        </p:spPr>
        <p:txBody>
          <a:bodyPr/>
          <a:lstStyle/>
          <a:p>
            <a:pPr algn="just"/>
            <a:r>
              <a:rPr lang="en-US" b="1" i="1" dirty="0"/>
              <a:t>Mean </a:t>
            </a:r>
            <a:r>
              <a:rPr lang="en-US" b="1" i="1" dirty="0" err="1"/>
              <a:t>anamoly</a:t>
            </a:r>
            <a:r>
              <a:rPr lang="en-US" i="1" dirty="0"/>
              <a:t>: It gives the average value to the angular position of the satellite with reference to the perigee. </a:t>
            </a:r>
          </a:p>
          <a:p>
            <a:pPr algn="just"/>
            <a:r>
              <a:rPr lang="en-US" b="1" i="1" dirty="0"/>
              <a:t>True </a:t>
            </a:r>
            <a:r>
              <a:rPr lang="en-US" b="1" i="1" dirty="0" err="1"/>
              <a:t>anamoly</a:t>
            </a:r>
            <a:r>
              <a:rPr lang="en-US" b="1" i="1" dirty="0"/>
              <a:t>: </a:t>
            </a:r>
            <a:r>
              <a:rPr lang="en-US" i="1" dirty="0"/>
              <a:t>It is the angle from point of perigee to the </a:t>
            </a:r>
            <a:r>
              <a:rPr lang="en-US" i="1" dirty="0" err="1"/>
              <a:t>satellite‟s</a:t>
            </a:r>
            <a:r>
              <a:rPr lang="en-US" i="1" dirty="0"/>
              <a:t> position, </a:t>
            </a:r>
          </a:p>
        </p:txBody>
      </p:sp>
      <p:pic>
        <p:nvPicPr>
          <p:cNvPr id="1026" name="Picture 2"/>
          <p:cNvPicPr>
            <a:picLocks noChangeAspect="1" noChangeArrowheads="1"/>
          </p:cNvPicPr>
          <p:nvPr/>
        </p:nvPicPr>
        <p:blipFill>
          <a:blip r:embed="rId2">
            <a:lum bright="-20000" contrast="40000"/>
          </a:blip>
          <a:srcRect/>
          <a:stretch>
            <a:fillRect/>
          </a:stretch>
        </p:blipFill>
        <p:spPr bwMode="auto">
          <a:xfrm>
            <a:off x="2057400" y="2971799"/>
            <a:ext cx="5334000" cy="3736281"/>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144</a:t>
            </a:fld>
            <a:endParaRPr 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lum bright="-10000" contrast="20000"/>
          </a:blip>
          <a:srcRect/>
          <a:stretch>
            <a:fillRect/>
          </a:stretch>
        </p:blipFill>
        <p:spPr bwMode="auto">
          <a:xfrm>
            <a:off x="0" y="0"/>
            <a:ext cx="4937675" cy="656961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695093" y="341616"/>
            <a:ext cx="4448908" cy="6016981"/>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7253DC2C-EF55-4F5A-98CC-CADF098E60DB}" type="slidenum">
              <a:rPr lang="en-US" smtClean="0"/>
              <a:pPr/>
              <a:t>145</a:t>
            </a:fld>
            <a:endParaRPr 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730CC3-6C1A-4836-B89A-E355C3E49C15}"/>
              </a:ext>
            </a:extLst>
          </p:cNvPr>
          <p:cNvSpPr>
            <a:spLocks noGrp="1"/>
          </p:cNvSpPr>
          <p:nvPr>
            <p:ph type="title"/>
          </p:nvPr>
        </p:nvSpPr>
        <p:spPr>
          <a:xfrm>
            <a:off x="628650" y="365126"/>
            <a:ext cx="7886700" cy="315912"/>
          </a:xfrm>
        </p:spPr>
        <p:txBody>
          <a:bodyPr>
            <a:noAutofit/>
          </a:bodyPr>
          <a:lstStyle/>
          <a:p>
            <a:pPr algn="ctr"/>
            <a:r>
              <a:rPr lang="en-IN" sz="3200" b="1" u="sng" dirty="0">
                <a:solidFill>
                  <a:srgbClr val="FF0000"/>
                </a:solidFill>
              </a:rPr>
              <a:t>Look Angle Determination</a:t>
            </a:r>
            <a:endParaRPr lang="en-IN" sz="3200" u="sng" dirty="0">
              <a:solidFill>
                <a:srgbClr val="FF0000"/>
              </a:solidFill>
            </a:endParaRPr>
          </a:p>
        </p:txBody>
      </p:sp>
      <p:sp>
        <p:nvSpPr>
          <p:cNvPr id="3" name="Content Placeholder 2">
            <a:extLst>
              <a:ext uri="{FF2B5EF4-FFF2-40B4-BE49-F238E27FC236}">
                <a16:creationId xmlns="" xmlns:a16="http://schemas.microsoft.com/office/drawing/2014/main" id="{F6ACBF9B-1A95-4F31-BF99-B4D69F528DEC}"/>
              </a:ext>
            </a:extLst>
          </p:cNvPr>
          <p:cNvSpPr>
            <a:spLocks noGrp="1"/>
          </p:cNvSpPr>
          <p:nvPr>
            <p:ph idx="1"/>
          </p:nvPr>
        </p:nvSpPr>
        <p:spPr>
          <a:xfrm>
            <a:off x="628650" y="980661"/>
            <a:ext cx="7886700" cy="5512213"/>
          </a:xfrm>
        </p:spPr>
        <p:txBody>
          <a:bodyPr>
            <a:normAutofit fontScale="92500" lnSpcReduction="10000"/>
          </a:bodyPr>
          <a:lstStyle/>
          <a:p>
            <a:r>
              <a:rPr lang="en-IN" dirty="0"/>
              <a:t>The look angles for the ground station antenna are Azimuth and Elevation angles.</a:t>
            </a:r>
          </a:p>
          <a:p>
            <a:r>
              <a:rPr lang="en-IN" dirty="0"/>
              <a:t> They are required at the antenna so that it points directly at the satellite. </a:t>
            </a:r>
          </a:p>
          <a:p>
            <a:r>
              <a:rPr lang="en-IN" dirty="0"/>
              <a:t>Look angles are calculated by considering the elliptical orbit. </a:t>
            </a:r>
          </a:p>
          <a:p>
            <a:r>
              <a:rPr lang="en-IN" dirty="0"/>
              <a:t>These angles change in order to track the satellite.</a:t>
            </a:r>
          </a:p>
          <a:p>
            <a:r>
              <a:rPr lang="en-IN" dirty="0"/>
              <a:t>For GEO satellite, look angles of Earth Station only need to be adjusted once as satellite will remain in given position permanently, except for minor variations</a:t>
            </a:r>
          </a:p>
        </p:txBody>
      </p:sp>
      <p:sp>
        <p:nvSpPr>
          <p:cNvPr id="4" name="Slide Number Placeholder 3"/>
          <p:cNvSpPr>
            <a:spLocks noGrp="1"/>
          </p:cNvSpPr>
          <p:nvPr>
            <p:ph type="sldNum" sz="quarter" idx="12"/>
          </p:nvPr>
        </p:nvSpPr>
        <p:spPr/>
        <p:txBody>
          <a:bodyPr/>
          <a:lstStyle/>
          <a:p>
            <a:fld id="{7253DC2C-EF55-4F5A-98CC-CADF098E60DB}" type="slidenum">
              <a:rPr lang="en-US" smtClean="0"/>
              <a:pPr/>
              <a:t>146</a:t>
            </a:fld>
            <a:endParaRPr lang="en-US"/>
          </a:p>
        </p:txBody>
      </p:sp>
    </p:spTree>
    <p:extLst>
      <p:ext uri="{BB962C8B-B14F-4D97-AF65-F5344CB8AC3E}">
        <p14:creationId xmlns="" xmlns:p14="http://schemas.microsoft.com/office/powerpoint/2010/main" val="9981610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6090ED-47BD-4293-A000-022C66AD6B04}"/>
              </a:ext>
            </a:extLst>
          </p:cNvPr>
          <p:cNvSpPr>
            <a:spLocks noGrp="1"/>
          </p:cNvSpPr>
          <p:nvPr>
            <p:ph type="title"/>
          </p:nvPr>
        </p:nvSpPr>
        <p:spPr>
          <a:xfrm>
            <a:off x="628650" y="365126"/>
            <a:ext cx="7886700" cy="315912"/>
          </a:xfrm>
        </p:spPr>
        <p:txBody>
          <a:bodyPr>
            <a:normAutofit fontScale="90000"/>
          </a:bodyPr>
          <a:lstStyle/>
          <a:p>
            <a:pPr algn="ctr"/>
            <a:r>
              <a:rPr lang="en-IN" b="1" u="sng" dirty="0">
                <a:solidFill>
                  <a:srgbClr val="FF0000"/>
                </a:solidFill>
              </a:rPr>
              <a:t>Elevation Angle(EA)</a:t>
            </a:r>
          </a:p>
        </p:txBody>
      </p:sp>
      <p:sp>
        <p:nvSpPr>
          <p:cNvPr id="3" name="Content Placeholder 2">
            <a:extLst>
              <a:ext uri="{FF2B5EF4-FFF2-40B4-BE49-F238E27FC236}">
                <a16:creationId xmlns="" xmlns:a16="http://schemas.microsoft.com/office/drawing/2014/main" id="{938CBB70-605A-426B-BF5E-6032B7088BD5}"/>
              </a:ext>
            </a:extLst>
          </p:cNvPr>
          <p:cNvSpPr>
            <a:spLocks noGrp="1"/>
          </p:cNvSpPr>
          <p:nvPr>
            <p:ph idx="1"/>
          </p:nvPr>
        </p:nvSpPr>
        <p:spPr>
          <a:xfrm>
            <a:off x="728042" y="884721"/>
            <a:ext cx="7886700" cy="705540"/>
          </a:xfrm>
        </p:spPr>
        <p:txBody>
          <a:bodyPr>
            <a:normAutofit fontScale="47500" lnSpcReduction="20000"/>
          </a:bodyPr>
          <a:lstStyle/>
          <a:p>
            <a:r>
              <a:rPr lang="en-IN" dirty="0"/>
              <a:t>The vertical angle formed between the direction of travel of EM wave radiated from an earth station antenna pointing directly toward a satellite and the horizontal plane.</a:t>
            </a:r>
          </a:p>
        </p:txBody>
      </p:sp>
      <p:pic>
        <p:nvPicPr>
          <p:cNvPr id="4" name="Picture 3">
            <a:extLst>
              <a:ext uri="{FF2B5EF4-FFF2-40B4-BE49-F238E27FC236}">
                <a16:creationId xmlns="" xmlns:a16="http://schemas.microsoft.com/office/drawing/2014/main" id="{740E8759-148F-46EC-8A66-CF8D9B18DFED}"/>
              </a:ext>
            </a:extLst>
          </p:cNvPr>
          <p:cNvPicPr>
            <a:picLocks noChangeAspect="1"/>
          </p:cNvPicPr>
          <p:nvPr/>
        </p:nvPicPr>
        <p:blipFill>
          <a:blip r:embed="rId2">
            <a:extLst>
              <a:ext uri="{BEBA8EAE-BF5A-486C-A8C5-ECC9F3942E4B}">
                <a14:imgProps xmlns="" xmlns:a14="http://schemas.microsoft.com/office/drawing/2010/main">
                  <a14:imgLayer r:embed="">
                    <a14:imgEffect>
                      <a14:sharpenSoften amount="50000"/>
                    </a14:imgEffect>
                  </a14:imgLayer>
                </a14:imgProps>
              </a:ext>
            </a:extLst>
          </a:blip>
          <a:stretch>
            <a:fillRect/>
          </a:stretch>
        </p:blipFill>
        <p:spPr>
          <a:xfrm>
            <a:off x="974656" y="1639956"/>
            <a:ext cx="7642196" cy="4734340"/>
          </a:xfrm>
          <a:prstGeom prst="rect">
            <a:avLst/>
          </a:prstGeom>
        </p:spPr>
      </p:pic>
      <p:sp>
        <p:nvSpPr>
          <p:cNvPr id="5" name="Slide Number Placeholder 4"/>
          <p:cNvSpPr>
            <a:spLocks noGrp="1"/>
          </p:cNvSpPr>
          <p:nvPr>
            <p:ph type="sldNum" sz="quarter" idx="12"/>
          </p:nvPr>
        </p:nvSpPr>
        <p:spPr/>
        <p:txBody>
          <a:bodyPr/>
          <a:lstStyle/>
          <a:p>
            <a:fld id="{7253DC2C-EF55-4F5A-98CC-CADF098E60DB}" type="slidenum">
              <a:rPr lang="en-US" smtClean="0"/>
              <a:pPr/>
              <a:t>147</a:t>
            </a:fld>
            <a:endParaRPr lang="en-US"/>
          </a:p>
        </p:txBody>
      </p:sp>
    </p:spTree>
    <p:extLst>
      <p:ext uri="{BB962C8B-B14F-4D97-AF65-F5344CB8AC3E}">
        <p14:creationId xmlns="" xmlns:p14="http://schemas.microsoft.com/office/powerpoint/2010/main" val="177534792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7433309-7EA0-41BA-A90A-C2101D4D9F8B}"/>
              </a:ext>
            </a:extLst>
          </p:cNvPr>
          <p:cNvSpPr>
            <a:spLocks noGrp="1"/>
          </p:cNvSpPr>
          <p:nvPr>
            <p:ph idx="1"/>
          </p:nvPr>
        </p:nvSpPr>
        <p:spPr>
          <a:xfrm>
            <a:off x="628650" y="477079"/>
            <a:ext cx="7886700" cy="5699885"/>
          </a:xfrm>
        </p:spPr>
        <p:txBody>
          <a:bodyPr>
            <a:normAutofit fontScale="85000" lnSpcReduction="20000"/>
          </a:bodyPr>
          <a:lstStyle/>
          <a:p>
            <a:r>
              <a:rPr lang="en-US" dirty="0"/>
              <a:t>The formula for elevation angle is</a:t>
            </a:r>
          </a:p>
          <a:p>
            <a:r>
              <a:rPr lang="en-US" dirty="0"/>
              <a:t> </a:t>
            </a:r>
            <a:r>
              <a:rPr lang="en-IN" dirty="0"/>
              <a:t>Smaller the </a:t>
            </a:r>
            <a:r>
              <a:rPr lang="en-IN" dirty="0" err="1"/>
              <a:t>EA,the</a:t>
            </a:r>
            <a:r>
              <a:rPr lang="en-IN" dirty="0"/>
              <a:t> greater the distance a propagated wave must pass through Earth’s atmosphere. </a:t>
            </a:r>
          </a:p>
          <a:p>
            <a:r>
              <a:rPr lang="en-IN" dirty="0"/>
              <a:t>Longer the distance travelled, greater is its deterioration due to absorption and contamination by noise. </a:t>
            </a:r>
          </a:p>
          <a:p>
            <a:r>
              <a:rPr lang="en-IN" dirty="0"/>
              <a:t>Generally,5˚ is considered as the minimum acceptable EA </a:t>
            </a:r>
          </a:p>
          <a:p>
            <a:pPr marL="0" indent="0" algn="ctr">
              <a:buNone/>
            </a:pPr>
            <a:r>
              <a:rPr lang="en-IN" b="1" u="sng" dirty="0">
                <a:solidFill>
                  <a:srgbClr val="FF0000"/>
                </a:solidFill>
              </a:rPr>
              <a:t>Azimuth Angle</a:t>
            </a:r>
          </a:p>
          <a:p>
            <a:r>
              <a:rPr lang="en-IN" dirty="0"/>
              <a:t>It is defined as the horizontal pointing angle of the Earth Station. It is measured eastward(clockwise) </a:t>
            </a:r>
          </a:p>
          <a:p>
            <a:r>
              <a:rPr lang="en-IN" dirty="0"/>
              <a:t>Azimuth is the horizontal angular distance from a reference direction, either southern or northern most point of the horizon</a:t>
            </a:r>
          </a:p>
        </p:txBody>
      </p:sp>
      <p:pic>
        <p:nvPicPr>
          <p:cNvPr id="7" name="Picture 6">
            <a:extLst>
              <a:ext uri="{FF2B5EF4-FFF2-40B4-BE49-F238E27FC236}">
                <a16:creationId xmlns="" xmlns:a16="http://schemas.microsoft.com/office/drawing/2014/main" id="{D75191CD-5CB7-41FC-8650-4A6ED5B2C893}"/>
              </a:ext>
            </a:extLst>
          </p:cNvPr>
          <p:cNvPicPr>
            <a:picLocks noChangeAspect="1"/>
          </p:cNvPicPr>
          <p:nvPr/>
        </p:nvPicPr>
        <p:blipFill>
          <a:blip r:embed="rId2"/>
          <a:stretch>
            <a:fillRect/>
          </a:stretch>
        </p:blipFill>
        <p:spPr>
          <a:xfrm>
            <a:off x="4572000" y="477079"/>
            <a:ext cx="2178844" cy="638175"/>
          </a:xfrm>
          <a:prstGeom prst="rect">
            <a:avLst/>
          </a:prstGeom>
        </p:spPr>
      </p:pic>
      <p:sp>
        <p:nvSpPr>
          <p:cNvPr id="4" name="Slide Number Placeholder 3"/>
          <p:cNvSpPr>
            <a:spLocks noGrp="1"/>
          </p:cNvSpPr>
          <p:nvPr>
            <p:ph type="sldNum" sz="quarter" idx="12"/>
          </p:nvPr>
        </p:nvSpPr>
        <p:spPr/>
        <p:txBody>
          <a:bodyPr/>
          <a:lstStyle/>
          <a:p>
            <a:fld id="{7253DC2C-EF55-4F5A-98CC-CADF098E60DB}" type="slidenum">
              <a:rPr lang="en-US" smtClean="0"/>
              <a:pPr/>
              <a:t>148</a:t>
            </a:fld>
            <a:endParaRPr lang="en-US"/>
          </a:p>
        </p:txBody>
      </p:sp>
    </p:spTree>
    <p:extLst>
      <p:ext uri="{BB962C8B-B14F-4D97-AF65-F5344CB8AC3E}">
        <p14:creationId xmlns="" xmlns:p14="http://schemas.microsoft.com/office/powerpoint/2010/main" val="15745942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460319D-B7BD-42AC-ADD8-013CE3419DAB}"/>
              </a:ext>
            </a:extLst>
          </p:cNvPr>
          <p:cNvSpPr>
            <a:spLocks noGrp="1"/>
          </p:cNvSpPr>
          <p:nvPr>
            <p:ph idx="1"/>
          </p:nvPr>
        </p:nvSpPr>
        <p:spPr>
          <a:xfrm>
            <a:off x="628650" y="4408554"/>
            <a:ext cx="7886700" cy="1407905"/>
          </a:xfrm>
        </p:spPr>
        <p:txBody>
          <a:bodyPr/>
          <a:lstStyle/>
          <a:p>
            <a:r>
              <a:rPr lang="en-US" dirty="0"/>
              <a:t>The formula for Azimuth angle is</a:t>
            </a:r>
          </a:p>
          <a:p>
            <a:r>
              <a:rPr lang="en-IN" dirty="0"/>
              <a:t>It is used to track the satellite horizontally.</a:t>
            </a:r>
            <a:r>
              <a:rPr lang="en-US" dirty="0"/>
              <a:t> </a:t>
            </a:r>
            <a:endParaRPr lang="en-IN" dirty="0"/>
          </a:p>
        </p:txBody>
      </p:sp>
      <p:pic>
        <p:nvPicPr>
          <p:cNvPr id="4" name="Picture 3">
            <a:extLst>
              <a:ext uri="{FF2B5EF4-FFF2-40B4-BE49-F238E27FC236}">
                <a16:creationId xmlns="" xmlns:a16="http://schemas.microsoft.com/office/drawing/2014/main" id="{5D3CE8FE-E1B6-4910-948B-5B8A82294E12}"/>
              </a:ext>
            </a:extLst>
          </p:cNvPr>
          <p:cNvPicPr>
            <a:picLocks noChangeAspect="1"/>
          </p:cNvPicPr>
          <p:nvPr/>
        </p:nvPicPr>
        <p:blipFill>
          <a:blip r:embed="rId2">
            <a:extLst>
              <a:ext uri="{BEBA8EAE-BF5A-486C-A8C5-ECC9F3942E4B}">
                <a14:imgProps xmlns="" xmlns:a14="http://schemas.microsoft.com/office/drawing/2010/main">
                  <a14:imgLayer r:embed="">
                    <a14:imgEffect>
                      <a14:sharpenSoften amount="50000"/>
                    </a14:imgEffect>
                  </a14:imgLayer>
                </a14:imgProps>
              </a:ext>
            </a:extLst>
          </a:blip>
          <a:stretch>
            <a:fillRect/>
          </a:stretch>
        </p:blipFill>
        <p:spPr>
          <a:xfrm>
            <a:off x="1839049" y="123679"/>
            <a:ext cx="3667229" cy="4067187"/>
          </a:xfrm>
          <a:prstGeom prst="rect">
            <a:avLst/>
          </a:prstGeom>
        </p:spPr>
      </p:pic>
      <p:pic>
        <p:nvPicPr>
          <p:cNvPr id="5" name="Picture 4">
            <a:extLst>
              <a:ext uri="{FF2B5EF4-FFF2-40B4-BE49-F238E27FC236}">
                <a16:creationId xmlns="" xmlns:a16="http://schemas.microsoft.com/office/drawing/2014/main" id="{382BA1B0-B451-4404-BD76-31B12CD54917}"/>
              </a:ext>
            </a:extLst>
          </p:cNvPr>
          <p:cNvPicPr>
            <a:picLocks noChangeAspect="1"/>
          </p:cNvPicPr>
          <p:nvPr/>
        </p:nvPicPr>
        <p:blipFill>
          <a:blip r:embed="rId3"/>
          <a:stretch>
            <a:fillRect/>
          </a:stretch>
        </p:blipFill>
        <p:spPr>
          <a:xfrm>
            <a:off x="4588306" y="4408554"/>
            <a:ext cx="1835944" cy="561975"/>
          </a:xfrm>
          <a:prstGeom prst="rect">
            <a:avLst/>
          </a:prstGeom>
        </p:spPr>
      </p:pic>
      <p:sp>
        <p:nvSpPr>
          <p:cNvPr id="6" name="Slide Number Placeholder 5"/>
          <p:cNvSpPr>
            <a:spLocks noGrp="1"/>
          </p:cNvSpPr>
          <p:nvPr>
            <p:ph type="sldNum" sz="quarter" idx="12"/>
          </p:nvPr>
        </p:nvSpPr>
        <p:spPr/>
        <p:txBody>
          <a:bodyPr/>
          <a:lstStyle/>
          <a:p>
            <a:fld id="{7253DC2C-EF55-4F5A-98CC-CADF098E60DB}" type="slidenum">
              <a:rPr lang="en-US" smtClean="0"/>
              <a:pPr/>
              <a:t>149</a:t>
            </a:fld>
            <a:endParaRPr lang="en-US"/>
          </a:p>
        </p:txBody>
      </p:sp>
    </p:spTree>
    <p:extLst>
      <p:ext uri="{BB962C8B-B14F-4D97-AF65-F5344CB8AC3E}">
        <p14:creationId xmlns="" xmlns:p14="http://schemas.microsoft.com/office/powerpoint/2010/main" val="37184815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915400" cy="6629400"/>
          </a:xfrm>
        </p:spPr>
        <p:txBody>
          <a:bodyPr/>
          <a:lstStyle/>
          <a:p>
            <a:pPr algn="just"/>
            <a:r>
              <a:rPr lang="en-US" sz="2400" b="1" dirty="0" smtClean="0">
                <a:latin typeface="Times New Roman" pitchFamily="18" charset="0"/>
                <a:cs typeface="Times New Roman" pitchFamily="18" charset="0"/>
              </a:rPr>
              <a:t>The coordinate system uses </a:t>
            </a:r>
            <a:r>
              <a:rPr lang="en-US" sz="2400" b="1" dirty="0" smtClean="0">
                <a:solidFill>
                  <a:srgbClr val="FF0000"/>
                </a:solidFill>
                <a:latin typeface="Times New Roman" pitchFamily="18" charset="0"/>
                <a:cs typeface="Times New Roman" pitchFamily="18" charset="0"/>
              </a:rPr>
              <a:t>the plane </a:t>
            </a:r>
            <a:r>
              <a:rPr lang="en-US" sz="2400" b="1" dirty="0" smtClean="0">
                <a:latin typeface="Times New Roman" pitchFamily="18" charset="0"/>
                <a:cs typeface="Times New Roman" pitchFamily="18" charset="0"/>
              </a:rPr>
              <a:t>of the satellite’s </a:t>
            </a:r>
            <a:r>
              <a:rPr lang="en-US" sz="2400" b="1" dirty="0" smtClean="0">
                <a:solidFill>
                  <a:srgbClr val="FF0000"/>
                </a:solidFill>
                <a:latin typeface="Times New Roman" pitchFamily="18" charset="0"/>
                <a:cs typeface="Times New Roman" pitchFamily="18" charset="0"/>
              </a:rPr>
              <a:t>orbit</a:t>
            </a:r>
            <a:r>
              <a:rPr lang="en-US" sz="2400" b="1" dirty="0" smtClean="0">
                <a:latin typeface="Times New Roman" pitchFamily="18" charset="0"/>
                <a:cs typeface="Times New Roman" pitchFamily="18" charset="0"/>
              </a:rPr>
              <a:t> as the </a:t>
            </a:r>
            <a:r>
              <a:rPr lang="en-US" sz="2400" b="1" dirty="0" smtClean="0">
                <a:solidFill>
                  <a:srgbClr val="FF0000"/>
                </a:solidFill>
                <a:latin typeface="Times New Roman" pitchFamily="18" charset="0"/>
                <a:cs typeface="Times New Roman" pitchFamily="18" charset="0"/>
              </a:rPr>
              <a:t>reference </a:t>
            </a:r>
            <a:r>
              <a:rPr lang="en-US" sz="2400" b="1" dirty="0" smtClean="0">
                <a:latin typeface="Times New Roman" pitchFamily="18" charset="0"/>
                <a:cs typeface="Times New Roman" pitchFamily="18" charset="0"/>
              </a:rPr>
              <a:t>plane. This is shown in Fig. 2.3.</a:t>
            </a:r>
          </a:p>
          <a:p>
            <a:pPr algn="just"/>
            <a:endParaRPr lang="en-US" sz="2400" b="1"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
        <p:nvSpPr>
          <p:cNvPr id="6" name="object 2"/>
          <p:cNvSpPr/>
          <p:nvPr/>
        </p:nvSpPr>
        <p:spPr>
          <a:xfrm>
            <a:off x="381000" y="1295399"/>
            <a:ext cx="8534399" cy="5334001"/>
          </a:xfrm>
          <a:prstGeom prst="rect">
            <a:avLst/>
          </a:prstGeom>
          <a:blipFill>
            <a:blip r:embed="rId2" cstate="print"/>
            <a:stretch>
              <a:fillRect/>
            </a:stretch>
          </a:blipFill>
        </p:spPr>
        <p:txBody>
          <a:bodyPr wrap="square" lIns="0" tIns="0" rIns="0" bIns="0" rtlCol="0"/>
          <a:lstStyle/>
          <a:p>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15</a:t>
            </a:fld>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06C1B8-6C19-4EF1-B590-94F43449E8D1}"/>
              </a:ext>
            </a:extLst>
          </p:cNvPr>
          <p:cNvSpPr>
            <a:spLocks noGrp="1"/>
          </p:cNvSpPr>
          <p:nvPr>
            <p:ph type="title"/>
          </p:nvPr>
        </p:nvSpPr>
        <p:spPr>
          <a:xfrm>
            <a:off x="628650" y="365126"/>
            <a:ext cx="7886700" cy="151710"/>
          </a:xfrm>
        </p:spPr>
        <p:txBody>
          <a:bodyPr>
            <a:normAutofit fontScale="90000"/>
          </a:bodyPr>
          <a:lstStyle/>
          <a:p>
            <a:pPr algn="ctr"/>
            <a:r>
              <a:rPr lang="en-IN" b="1" u="sng" dirty="0">
                <a:solidFill>
                  <a:srgbClr val="FF0000"/>
                </a:solidFill>
              </a:rPr>
              <a:t>Sub satellite Point</a:t>
            </a:r>
            <a:endParaRPr lang="en-IN" u="sng" dirty="0">
              <a:solidFill>
                <a:srgbClr val="FF0000"/>
              </a:solidFill>
            </a:endParaRPr>
          </a:p>
        </p:txBody>
      </p:sp>
      <p:sp>
        <p:nvSpPr>
          <p:cNvPr id="3" name="Content Placeholder 2">
            <a:extLst>
              <a:ext uri="{FF2B5EF4-FFF2-40B4-BE49-F238E27FC236}">
                <a16:creationId xmlns="" xmlns:a16="http://schemas.microsoft.com/office/drawing/2014/main" id="{817F7C72-5C2D-47DC-AA09-D21EEAB66F0C}"/>
              </a:ext>
            </a:extLst>
          </p:cNvPr>
          <p:cNvSpPr>
            <a:spLocks noGrp="1"/>
          </p:cNvSpPr>
          <p:nvPr>
            <p:ph idx="1"/>
          </p:nvPr>
        </p:nvSpPr>
        <p:spPr>
          <a:xfrm>
            <a:off x="628650" y="848139"/>
            <a:ext cx="7886700" cy="5328824"/>
          </a:xfrm>
        </p:spPr>
        <p:txBody>
          <a:bodyPr>
            <a:normAutofit fontScale="92500" lnSpcReduction="10000"/>
          </a:bodyPr>
          <a:lstStyle/>
          <a:p>
            <a:r>
              <a:rPr lang="en-IN" dirty="0"/>
              <a:t>Point at which a line between the satellite and the centre of the Earth intersects the Earth’s surface</a:t>
            </a:r>
          </a:p>
          <a:p>
            <a:r>
              <a:rPr lang="en-IN" dirty="0"/>
              <a:t>Location of the point expressed in terms of latitude and longitude</a:t>
            </a:r>
          </a:p>
          <a:p>
            <a:r>
              <a:rPr lang="en-IN" dirty="0"/>
              <a:t>If one is in the US it is common to use</a:t>
            </a:r>
          </a:p>
          <a:p>
            <a:pPr lvl="1"/>
            <a:r>
              <a:rPr lang="en-IN" dirty="0"/>
              <a:t>Latitude – degrees north from equator</a:t>
            </a:r>
            <a:endParaRPr lang="en-US" dirty="0"/>
          </a:p>
          <a:p>
            <a:pPr lvl="1"/>
            <a:r>
              <a:rPr lang="en-IN" dirty="0"/>
              <a:t>Longitude – degrees west of the Greenwich meridian</a:t>
            </a:r>
          </a:p>
          <a:p>
            <a:r>
              <a:rPr lang="en-IN" dirty="0"/>
              <a:t>Location of the sub satellite point may be calculated from coordinates of the rotating system as:</a:t>
            </a:r>
          </a:p>
        </p:txBody>
      </p:sp>
      <p:pic>
        <p:nvPicPr>
          <p:cNvPr id="4" name="Picture 3">
            <a:extLst>
              <a:ext uri="{FF2B5EF4-FFF2-40B4-BE49-F238E27FC236}">
                <a16:creationId xmlns="" xmlns:a16="http://schemas.microsoft.com/office/drawing/2014/main" id="{2D53DB40-5B87-4B10-8D70-1A1CC3FF0DA2}"/>
              </a:ext>
            </a:extLst>
          </p:cNvPr>
          <p:cNvPicPr>
            <a:picLocks noChangeAspect="1"/>
          </p:cNvPicPr>
          <p:nvPr/>
        </p:nvPicPr>
        <p:blipFill>
          <a:blip r:embed="rId2">
            <a:extLst>
              <a:ext uri="{BEBA8EAE-BF5A-486C-A8C5-ECC9F3942E4B}">
                <a14:imgProps xmlns="" xmlns:a14="http://schemas.microsoft.com/office/drawing/2010/main">
                  <a14:imgLayer r:embed="">
                    <a14:imgEffect>
                      <a14:sharpenSoften amount="50000"/>
                    </a14:imgEffect>
                  </a14:imgLayer>
                </a14:imgProps>
              </a:ext>
            </a:extLst>
          </a:blip>
          <a:stretch>
            <a:fillRect/>
          </a:stretch>
        </p:blipFill>
        <p:spPr>
          <a:xfrm>
            <a:off x="3847219" y="4093265"/>
            <a:ext cx="5007769" cy="2514600"/>
          </a:xfrm>
          <a:prstGeom prst="rect">
            <a:avLst/>
          </a:prstGeom>
        </p:spPr>
      </p:pic>
      <p:sp>
        <p:nvSpPr>
          <p:cNvPr id="5" name="Slide Number Placeholder 4"/>
          <p:cNvSpPr>
            <a:spLocks noGrp="1"/>
          </p:cNvSpPr>
          <p:nvPr>
            <p:ph type="sldNum" sz="quarter" idx="12"/>
          </p:nvPr>
        </p:nvSpPr>
        <p:spPr/>
        <p:txBody>
          <a:bodyPr/>
          <a:lstStyle/>
          <a:p>
            <a:fld id="{7253DC2C-EF55-4F5A-98CC-CADF098E60DB}" type="slidenum">
              <a:rPr lang="en-US" smtClean="0"/>
              <a:pPr/>
              <a:t>150</a:t>
            </a:fld>
            <a:endParaRPr lang="en-US"/>
          </a:p>
        </p:txBody>
      </p:sp>
    </p:spTree>
    <p:extLst>
      <p:ext uri="{BB962C8B-B14F-4D97-AF65-F5344CB8AC3E}">
        <p14:creationId xmlns="" xmlns:p14="http://schemas.microsoft.com/office/powerpoint/2010/main" val="173272617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73B487-4334-4CB7-A113-2AC8674CAC8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7A36FCBD-C6E7-4BEA-B3D4-567535AC9B1D}"/>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2CD28BB8-304D-4B19-B87C-608D5925ADD2}"/>
              </a:ext>
            </a:extLst>
          </p:cNvPr>
          <p:cNvPicPr>
            <a:picLocks noChangeAspect="1"/>
          </p:cNvPicPr>
          <p:nvPr/>
        </p:nvPicPr>
        <p:blipFill>
          <a:blip r:embed="rId2">
            <a:extLst>
              <a:ext uri="{BEBA8EAE-BF5A-486C-A8C5-ECC9F3942E4B}">
                <a14:imgProps xmlns="" xmlns:a14="http://schemas.microsoft.com/office/drawing/2010/main">
                  <a14:imgLayer r:embed="">
                    <a14:imgEffect>
                      <a14:brightnessContrast bright="20000" contrast="-20000"/>
                    </a14:imgEffect>
                  </a14:imgLayer>
                </a14:imgProps>
              </a:ext>
            </a:extLst>
          </a:blip>
          <a:stretch>
            <a:fillRect/>
          </a:stretch>
        </p:blipFill>
        <p:spPr>
          <a:xfrm>
            <a:off x="1175303" y="286339"/>
            <a:ext cx="6438072" cy="6206536"/>
          </a:xfrm>
          <a:prstGeom prst="rect">
            <a:avLst/>
          </a:prstGeom>
        </p:spPr>
      </p:pic>
      <p:sp>
        <p:nvSpPr>
          <p:cNvPr id="5" name="Slide Number Placeholder 4"/>
          <p:cNvSpPr>
            <a:spLocks noGrp="1"/>
          </p:cNvSpPr>
          <p:nvPr>
            <p:ph type="sldNum" sz="quarter" idx="12"/>
          </p:nvPr>
        </p:nvSpPr>
        <p:spPr/>
        <p:txBody>
          <a:bodyPr/>
          <a:lstStyle/>
          <a:p>
            <a:fld id="{7253DC2C-EF55-4F5A-98CC-CADF098E60DB}" type="slidenum">
              <a:rPr lang="en-US" smtClean="0"/>
              <a:pPr/>
              <a:t>151</a:t>
            </a:fld>
            <a:endParaRPr lang="en-US"/>
          </a:p>
        </p:txBody>
      </p:sp>
    </p:spTree>
    <p:extLst>
      <p:ext uri="{BB962C8B-B14F-4D97-AF65-F5344CB8AC3E}">
        <p14:creationId xmlns="" xmlns:p14="http://schemas.microsoft.com/office/powerpoint/2010/main" val="297044776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DFDD11-8466-487C-B668-D3E4FAA4771C}"/>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D2E1CB58-1370-4918-9649-D42F411FFF15}"/>
              </a:ext>
            </a:extLst>
          </p:cNvPr>
          <p:cNvSpPr>
            <a:spLocks noGrp="1"/>
          </p:cNvSpPr>
          <p:nvPr>
            <p:ph idx="1"/>
          </p:nvPr>
        </p:nvSpPr>
        <p:spPr/>
        <p:txBody>
          <a:bodyPr/>
          <a:lstStyle/>
          <a:p>
            <a:endParaRPr lang="en-IN"/>
          </a:p>
        </p:txBody>
      </p:sp>
      <p:pic>
        <p:nvPicPr>
          <p:cNvPr id="2050" name="Picture 2" descr="Image result for visibility test of satellite ppt">
            <a:extLst>
              <a:ext uri="{FF2B5EF4-FFF2-40B4-BE49-F238E27FC236}">
                <a16:creationId xmlns="" xmlns:a16="http://schemas.microsoft.com/office/drawing/2014/main" id="{124604F2-0A71-4578-9688-02345E41FB8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253DC2C-EF55-4F5A-98CC-CADF098E60DB}" type="slidenum">
              <a:rPr lang="en-US" smtClean="0"/>
              <a:pPr/>
              <a:t>152</a:t>
            </a:fld>
            <a:endParaRPr lang="en-US"/>
          </a:p>
        </p:txBody>
      </p:sp>
    </p:spTree>
    <p:extLst>
      <p:ext uri="{BB962C8B-B14F-4D97-AF65-F5344CB8AC3E}">
        <p14:creationId xmlns="" xmlns:p14="http://schemas.microsoft.com/office/powerpoint/2010/main" val="347360707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endParaRPr lang="en-US" altLang="en-US" smtClean="0"/>
          </a:p>
        </p:txBody>
      </p:sp>
      <p:sp>
        <p:nvSpPr>
          <p:cNvPr id="7171" name="Rectangle 3"/>
          <p:cNvSpPr>
            <a:spLocks noGrp="1" noChangeArrowheads="1"/>
          </p:cNvSpPr>
          <p:nvPr>
            <p:ph type="body" idx="1"/>
          </p:nvPr>
        </p:nvSpPr>
        <p:spPr/>
        <p:txBody>
          <a:bodyPr/>
          <a:lstStyle/>
          <a:p>
            <a:pPr eaLnBrk="1" hangingPunct="1"/>
            <a:endParaRPr lang="en-US" altLang="en-US" smtClean="0"/>
          </a:p>
        </p:txBody>
      </p:sp>
      <p:pic>
        <p:nvPicPr>
          <p:cNvPr id="7172" name="Picture 4" descr="8_d7f84ec36dbfda23aff1a01e00a4b5e6"/>
          <p:cNvPicPr>
            <a:picLocks noChangeAspect="1" noChangeArrowheads="1"/>
          </p:cNvPicPr>
          <p:nvPr/>
        </p:nvPicPr>
        <p:blipFill>
          <a:blip r:embed="rId2"/>
          <a:srcRect/>
          <a:stretch>
            <a:fillRect/>
          </a:stretch>
        </p:blipFill>
        <p:spPr bwMode="auto">
          <a:xfrm>
            <a:off x="228600" y="228600"/>
            <a:ext cx="8763000" cy="6629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7253DC2C-EF55-4F5A-98CC-CADF098E60DB}" type="slidenum">
              <a:rPr lang="en-US" smtClean="0"/>
              <a:pPr/>
              <a:t>153</a:t>
            </a:fld>
            <a:endParaRPr 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r>
              <a:rPr lang="en-US" altLang="en-US"/>
              <a:t>Meeting #5 Page </a:t>
            </a:r>
            <a:fld id="{27B045DA-83FA-4EB5-B5FE-8FC5C28C77F0}" type="slidenum">
              <a:rPr lang="en-US" altLang="en-US"/>
              <a:pPr/>
              <a:t>154</a:t>
            </a:fld>
            <a:endParaRPr lang="en-US" altLang="en-US"/>
          </a:p>
        </p:txBody>
      </p:sp>
      <p:pic>
        <p:nvPicPr>
          <p:cNvPr id="20482" name="Picture 2" descr="deployLEOsatellite.jpg                                         00002421 Dr. Zlitz                      ABA78158:"/>
          <p:cNvPicPr>
            <a:picLocks noChangeAspect="1" noChangeArrowheads="1"/>
          </p:cNvPicPr>
          <p:nvPr/>
        </p:nvPicPr>
        <p:blipFill>
          <a:blip r:embed="rId2">
            <a:lum bright="-36000" contrast="-54000"/>
          </a:blip>
          <a:srcRect/>
          <a:stretch>
            <a:fillRect/>
          </a:stretch>
        </p:blipFill>
        <p:spPr bwMode="auto">
          <a:xfrm>
            <a:off x="0" y="0"/>
            <a:ext cx="9144000" cy="6858000"/>
          </a:xfrm>
          <a:prstGeom prst="rect">
            <a:avLst/>
          </a:prstGeom>
          <a:noFill/>
        </p:spPr>
      </p:pic>
      <p:sp>
        <p:nvSpPr>
          <p:cNvPr id="20483" name="Rectangle 3"/>
          <p:cNvSpPr>
            <a:spLocks noChangeArrowheads="1"/>
          </p:cNvSpPr>
          <p:nvPr/>
        </p:nvSpPr>
        <p:spPr bwMode="auto">
          <a:xfrm>
            <a:off x="0" y="0"/>
            <a:ext cx="9144000" cy="6858000"/>
          </a:xfrm>
          <a:prstGeom prst="rect">
            <a:avLst/>
          </a:prstGeom>
          <a:solidFill>
            <a:srgbClr val="000000">
              <a:alpha val="50000"/>
            </a:srgbClr>
          </a:solidFill>
          <a:ln w="9525">
            <a:solidFill>
              <a:schemeClr val="tx1"/>
            </a:solidFill>
            <a:miter lim="800000"/>
            <a:headEnd/>
            <a:tailEnd/>
          </a:ln>
          <a:effectLst/>
        </p:spPr>
        <p:txBody>
          <a:bodyPr wrap="none" anchor="ctr"/>
          <a:lstStyle/>
          <a:p>
            <a:endParaRPr lang="en-US"/>
          </a:p>
        </p:txBody>
      </p:sp>
      <p:sp>
        <p:nvSpPr>
          <p:cNvPr id="20484" name="Rectangle 4"/>
          <p:cNvSpPr>
            <a:spLocks noGrp="1" noChangeArrowheads="1"/>
          </p:cNvSpPr>
          <p:nvPr>
            <p:ph type="title"/>
          </p:nvPr>
        </p:nvSpPr>
        <p:spPr>
          <a:xfrm>
            <a:off x="0" y="76200"/>
            <a:ext cx="9144000" cy="685800"/>
          </a:xfrm>
        </p:spPr>
        <p:txBody>
          <a:bodyPr>
            <a:normAutofit fontScale="90000"/>
          </a:bodyPr>
          <a:lstStyle/>
          <a:p>
            <a:r>
              <a:rPr lang="en-US" altLang="en-US" sz="4000" b="1">
                <a:solidFill>
                  <a:srgbClr val="FFFF00"/>
                </a:solidFill>
                <a:latin typeface="Gadget" charset="0"/>
              </a:rPr>
              <a:t>Why 6 Orbit Elements?</a:t>
            </a:r>
            <a:endParaRPr lang="en-US" altLang="en-US"/>
          </a:p>
        </p:txBody>
      </p:sp>
      <p:sp>
        <p:nvSpPr>
          <p:cNvPr id="20485" name="Rectangle 5"/>
          <p:cNvSpPr>
            <a:spLocks noGrp="1" noChangeArrowheads="1"/>
          </p:cNvSpPr>
          <p:nvPr>
            <p:ph type="body" sz="half" idx="1"/>
          </p:nvPr>
        </p:nvSpPr>
        <p:spPr>
          <a:xfrm>
            <a:off x="0" y="762000"/>
            <a:ext cx="9144000" cy="6096000"/>
          </a:xfrm>
        </p:spPr>
        <p:txBody>
          <a:bodyPr/>
          <a:lstStyle/>
          <a:p>
            <a:endParaRPr lang="en-US" altLang="en-US" sz="1400" b="1">
              <a:solidFill>
                <a:srgbClr val="00FF00"/>
              </a:solidFill>
              <a:latin typeface="Charcoal" charset="0"/>
            </a:endParaRPr>
          </a:p>
          <a:p>
            <a:r>
              <a:rPr lang="en-US" altLang="en-US" sz="2000" b="1">
                <a:solidFill>
                  <a:srgbClr val="00FF00"/>
                </a:solidFill>
                <a:latin typeface="Charcoal" charset="0"/>
              </a:rPr>
              <a:t>1-D:  Example:  mass + spring like the dynamic model of last week </a:t>
            </a:r>
            <a:br>
              <a:rPr lang="en-US" altLang="en-US" sz="2000" b="1">
                <a:solidFill>
                  <a:srgbClr val="00FF00"/>
                </a:solidFill>
                <a:latin typeface="Charcoal" charset="0"/>
              </a:rPr>
            </a:br>
            <a:r>
              <a:rPr lang="en-US" altLang="en-US" sz="2000" b="1">
                <a:solidFill>
                  <a:srgbClr val="00FF00"/>
                </a:solidFill>
                <a:latin typeface="Charcoal" charset="0"/>
              </a:rPr>
              <a:t>	position (1 number) plus velocity (1 number) necessary</a:t>
            </a:r>
          </a:p>
          <a:p>
            <a:r>
              <a:rPr lang="en-US" altLang="en-US" sz="2000" b="1">
                <a:solidFill>
                  <a:srgbClr val="00FF00"/>
                </a:solidFill>
                <a:latin typeface="Charcoal" charset="0"/>
              </a:rPr>
              <a:t>2-D: Example:  air hockey puck or single ball on pool table</a:t>
            </a:r>
            <a:br>
              <a:rPr lang="en-US" altLang="en-US" sz="2000" b="1">
                <a:solidFill>
                  <a:srgbClr val="00FF00"/>
                </a:solidFill>
                <a:latin typeface="Charcoal" charset="0"/>
              </a:rPr>
            </a:br>
            <a:r>
              <a:rPr lang="en-US" altLang="en-US" sz="2000" b="1">
                <a:solidFill>
                  <a:srgbClr val="00FF00"/>
                </a:solidFill>
                <a:latin typeface="Charcoal" charset="0"/>
              </a:rPr>
              <a:t>	X &amp; Y position, plus Velocity components along X &amp; Y axes</a:t>
            </a:r>
          </a:p>
          <a:p>
            <a:r>
              <a:rPr lang="en-US" altLang="en-US" sz="2000" b="1">
                <a:solidFill>
                  <a:srgbClr val="00FF00"/>
                </a:solidFill>
                <a:latin typeface="Charcoal" charset="0"/>
              </a:rPr>
              <a:t>3-D: Example: baseball in flight</a:t>
            </a:r>
            <a:br>
              <a:rPr lang="en-US" altLang="en-US" sz="2000" b="1">
                <a:solidFill>
                  <a:srgbClr val="00FF00"/>
                </a:solidFill>
                <a:latin typeface="Charcoal" charset="0"/>
              </a:rPr>
            </a:br>
            <a:r>
              <a:rPr lang="en-US" altLang="en-US" sz="2000" b="1">
                <a:solidFill>
                  <a:srgbClr val="00FF00"/>
                </a:solidFill>
                <a:latin typeface="Charcoal" charset="0"/>
              </a:rPr>
              <a:t>	Altitude and position over field + 3-D velocity vector</a:t>
            </a:r>
            <a:endParaRPr lang="en-US" altLang="en-US" sz="1800" b="1">
              <a:solidFill>
                <a:srgbClr val="FF914D"/>
              </a:solidFill>
              <a:latin typeface="Charcoal" charset="0"/>
            </a:endParaRPr>
          </a:p>
          <a:p>
            <a:endParaRPr lang="en-US" altLang="en-US" sz="2000" b="1">
              <a:solidFill>
                <a:srgbClr val="FF914D"/>
              </a:solidFill>
              <a:latin typeface="Charcoal" charset="0"/>
            </a:endParaRPr>
          </a:p>
          <a:p>
            <a:r>
              <a:rPr lang="en-US" altLang="en-US" sz="2000" b="1">
                <a:solidFill>
                  <a:srgbClr val="FF914D"/>
                </a:solidFill>
                <a:latin typeface="Charcoal" charset="0"/>
              </a:rPr>
              <a:t>Alternative Orbit determination systems</a:t>
            </a:r>
            <a:endParaRPr lang="en-US" altLang="en-US" sz="1800" b="1">
              <a:solidFill>
                <a:srgbClr val="FF914D"/>
              </a:solidFill>
              <a:latin typeface="Charcoal" charset="0"/>
            </a:endParaRPr>
          </a:p>
          <a:p>
            <a:pPr lvl="1"/>
            <a:r>
              <a:rPr lang="en-US" altLang="en-US" sz="1600" b="1" i="1">
                <a:solidFill>
                  <a:srgbClr val="FF914D"/>
                </a:solidFill>
                <a:latin typeface="Charcoal" charset="0"/>
              </a:rPr>
              <a:t>GPS: </a:t>
            </a:r>
            <a:r>
              <a:rPr lang="en-US" altLang="en-US" sz="1600" b="1">
                <a:solidFill>
                  <a:srgbClr val="FF914D"/>
                </a:solidFill>
                <a:latin typeface="Charcoal" charset="0"/>
              </a:rPr>
              <a:t>Latitude, Longitude, Altitude and 3-D velocity vector</a:t>
            </a:r>
          </a:p>
          <a:p>
            <a:pPr lvl="1"/>
            <a:r>
              <a:rPr lang="en-US" altLang="en-US" sz="1600" b="1" i="1">
                <a:solidFill>
                  <a:srgbClr val="FF914D"/>
                </a:solidFill>
                <a:latin typeface="Charcoal" charset="0"/>
              </a:rPr>
              <a:t>Radar</a:t>
            </a:r>
            <a:r>
              <a:rPr lang="en-US" altLang="en-US" sz="1600" b="1">
                <a:solidFill>
                  <a:srgbClr val="FF914D"/>
                </a:solidFill>
                <a:latin typeface="Charcoal" charset="0"/>
              </a:rPr>
              <a:t>:  Distance, distance rate, azimuth, elevation, Az rate, El rate</a:t>
            </a:r>
          </a:p>
          <a:p>
            <a:pPr lvl="1"/>
            <a:r>
              <a:rPr lang="en-US" altLang="en-US" sz="1600" b="1" i="1">
                <a:solidFill>
                  <a:srgbClr val="FF914D"/>
                </a:solidFill>
                <a:latin typeface="Charcoal" charset="0"/>
              </a:rPr>
              <a:t>Ground sitings:  </a:t>
            </a:r>
            <a:r>
              <a:rPr lang="en-US" altLang="en-US" sz="1600" b="1">
                <a:solidFill>
                  <a:srgbClr val="FF914D"/>
                </a:solidFill>
                <a:latin typeface="Charcoal" charset="0"/>
              </a:rPr>
              <a:t>Az El only (but done at many times / locations)</a:t>
            </a:r>
            <a:br>
              <a:rPr lang="en-US" altLang="en-US" sz="1600" b="1">
                <a:solidFill>
                  <a:srgbClr val="FF914D"/>
                </a:solidFill>
                <a:latin typeface="Charcoal" charset="0"/>
              </a:rPr>
            </a:br>
            <a:endParaRPr lang="en-US" altLang="en-US" sz="1600" b="1">
              <a:solidFill>
                <a:srgbClr val="FF914D"/>
              </a:solidFill>
              <a:latin typeface="Charcoal" charset="0"/>
            </a:endParaRPr>
          </a:p>
          <a:p>
            <a:r>
              <a:rPr lang="en-US" altLang="en-US" sz="1800" b="1">
                <a:solidFill>
                  <a:schemeClr val="bg1"/>
                </a:solidFill>
                <a:latin typeface="Charcoal" charset="0"/>
              </a:rPr>
              <a:t>Breaking it down:  Range </a:t>
            </a:r>
            <a:r>
              <a:rPr lang="en-US" altLang="en-US" sz="1800" b="1" u="sng">
                <a:solidFill>
                  <a:schemeClr val="bg1"/>
                </a:solidFill>
                <a:latin typeface="Charcoal" charset="0"/>
              </a:rPr>
              <a:t>R</a:t>
            </a:r>
            <a:r>
              <a:rPr lang="en-US" altLang="en-US" sz="1800" b="1">
                <a:solidFill>
                  <a:schemeClr val="bg1"/>
                </a:solidFill>
                <a:latin typeface="Charcoal" charset="0"/>
              </a:rPr>
              <a:t> and Velocity </a:t>
            </a:r>
            <a:r>
              <a:rPr lang="en-US" altLang="en-US" sz="1800" b="1" u="sng">
                <a:solidFill>
                  <a:schemeClr val="bg1"/>
                </a:solidFill>
                <a:latin typeface="Charcoal" charset="0"/>
              </a:rPr>
              <a:t>V</a:t>
            </a:r>
          </a:p>
          <a:p>
            <a:pPr lvl="1"/>
            <a:r>
              <a:rPr lang="en-US" altLang="en-US" sz="1600" b="1" u="sng">
                <a:solidFill>
                  <a:schemeClr val="bg1"/>
                </a:solidFill>
                <a:latin typeface="Charcoal" charset="0"/>
              </a:rPr>
              <a:t>R</a:t>
            </a:r>
            <a:r>
              <a:rPr lang="en-US" altLang="en-US" sz="1600" b="1">
                <a:solidFill>
                  <a:schemeClr val="bg1"/>
                </a:solidFill>
                <a:latin typeface="Charcoal" charset="0"/>
              </a:rPr>
              <a:t> X </a:t>
            </a:r>
            <a:r>
              <a:rPr lang="en-US" altLang="en-US" sz="1600" b="1" u="sng">
                <a:solidFill>
                  <a:schemeClr val="bg1"/>
                </a:solidFill>
                <a:latin typeface="Charcoal" charset="0"/>
              </a:rPr>
              <a:t>V</a:t>
            </a:r>
            <a:r>
              <a:rPr lang="en-US" altLang="en-US" sz="1600" b="1">
                <a:solidFill>
                  <a:schemeClr val="bg1"/>
                </a:solidFill>
                <a:latin typeface="Charcoal" charset="0"/>
              </a:rPr>
              <a:t> </a:t>
            </a:r>
            <a:r>
              <a:rPr lang="en-US" altLang="en-US" sz="1600" b="1" u="sng">
                <a:solidFill>
                  <a:schemeClr val="bg1"/>
                </a:solidFill>
                <a:latin typeface="Charcoal" charset="0"/>
              </a:rPr>
              <a:t>=</a:t>
            </a:r>
            <a:r>
              <a:rPr lang="en-US" altLang="en-US" sz="1600" b="1">
                <a:solidFill>
                  <a:schemeClr val="bg1"/>
                </a:solidFill>
                <a:latin typeface="Charcoal" charset="0"/>
              </a:rPr>
              <a:t> </a:t>
            </a:r>
            <a:r>
              <a:rPr lang="en-US" altLang="en-US" sz="1600" b="1" u="sng">
                <a:solidFill>
                  <a:schemeClr val="bg1"/>
                </a:solidFill>
                <a:latin typeface="Charcoal" charset="0"/>
              </a:rPr>
              <a:t>h</a:t>
            </a:r>
            <a:r>
              <a:rPr lang="en-US" altLang="en-US" sz="1600" b="1">
                <a:solidFill>
                  <a:schemeClr val="bg1"/>
                </a:solidFill>
                <a:latin typeface="Charcoal" charset="0"/>
              </a:rPr>
              <a:t>  angular momentum vector = constant dot prod. with pole to get i</a:t>
            </a:r>
          </a:p>
          <a:p>
            <a:pPr lvl="1"/>
            <a:r>
              <a:rPr lang="en-US" altLang="en-US" sz="1600" b="1">
                <a:solidFill>
                  <a:schemeClr val="bg1"/>
                </a:solidFill>
                <a:latin typeface="Charcoal" charset="0"/>
              </a:rPr>
              <a:t>e</a:t>
            </a:r>
            <a:r>
              <a:rPr lang="en-US" altLang="en-US" sz="2000" b="1" baseline="30000">
                <a:solidFill>
                  <a:schemeClr val="bg1"/>
                </a:solidFill>
                <a:latin typeface="Charcoal" charset="0"/>
              </a:rPr>
              <a:t>2</a:t>
            </a:r>
            <a:r>
              <a:rPr lang="en-US" altLang="en-US" sz="1600" b="1">
                <a:solidFill>
                  <a:schemeClr val="bg1"/>
                </a:solidFill>
                <a:latin typeface="Charcoal" charset="0"/>
              </a:rPr>
              <a:t> = 1 + 2E(h/</a:t>
            </a:r>
            <a:r>
              <a:rPr lang="en-US" altLang="en-US" sz="1600" b="1">
                <a:solidFill>
                  <a:schemeClr val="bg1"/>
                </a:solidFill>
                <a:latin typeface=""/>
              </a:rPr>
              <a:t>µ</a:t>
            </a:r>
            <a:r>
              <a:rPr lang="en-US" altLang="en-US" sz="1600" b="1">
                <a:solidFill>
                  <a:schemeClr val="bg1"/>
                </a:solidFill>
                <a:latin typeface="Charcoal" charset="0"/>
              </a:rPr>
              <a:t>)</a:t>
            </a:r>
            <a:r>
              <a:rPr lang="en-US" altLang="en-US" sz="2000" b="1" baseline="30000">
                <a:solidFill>
                  <a:schemeClr val="bg1"/>
                </a:solidFill>
                <a:latin typeface="Charcoal" charset="0"/>
              </a:rPr>
              <a:t>2  </a:t>
            </a:r>
            <a:r>
              <a:rPr lang="en-US" altLang="en-US" sz="1600" b="1">
                <a:solidFill>
                  <a:schemeClr val="bg1"/>
                </a:solidFill>
                <a:latin typeface="Charcoal" charset="0"/>
              </a:rPr>
              <a:t>where  E = V </a:t>
            </a:r>
            <a:r>
              <a:rPr lang="en-US" altLang="en-US" sz="2000" b="1" baseline="30000">
                <a:solidFill>
                  <a:schemeClr val="bg1"/>
                </a:solidFill>
                <a:latin typeface="Charcoal" charset="0"/>
              </a:rPr>
              <a:t>2</a:t>
            </a:r>
            <a:r>
              <a:rPr lang="en-US" altLang="en-US" sz="1600" b="1">
                <a:solidFill>
                  <a:schemeClr val="bg1"/>
                </a:solidFill>
                <a:latin typeface="Charcoal" charset="0"/>
              </a:rPr>
              <a:t> /2 - </a:t>
            </a:r>
            <a:r>
              <a:rPr lang="en-US" altLang="en-US" sz="1600" b="1">
                <a:solidFill>
                  <a:schemeClr val="bg1"/>
                </a:solidFill>
                <a:latin typeface=""/>
              </a:rPr>
              <a:t>µ</a:t>
            </a:r>
            <a:r>
              <a:rPr lang="en-US" altLang="en-US" sz="1600" b="1">
                <a:solidFill>
                  <a:schemeClr val="bg1"/>
                </a:solidFill>
                <a:latin typeface="Charcoal" charset="0"/>
              </a:rPr>
              <a:t>/r</a:t>
            </a:r>
          </a:p>
          <a:p>
            <a:pPr lvl="1"/>
            <a:r>
              <a:rPr lang="en-US" altLang="en-US" sz="1600" b="1">
                <a:solidFill>
                  <a:schemeClr val="bg1"/>
                </a:solidFill>
                <a:latin typeface="Charcoal" charset="0"/>
              </a:rPr>
              <a:t>For sin</a:t>
            </a:r>
            <a:r>
              <a:rPr lang="en-US" altLang="en-US" sz="2000" b="1">
                <a:solidFill>
                  <a:schemeClr val="bg1"/>
                </a:solidFill>
                <a:latin typeface="Symbol" pitchFamily="18" charset="2"/>
              </a:rPr>
              <a:t>g</a:t>
            </a:r>
            <a:r>
              <a:rPr lang="en-US" altLang="en-US" sz="1600" b="1">
                <a:solidFill>
                  <a:schemeClr val="bg1"/>
                </a:solidFill>
                <a:latin typeface="Charcoal" charset="0"/>
              </a:rPr>
              <a:t> </a:t>
            </a:r>
            <a:r>
              <a:rPr lang="en-US" altLang="en-US" sz="1600" b="1" u="sng">
                <a:solidFill>
                  <a:schemeClr val="bg1"/>
                </a:solidFill>
                <a:latin typeface="Charcoal" charset="0"/>
              </a:rPr>
              <a:t>=</a:t>
            </a:r>
            <a:r>
              <a:rPr lang="en-US" altLang="en-US" sz="1600" b="1">
                <a:solidFill>
                  <a:schemeClr val="bg1"/>
                </a:solidFill>
                <a:latin typeface="Charcoal" charset="0"/>
              </a:rPr>
              <a:t> </a:t>
            </a:r>
            <a:r>
              <a:rPr lang="en-US" altLang="en-US" sz="1600" b="1" u="sng">
                <a:solidFill>
                  <a:schemeClr val="bg1"/>
                </a:solidFill>
                <a:latin typeface="Charcoal" charset="0"/>
              </a:rPr>
              <a:t>R</a:t>
            </a:r>
            <a:r>
              <a:rPr lang="en-US" altLang="en-US" sz="1600" b="1">
                <a:solidFill>
                  <a:schemeClr val="bg1"/>
                </a:solidFill>
                <a:latin typeface="Charcoal" charset="0"/>
              </a:rPr>
              <a:t> . </a:t>
            </a:r>
            <a:r>
              <a:rPr lang="en-US" altLang="en-US" sz="1600" b="1" u="sng">
                <a:solidFill>
                  <a:schemeClr val="bg1"/>
                </a:solidFill>
                <a:latin typeface="Charcoal" charset="0"/>
              </a:rPr>
              <a:t>V</a:t>
            </a:r>
            <a:r>
              <a:rPr lang="en-US" altLang="en-US" sz="1600" b="1">
                <a:solidFill>
                  <a:schemeClr val="bg1"/>
                </a:solidFill>
                <a:latin typeface="Charcoal" charset="0"/>
              </a:rPr>
              <a:t>/RV (</a:t>
            </a:r>
            <a:r>
              <a:rPr lang="en-US" altLang="en-US" sz="2000" b="1">
                <a:solidFill>
                  <a:schemeClr val="bg1"/>
                </a:solidFill>
                <a:latin typeface="Symbol" pitchFamily="18" charset="2"/>
              </a:rPr>
              <a:t>g</a:t>
            </a:r>
            <a:r>
              <a:rPr lang="en-US" altLang="en-US" sz="1600" b="1">
                <a:solidFill>
                  <a:schemeClr val="bg1"/>
                </a:solidFill>
                <a:latin typeface="Charcoal" charset="0"/>
              </a:rPr>
              <a:t> is flight path angle to local horizon):</a:t>
            </a:r>
            <a:br>
              <a:rPr lang="en-US" altLang="en-US" sz="1600" b="1">
                <a:solidFill>
                  <a:schemeClr val="bg1"/>
                </a:solidFill>
                <a:latin typeface="Charcoal" charset="0"/>
              </a:rPr>
            </a:br>
            <a:r>
              <a:rPr lang="en-US" altLang="en-US" sz="1600" b="1">
                <a:solidFill>
                  <a:schemeClr val="bg1"/>
                </a:solidFill>
                <a:latin typeface="Charcoal" charset="0"/>
              </a:rPr>
              <a:t>	tan</a:t>
            </a:r>
            <a:r>
              <a:rPr lang="en-US" altLang="en-US" sz="1600" b="1">
                <a:solidFill>
                  <a:schemeClr val="bg1"/>
                </a:solidFill>
                <a:latin typeface="Symbol" pitchFamily="18" charset="2"/>
              </a:rPr>
              <a:t>q</a:t>
            </a:r>
            <a:r>
              <a:rPr lang="en-US" altLang="en-US" sz="1600" b="1">
                <a:solidFill>
                  <a:schemeClr val="bg1"/>
                </a:solidFill>
                <a:latin typeface="Charcoal" charset="0"/>
              </a:rPr>
              <a:t> = (RV </a:t>
            </a:r>
            <a:r>
              <a:rPr lang="en-US" altLang="en-US" sz="2000" b="1" baseline="30000">
                <a:solidFill>
                  <a:schemeClr val="bg1"/>
                </a:solidFill>
                <a:latin typeface="Charcoal" charset="0"/>
              </a:rPr>
              <a:t>2</a:t>
            </a:r>
            <a:r>
              <a:rPr lang="en-US" altLang="en-US" sz="1600" b="1">
                <a:solidFill>
                  <a:schemeClr val="bg1"/>
                </a:solidFill>
                <a:latin typeface="Charcoal" charset="0"/>
              </a:rPr>
              <a:t>/</a:t>
            </a:r>
            <a:r>
              <a:rPr lang="en-US" altLang="en-US" sz="1600" b="1">
                <a:solidFill>
                  <a:schemeClr val="bg1"/>
                </a:solidFill>
                <a:latin typeface=""/>
              </a:rPr>
              <a:t>µ</a:t>
            </a:r>
            <a:r>
              <a:rPr lang="en-US" altLang="en-US" sz="1600" b="1">
                <a:solidFill>
                  <a:schemeClr val="bg1"/>
                </a:solidFill>
                <a:latin typeface="Charcoal" charset="0"/>
              </a:rPr>
              <a:t>)sin</a:t>
            </a:r>
            <a:r>
              <a:rPr lang="en-US" altLang="en-US" sz="2000" b="1">
                <a:solidFill>
                  <a:schemeClr val="bg1"/>
                </a:solidFill>
                <a:latin typeface="Symbol" pitchFamily="18" charset="2"/>
              </a:rPr>
              <a:t>g</a:t>
            </a:r>
            <a:r>
              <a:rPr lang="en-US" altLang="en-US" sz="1600" b="1">
                <a:solidFill>
                  <a:schemeClr val="bg1"/>
                </a:solidFill>
                <a:latin typeface="Charcoal" charset="0"/>
              </a:rPr>
              <a:t>cos</a:t>
            </a:r>
            <a:r>
              <a:rPr lang="en-US" altLang="en-US" sz="2000" b="1">
                <a:solidFill>
                  <a:schemeClr val="bg1"/>
                </a:solidFill>
                <a:latin typeface="Symbol" pitchFamily="18" charset="2"/>
              </a:rPr>
              <a:t>g</a:t>
            </a:r>
            <a:r>
              <a:rPr lang="en-US" altLang="en-US" sz="1600" b="1">
                <a:solidFill>
                  <a:schemeClr val="bg1"/>
                </a:solidFill>
                <a:latin typeface="Charcoal" charset="0"/>
              </a:rPr>
              <a:t>   / [ (RV </a:t>
            </a:r>
            <a:r>
              <a:rPr lang="en-US" altLang="en-US" sz="2000" b="1" baseline="30000">
                <a:solidFill>
                  <a:schemeClr val="bg1"/>
                </a:solidFill>
                <a:latin typeface="Charcoal" charset="0"/>
              </a:rPr>
              <a:t>2</a:t>
            </a:r>
            <a:r>
              <a:rPr lang="en-US" altLang="en-US" sz="1600" b="1">
                <a:solidFill>
                  <a:schemeClr val="bg1"/>
                </a:solidFill>
                <a:latin typeface="Charcoal" charset="0"/>
              </a:rPr>
              <a:t> /</a:t>
            </a:r>
            <a:r>
              <a:rPr lang="en-US" altLang="en-US" sz="1600" b="1">
                <a:solidFill>
                  <a:schemeClr val="bg1"/>
                </a:solidFill>
                <a:latin typeface=""/>
              </a:rPr>
              <a:t>µ</a:t>
            </a:r>
            <a:r>
              <a:rPr lang="en-US" altLang="en-US" sz="1600" b="1">
                <a:solidFill>
                  <a:schemeClr val="bg1"/>
                </a:solidFill>
                <a:latin typeface="Charcoal" charset="0"/>
              </a:rPr>
              <a:t>)cos </a:t>
            </a:r>
            <a:r>
              <a:rPr lang="en-US" altLang="en-US" sz="2000" b="1" baseline="30000">
                <a:solidFill>
                  <a:schemeClr val="bg1"/>
                </a:solidFill>
                <a:latin typeface="Charcoal" charset="0"/>
              </a:rPr>
              <a:t>2</a:t>
            </a:r>
            <a:r>
              <a:rPr lang="en-US" altLang="en-US" sz="1600" b="1">
                <a:solidFill>
                  <a:schemeClr val="bg1"/>
                </a:solidFill>
                <a:latin typeface="Charcoal" charset="0"/>
              </a:rPr>
              <a:t> </a:t>
            </a:r>
            <a:r>
              <a:rPr lang="en-US" altLang="en-US" sz="2000" b="1">
                <a:solidFill>
                  <a:schemeClr val="bg1"/>
                </a:solidFill>
                <a:latin typeface="Symbol" pitchFamily="18" charset="2"/>
              </a:rPr>
              <a:t>g</a:t>
            </a:r>
            <a:r>
              <a:rPr lang="en-US" altLang="en-US" sz="1600" b="1">
                <a:solidFill>
                  <a:schemeClr val="bg1"/>
                </a:solidFill>
                <a:latin typeface="Charcoal" charset="0"/>
              </a:rPr>
              <a:t> - 1 ]</a:t>
            </a:r>
            <a:endParaRPr lang="en-US" altLang="en-US" sz="1600" b="1">
              <a:solidFill>
                <a:schemeClr val="bg2"/>
              </a:solidFill>
              <a:latin typeface="Charco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915400" cy="6629400"/>
          </a:xfrm>
        </p:spPr>
        <p:txBody>
          <a:bodyPr/>
          <a:lstStyle/>
          <a:p>
            <a:pPr algn="just"/>
            <a:r>
              <a:rPr lang="en-US" sz="2200" b="1" i="1" dirty="0" smtClean="0">
                <a:latin typeface="Times New Roman" pitchFamily="18" charset="0"/>
                <a:cs typeface="Times New Roman" pitchFamily="18" charset="0"/>
              </a:rPr>
              <a:t>Expressing Eq.(2.10). above in terms of the </a:t>
            </a:r>
            <a:r>
              <a:rPr lang="en-US" sz="2200" b="1" i="1" dirty="0" smtClean="0">
                <a:solidFill>
                  <a:srgbClr val="FF0000"/>
                </a:solidFill>
                <a:latin typeface="Times New Roman" pitchFamily="18" charset="0"/>
                <a:cs typeface="Times New Roman" pitchFamily="18" charset="0"/>
              </a:rPr>
              <a:t>new coordinate axes </a:t>
            </a:r>
            <a:r>
              <a:rPr lang="en-US" sz="2200" b="1" i="1" dirty="0" smtClean="0">
                <a:latin typeface="Times New Roman" pitchFamily="18" charset="0"/>
                <a:cs typeface="Times New Roman" pitchFamily="18" charset="0"/>
              </a:rPr>
              <a:t>x</a:t>
            </a:r>
            <a:r>
              <a:rPr lang="en-US" sz="1400" b="1" i="1" dirty="0" smtClean="0">
                <a:latin typeface="Times New Roman" pitchFamily="18" charset="0"/>
                <a:cs typeface="Times New Roman" pitchFamily="18" charset="0"/>
              </a:rPr>
              <a:t>0</a:t>
            </a:r>
            <a:r>
              <a:rPr lang="en-US" sz="2200" b="1" i="1" dirty="0" smtClean="0">
                <a:latin typeface="Times New Roman" pitchFamily="18" charset="0"/>
                <a:cs typeface="Times New Roman" pitchFamily="18" charset="0"/>
              </a:rPr>
              <a:t>, y</a:t>
            </a:r>
            <a:r>
              <a:rPr lang="en-US" sz="1400" b="1" i="1" dirty="0" smtClean="0">
                <a:latin typeface="Times New Roman" pitchFamily="18" charset="0"/>
                <a:cs typeface="Times New Roman" pitchFamily="18" charset="0"/>
              </a:rPr>
              <a:t>0</a:t>
            </a:r>
            <a:r>
              <a:rPr lang="en-US" sz="2200" b="1" i="1" dirty="0" smtClean="0">
                <a:latin typeface="Times New Roman" pitchFamily="18" charset="0"/>
                <a:cs typeface="Times New Roman" pitchFamily="18" charset="0"/>
              </a:rPr>
              <a:t> and z</a:t>
            </a:r>
            <a:r>
              <a:rPr lang="en-US" sz="1600" b="1" i="1" dirty="0" smtClean="0">
                <a:latin typeface="Times New Roman" pitchFamily="18" charset="0"/>
                <a:cs typeface="Times New Roman" pitchFamily="18" charset="0"/>
              </a:rPr>
              <a:t>0</a:t>
            </a:r>
            <a:r>
              <a:rPr lang="en-US" sz="2200" b="1" i="1" dirty="0" smtClean="0">
                <a:latin typeface="Times New Roman" pitchFamily="18" charset="0"/>
                <a:cs typeface="Times New Roman" pitchFamily="18" charset="0"/>
              </a:rPr>
              <a:t> gives  </a:t>
            </a:r>
          </a:p>
          <a:p>
            <a:r>
              <a:rPr lang="en-US" dirty="0" smtClean="0">
                <a:latin typeface="Times New Roman" pitchFamily="18" charset="0"/>
                <a:cs typeface="Times New Roman" pitchFamily="18" charset="0"/>
              </a:rPr>
              <a:t>                                                                       (2.11)</a:t>
            </a:r>
          </a:p>
          <a:p>
            <a:endParaRPr lang="en-US" sz="16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above equation </a:t>
            </a:r>
            <a:r>
              <a:rPr lang="en-US" sz="2400" b="1" dirty="0" smtClean="0">
                <a:latin typeface="Times New Roman" pitchFamily="18" charset="0"/>
                <a:cs typeface="Times New Roman" pitchFamily="18" charset="0"/>
              </a:rPr>
              <a:t>is easier to solve if it is expressed in a </a:t>
            </a:r>
            <a:r>
              <a:rPr lang="en-US" sz="2400" b="1" dirty="0" smtClean="0">
                <a:solidFill>
                  <a:srgbClr val="FF0000"/>
                </a:solidFill>
                <a:latin typeface="Times New Roman" pitchFamily="18" charset="0"/>
                <a:cs typeface="Times New Roman" pitchFamily="18" charset="0"/>
              </a:rPr>
              <a:t>polar </a:t>
            </a:r>
            <a:r>
              <a:rPr lang="en-US" sz="2400" b="1" dirty="0" smtClean="0">
                <a:latin typeface="Times New Roman" pitchFamily="18" charset="0"/>
                <a:cs typeface="Times New Roman" pitchFamily="18" charset="0"/>
              </a:rPr>
              <a:t>coordinate system </a:t>
            </a:r>
            <a:r>
              <a:rPr lang="en-US" sz="2400" b="1" dirty="0" smtClean="0">
                <a:solidFill>
                  <a:srgbClr val="FF0000"/>
                </a:solidFill>
                <a:latin typeface="Times New Roman" pitchFamily="18" charset="0"/>
                <a:cs typeface="Times New Roman" pitchFamily="18" charset="0"/>
              </a:rPr>
              <a:t>rather</a:t>
            </a:r>
            <a:r>
              <a:rPr lang="en-US" sz="2400" b="1" dirty="0" smtClean="0">
                <a:latin typeface="Times New Roman" pitchFamily="18" charset="0"/>
                <a:cs typeface="Times New Roman" pitchFamily="18" charset="0"/>
              </a:rPr>
              <a:t> than a </a:t>
            </a:r>
            <a:r>
              <a:rPr lang="en-US" sz="2400" b="1" dirty="0" smtClean="0">
                <a:solidFill>
                  <a:srgbClr val="FF0000"/>
                </a:solidFill>
                <a:latin typeface="Times New Roman" pitchFamily="18" charset="0"/>
                <a:cs typeface="Times New Roman" pitchFamily="18" charset="0"/>
              </a:rPr>
              <a:t>Cartesian</a:t>
            </a:r>
            <a:r>
              <a:rPr lang="en-US" sz="2400" b="1" dirty="0" smtClean="0">
                <a:latin typeface="Times New Roman" pitchFamily="18" charset="0"/>
                <a:cs typeface="Times New Roman" pitchFamily="18" charset="0"/>
              </a:rPr>
              <a:t> coordinate system. </a:t>
            </a:r>
          </a:p>
          <a:p>
            <a:pPr algn="just"/>
            <a:endParaRPr lang="en-US" sz="2000" b="1"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The </a:t>
            </a:r>
            <a:r>
              <a:rPr lang="en-US" sz="2400" b="1" dirty="0" smtClean="0">
                <a:solidFill>
                  <a:srgbClr val="FF0000"/>
                </a:solidFill>
                <a:latin typeface="Times New Roman" pitchFamily="18" charset="0"/>
                <a:cs typeface="Times New Roman" pitchFamily="18" charset="0"/>
              </a:rPr>
              <a:t>polar</a:t>
            </a:r>
            <a:r>
              <a:rPr lang="en-US" sz="2400" b="1" dirty="0" smtClean="0">
                <a:latin typeface="Times New Roman" pitchFamily="18" charset="0"/>
                <a:cs typeface="Times New Roman" pitchFamily="18" charset="0"/>
              </a:rPr>
              <a:t> coordinate system shown in Fig. 2.4.</a:t>
            </a:r>
          </a:p>
          <a:p>
            <a:pPr algn="just"/>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With the </a:t>
            </a:r>
            <a:r>
              <a:rPr lang="en-US" sz="2400" b="1" dirty="0" smtClean="0">
                <a:solidFill>
                  <a:srgbClr val="FF0000"/>
                </a:solidFill>
                <a:latin typeface="Times New Roman" pitchFamily="18" charset="0"/>
                <a:cs typeface="Times New Roman" pitchFamily="18" charset="0"/>
              </a:rPr>
              <a:t>polar </a:t>
            </a:r>
            <a:r>
              <a:rPr lang="en-US" sz="2400" b="1" dirty="0" smtClean="0">
                <a:latin typeface="Times New Roman" pitchFamily="18" charset="0"/>
                <a:cs typeface="Times New Roman" pitchFamily="18" charset="0"/>
              </a:rPr>
              <a:t>coordinate system and using the transformations</a:t>
            </a:r>
            <a:endParaRPr lang="en-US" sz="2400" b="1" dirty="0">
              <a:latin typeface="Times New Roman" pitchFamily="18" charset="0"/>
              <a:cs typeface="Times New Roman" pitchFamily="18" charset="0"/>
            </a:endParaRPr>
          </a:p>
        </p:txBody>
      </p:sp>
      <p:pic>
        <p:nvPicPr>
          <p:cNvPr id="4" name="Picture 7"/>
          <p:cNvPicPr>
            <a:picLocks noChangeAspect="1" noChangeArrowheads="1"/>
          </p:cNvPicPr>
          <p:nvPr/>
        </p:nvPicPr>
        <p:blipFill>
          <a:blip r:embed="rId2"/>
          <a:srcRect/>
          <a:stretch>
            <a:fillRect/>
          </a:stretch>
        </p:blipFill>
        <p:spPr bwMode="auto">
          <a:xfrm>
            <a:off x="2438400" y="762000"/>
            <a:ext cx="4572000" cy="106680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3124200" y="4267200"/>
            <a:ext cx="3352800" cy="22860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7253DC2C-EF55-4F5A-98CC-CADF098E60DB}"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838200"/>
          </a:xfrm>
        </p:spPr>
        <p:txBody>
          <a:bodyPr>
            <a:noAutofit/>
          </a:bodyPr>
          <a:lstStyle/>
          <a:p>
            <a:pPr algn="l"/>
            <a:r>
              <a:rPr lang="en-US" sz="2800" spc="-5" dirty="0" smtClean="0"/>
              <a:t>and equating the </a:t>
            </a:r>
            <a:r>
              <a:rPr lang="en-US" sz="2800" spc="-5" dirty="0" smtClean="0">
                <a:solidFill>
                  <a:srgbClr val="FF0000"/>
                </a:solidFill>
              </a:rPr>
              <a:t>vector components </a:t>
            </a:r>
            <a:r>
              <a:rPr lang="en-US" sz="2800" spc="-5" dirty="0" smtClean="0"/>
              <a:t>of </a:t>
            </a:r>
            <a:r>
              <a:rPr lang="en-US" sz="2800" spc="-10" dirty="0" smtClean="0"/>
              <a:t>r</a:t>
            </a:r>
            <a:r>
              <a:rPr lang="en-US" sz="3200" spc="-15" baseline="-20467" dirty="0" smtClean="0"/>
              <a:t>0 </a:t>
            </a:r>
            <a:r>
              <a:rPr lang="en-US" sz="2800" spc="-5" dirty="0" smtClean="0"/>
              <a:t>and </a:t>
            </a:r>
            <a:r>
              <a:rPr lang="en-US" sz="2800" i="1" dirty="0" smtClean="0">
                <a:latin typeface="Times New Roman"/>
                <a:cs typeface="Times New Roman"/>
              </a:rPr>
              <a:t>ø</a:t>
            </a:r>
            <a:r>
              <a:rPr lang="en-US" sz="3200" i="1" baseline="-20467" dirty="0" smtClean="0">
                <a:latin typeface="Times New Roman"/>
                <a:cs typeface="Times New Roman"/>
              </a:rPr>
              <a:t>0 </a:t>
            </a:r>
            <a:r>
              <a:rPr lang="en-US" sz="2800" dirty="0" smtClean="0"/>
              <a:t>in turn  </a:t>
            </a:r>
            <a:r>
              <a:rPr lang="en-US" sz="2800" spc="-5" dirty="0" smtClean="0"/>
              <a:t>in Eq. (2.11)</a:t>
            </a:r>
            <a:r>
              <a:rPr lang="en-US" sz="2800" dirty="0" smtClean="0"/>
              <a:t> </a:t>
            </a:r>
            <a:r>
              <a:rPr lang="en-US" sz="2800" spc="-5" dirty="0" smtClean="0"/>
              <a:t>yields</a:t>
            </a:r>
            <a:endParaRPr lang="en-US" sz="2800" dirty="0"/>
          </a:p>
        </p:txBody>
      </p:sp>
      <p:sp>
        <p:nvSpPr>
          <p:cNvPr id="5" name="object 5"/>
          <p:cNvSpPr txBox="1"/>
          <p:nvPr/>
        </p:nvSpPr>
        <p:spPr>
          <a:xfrm>
            <a:off x="5943600" y="1295400"/>
            <a:ext cx="885825" cy="452755"/>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181818"/>
                </a:solidFill>
                <a:latin typeface="Times New Roman"/>
                <a:cs typeface="Times New Roman"/>
              </a:rPr>
              <a:t>(2.13)</a:t>
            </a:r>
            <a:endParaRPr sz="2800">
              <a:latin typeface="Times New Roman"/>
              <a:cs typeface="Times New Roman"/>
            </a:endParaRPr>
          </a:p>
        </p:txBody>
      </p:sp>
      <p:sp>
        <p:nvSpPr>
          <p:cNvPr id="6" name="object 6"/>
          <p:cNvSpPr txBox="1"/>
          <p:nvPr/>
        </p:nvSpPr>
        <p:spPr>
          <a:xfrm>
            <a:off x="381000" y="2209800"/>
            <a:ext cx="685799" cy="443711"/>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181818"/>
                </a:solidFill>
                <a:latin typeface="Times New Roman"/>
                <a:cs typeface="Times New Roman"/>
              </a:rPr>
              <a:t>and</a:t>
            </a:r>
            <a:endParaRPr sz="2800">
              <a:latin typeface="Times New Roman"/>
              <a:cs typeface="Times New Roman"/>
            </a:endParaRPr>
          </a:p>
        </p:txBody>
      </p:sp>
      <p:sp>
        <p:nvSpPr>
          <p:cNvPr id="7" name="object 3"/>
          <p:cNvSpPr/>
          <p:nvPr/>
        </p:nvSpPr>
        <p:spPr>
          <a:xfrm>
            <a:off x="1143000" y="2057400"/>
            <a:ext cx="4101845" cy="814577"/>
          </a:xfrm>
          <a:prstGeom prst="rect">
            <a:avLst/>
          </a:prstGeom>
          <a:blipFill>
            <a:blip r:embed="rId2" cstate="print"/>
            <a:stretch>
              <a:fillRect/>
            </a:stretch>
          </a:blipFill>
        </p:spPr>
        <p:txBody>
          <a:bodyPr wrap="square" lIns="0" tIns="0" rIns="0" bIns="0" rtlCol="0"/>
          <a:lstStyle/>
          <a:p>
            <a:endParaRPr/>
          </a:p>
        </p:txBody>
      </p:sp>
      <p:sp>
        <p:nvSpPr>
          <p:cNvPr id="8" name="object 7"/>
          <p:cNvSpPr txBox="1"/>
          <p:nvPr/>
        </p:nvSpPr>
        <p:spPr>
          <a:xfrm>
            <a:off x="5943600" y="2057400"/>
            <a:ext cx="885190" cy="452755"/>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181818"/>
                </a:solidFill>
                <a:latin typeface="Times New Roman"/>
                <a:cs typeface="Times New Roman"/>
              </a:rPr>
              <a:t>(2.14)</a:t>
            </a:r>
            <a:endParaRPr sz="2800">
              <a:latin typeface="Times New Roman"/>
              <a:cs typeface="Times New Roman"/>
            </a:endParaRPr>
          </a:p>
        </p:txBody>
      </p:sp>
      <p:sp>
        <p:nvSpPr>
          <p:cNvPr id="9" name="object 2"/>
          <p:cNvSpPr/>
          <p:nvPr/>
        </p:nvSpPr>
        <p:spPr>
          <a:xfrm>
            <a:off x="152400" y="2895600"/>
            <a:ext cx="8991599" cy="3810000"/>
          </a:xfrm>
          <a:prstGeom prst="rect">
            <a:avLst/>
          </a:prstGeom>
          <a:blipFill>
            <a:blip r:embed="rId3" cstate="print"/>
            <a:stretch>
              <a:fillRect/>
            </a:stretch>
          </a:blipFill>
        </p:spPr>
        <p:txBody>
          <a:bodyPr wrap="square" lIns="0" tIns="0" rIns="0" bIns="0" rtlCol="0"/>
          <a:lstStyle/>
          <a:p>
            <a:endParaRPr/>
          </a:p>
        </p:txBody>
      </p:sp>
      <p:sp>
        <p:nvSpPr>
          <p:cNvPr id="10" name="Slide Number Placeholder 9"/>
          <p:cNvSpPr>
            <a:spLocks noGrp="1"/>
          </p:cNvSpPr>
          <p:nvPr>
            <p:ph type="sldNum" sz="quarter" idx="12"/>
          </p:nvPr>
        </p:nvSpPr>
        <p:spPr/>
        <p:txBody>
          <a:bodyPr/>
          <a:lstStyle/>
          <a:p>
            <a:fld id="{7253DC2C-EF55-4F5A-98CC-CADF098E60DB}" type="slidenum">
              <a:rPr lang="en-US" smtClean="0"/>
              <a:pPr/>
              <a:t>17</a:t>
            </a:fld>
            <a:endParaRPr lang="en-US"/>
          </a:p>
        </p:txBody>
      </p:sp>
      <p:sp>
        <p:nvSpPr>
          <p:cNvPr id="11" name="object 2"/>
          <p:cNvSpPr>
            <a:spLocks noGrp="1"/>
          </p:cNvSpPr>
          <p:nvPr>
            <p:ph idx="1"/>
          </p:nvPr>
        </p:nvSpPr>
        <p:spPr>
          <a:xfrm>
            <a:off x="838200" y="1219200"/>
            <a:ext cx="4572000" cy="685800"/>
          </a:xfrm>
          <a:prstGeom prst="rect">
            <a:avLst/>
          </a:prstGeom>
          <a:blipFill>
            <a:blip r:embed="rId4" cstate="print"/>
            <a:stretch>
              <a:fillRect/>
            </a:stretch>
          </a:blipFill>
        </p:spPr>
        <p:txBody>
          <a:bodyPr wrap="square" lIns="0" tIns="0" rIns="0" bIns="0" rtlCol="0">
            <a:normAutofit/>
          </a:bodyPr>
          <a:lstStyle/>
          <a:p>
            <a:pPr>
              <a:buNone/>
            </a:pPr>
            <a:endParaRPr lang="en-US" sz="2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991600" cy="749904"/>
          </a:xfrm>
          <a:prstGeom prst="rect">
            <a:avLst/>
          </a:prstGeom>
        </p:spPr>
        <p:txBody>
          <a:bodyPr vert="horz" wrap="square" lIns="0" tIns="11132" rIns="0" bIns="0" rtlCol="0">
            <a:spAutoFit/>
          </a:bodyPr>
          <a:lstStyle/>
          <a:p>
            <a:pPr marL="11132" marR="4453" indent="77921" algn="just">
              <a:spcBef>
                <a:spcPts val="88"/>
              </a:spcBef>
            </a:pPr>
            <a:r>
              <a:rPr sz="2400" b="1" i="1" spc="-4" smtClean="0">
                <a:latin typeface="Times New Roman" pitchFamily="18" charset="0"/>
                <a:cs typeface="Times New Roman" pitchFamily="18" charset="0"/>
              </a:rPr>
              <a:t>Using </a:t>
            </a:r>
            <a:r>
              <a:rPr sz="2400" b="1" i="1" spc="-4" dirty="0">
                <a:latin typeface="Times New Roman" pitchFamily="18" charset="0"/>
                <a:cs typeface="Times New Roman" pitchFamily="18" charset="0"/>
              </a:rPr>
              <a:t>standard mathematical procedures, we can develop  </a:t>
            </a:r>
            <a:r>
              <a:rPr sz="2400" b="1" i="1" spc="-4" dirty="0">
                <a:solidFill>
                  <a:srgbClr val="FF0000"/>
                </a:solidFill>
                <a:latin typeface="Times New Roman" pitchFamily="18" charset="0"/>
                <a:cs typeface="Times New Roman" pitchFamily="18" charset="0"/>
              </a:rPr>
              <a:t>an equation for the radius of </a:t>
            </a:r>
            <a:r>
              <a:rPr sz="2400" b="1" i="1" spc="-4">
                <a:solidFill>
                  <a:srgbClr val="FF0000"/>
                </a:solidFill>
                <a:latin typeface="Times New Roman" pitchFamily="18" charset="0"/>
                <a:cs typeface="Times New Roman" pitchFamily="18" charset="0"/>
              </a:rPr>
              <a:t>the </a:t>
            </a:r>
            <a:r>
              <a:rPr sz="2400" b="1" i="1" spc="-9" smtClean="0">
                <a:solidFill>
                  <a:srgbClr val="FF0000"/>
                </a:solidFill>
                <a:latin typeface="Times New Roman" pitchFamily="18" charset="0"/>
                <a:cs typeface="Times New Roman" pitchFamily="18" charset="0"/>
              </a:rPr>
              <a:t>satellite</a:t>
            </a:r>
            <a:r>
              <a:rPr lang="en-US" sz="2400" b="1" i="1" spc="-9" dirty="0" smtClean="0">
                <a:solidFill>
                  <a:srgbClr val="FF0000"/>
                </a:solidFill>
                <a:latin typeface="Times New Roman" pitchFamily="18" charset="0"/>
                <a:cs typeface="Times New Roman" pitchFamily="18" charset="0"/>
              </a:rPr>
              <a:t>'</a:t>
            </a:r>
            <a:r>
              <a:rPr sz="2400" b="1" i="1" spc="-9" smtClean="0">
                <a:solidFill>
                  <a:srgbClr val="FF0000"/>
                </a:solidFill>
                <a:latin typeface="Times New Roman" pitchFamily="18" charset="0"/>
                <a:cs typeface="Times New Roman" pitchFamily="18" charset="0"/>
              </a:rPr>
              <a:t>s </a:t>
            </a:r>
            <a:r>
              <a:rPr sz="2400" b="1" i="1" spc="-4" dirty="0">
                <a:solidFill>
                  <a:srgbClr val="FF0000"/>
                </a:solidFill>
                <a:latin typeface="Times New Roman" pitchFamily="18" charset="0"/>
                <a:cs typeface="Times New Roman" pitchFamily="18" charset="0"/>
              </a:rPr>
              <a:t>orbit, r</a:t>
            </a:r>
            <a:r>
              <a:rPr sz="2400" b="1" i="1" spc="-6" baseline="-20467" dirty="0">
                <a:solidFill>
                  <a:srgbClr val="FF0000"/>
                </a:solidFill>
                <a:latin typeface="Times New Roman" pitchFamily="18" charset="0"/>
                <a:cs typeface="Times New Roman" pitchFamily="18" charset="0"/>
              </a:rPr>
              <a:t>0</a:t>
            </a:r>
            <a:r>
              <a:rPr sz="2400" b="1" i="1" spc="-4" dirty="0">
                <a:solidFill>
                  <a:srgbClr val="FF0000"/>
                </a:solidFill>
                <a:latin typeface="Times New Roman" pitchFamily="18" charset="0"/>
                <a:cs typeface="Times New Roman" pitchFamily="18" charset="0"/>
              </a:rPr>
              <a:t>,</a:t>
            </a:r>
            <a:r>
              <a:rPr sz="2400" b="1" i="1" spc="26" dirty="0">
                <a:latin typeface="Times New Roman" pitchFamily="18" charset="0"/>
                <a:cs typeface="Times New Roman" pitchFamily="18" charset="0"/>
              </a:rPr>
              <a:t> </a:t>
            </a:r>
            <a:r>
              <a:rPr sz="2400" b="1" i="1" spc="-4" dirty="0">
                <a:latin typeface="Times New Roman" pitchFamily="18" charset="0"/>
                <a:cs typeface="Times New Roman" pitchFamily="18" charset="0"/>
              </a:rPr>
              <a:t>namely</a:t>
            </a:r>
            <a:endParaRPr sz="2400" b="1" i="1">
              <a:latin typeface="Times New Roman" pitchFamily="18" charset="0"/>
              <a:cs typeface="Times New Roman" pitchFamily="18" charset="0"/>
            </a:endParaRPr>
          </a:p>
        </p:txBody>
      </p:sp>
      <p:sp>
        <p:nvSpPr>
          <p:cNvPr id="3" name="object 3"/>
          <p:cNvSpPr txBox="1"/>
          <p:nvPr/>
        </p:nvSpPr>
        <p:spPr>
          <a:xfrm>
            <a:off x="6477000" y="1066800"/>
            <a:ext cx="902572" cy="395961"/>
          </a:xfrm>
          <a:prstGeom prst="rect">
            <a:avLst/>
          </a:prstGeom>
        </p:spPr>
        <p:txBody>
          <a:bodyPr vert="horz" wrap="square" lIns="0" tIns="11132" rIns="0" bIns="0" rtlCol="0">
            <a:spAutoFit/>
          </a:bodyPr>
          <a:lstStyle/>
          <a:p>
            <a:pPr marL="11132">
              <a:spcBef>
                <a:spcPts val="88"/>
              </a:spcBef>
            </a:pPr>
            <a:r>
              <a:rPr sz="2500" spc="-4" dirty="0">
                <a:solidFill>
                  <a:srgbClr val="181818"/>
                </a:solidFill>
                <a:latin typeface="Times New Roman"/>
                <a:cs typeface="Times New Roman"/>
              </a:rPr>
              <a:t>(2.15)</a:t>
            </a:r>
            <a:endParaRPr sz="2500">
              <a:latin typeface="Times New Roman"/>
              <a:cs typeface="Times New Roman"/>
            </a:endParaRPr>
          </a:p>
        </p:txBody>
      </p:sp>
      <p:sp>
        <p:nvSpPr>
          <p:cNvPr id="4" name="object 4"/>
          <p:cNvSpPr txBox="1"/>
          <p:nvPr/>
        </p:nvSpPr>
        <p:spPr>
          <a:xfrm>
            <a:off x="228600" y="1676400"/>
            <a:ext cx="8686800" cy="1514216"/>
          </a:xfrm>
          <a:prstGeom prst="rect">
            <a:avLst/>
          </a:prstGeom>
        </p:spPr>
        <p:txBody>
          <a:bodyPr vert="horz" wrap="square" lIns="0" tIns="11132" rIns="0" bIns="0" rtlCol="0">
            <a:spAutoFit/>
          </a:bodyPr>
          <a:lstStyle/>
          <a:p>
            <a:pPr marL="11132" marR="4453" algn="just">
              <a:spcBef>
                <a:spcPts val="88"/>
              </a:spcBef>
            </a:pPr>
            <a:r>
              <a:rPr sz="2800" b="1" i="1" spc="-4" dirty="0">
                <a:solidFill>
                  <a:srgbClr val="181818"/>
                </a:solidFill>
                <a:latin typeface="Times New Roman" pitchFamily="18" charset="0"/>
                <a:cs typeface="Times New Roman" pitchFamily="18" charset="0"/>
              </a:rPr>
              <a:t>Where θ</a:t>
            </a:r>
            <a:r>
              <a:rPr sz="2800" b="1" i="1" spc="-6" baseline="-20467" dirty="0">
                <a:solidFill>
                  <a:srgbClr val="181818"/>
                </a:solidFill>
                <a:latin typeface="Times New Roman" pitchFamily="18" charset="0"/>
                <a:cs typeface="Times New Roman" pitchFamily="18" charset="0"/>
              </a:rPr>
              <a:t>0 </a:t>
            </a:r>
            <a:r>
              <a:rPr sz="2800" b="1" i="1" spc="-4" dirty="0">
                <a:solidFill>
                  <a:srgbClr val="181818"/>
                </a:solidFill>
                <a:latin typeface="Times New Roman" pitchFamily="18" charset="0"/>
                <a:cs typeface="Times New Roman" pitchFamily="18" charset="0"/>
              </a:rPr>
              <a:t>is </a:t>
            </a:r>
            <a:r>
              <a:rPr sz="2800" b="1" i="1" dirty="0">
                <a:solidFill>
                  <a:srgbClr val="181818"/>
                </a:solidFill>
                <a:latin typeface="Times New Roman" pitchFamily="18" charset="0"/>
                <a:cs typeface="Times New Roman" pitchFamily="18" charset="0"/>
              </a:rPr>
              <a:t>a </a:t>
            </a:r>
            <a:r>
              <a:rPr sz="2800" b="1" i="1" spc="-4" dirty="0">
                <a:solidFill>
                  <a:srgbClr val="181818"/>
                </a:solidFill>
                <a:latin typeface="Times New Roman" pitchFamily="18" charset="0"/>
                <a:cs typeface="Times New Roman" pitchFamily="18" charset="0"/>
              </a:rPr>
              <a:t>constant and </a:t>
            </a:r>
            <a:r>
              <a:rPr sz="2800" b="1" i="1" dirty="0">
                <a:solidFill>
                  <a:srgbClr val="FF0000"/>
                </a:solidFill>
                <a:latin typeface="Times New Roman" pitchFamily="18" charset="0"/>
                <a:cs typeface="Times New Roman" pitchFamily="18" charset="0"/>
              </a:rPr>
              <a:t>e </a:t>
            </a:r>
            <a:r>
              <a:rPr sz="2800" b="1" i="1" spc="-4" dirty="0">
                <a:solidFill>
                  <a:srgbClr val="181818"/>
                </a:solidFill>
                <a:latin typeface="Times New Roman" pitchFamily="18" charset="0"/>
                <a:cs typeface="Times New Roman" pitchFamily="18" charset="0"/>
              </a:rPr>
              <a:t>is the </a:t>
            </a:r>
            <a:r>
              <a:rPr sz="2800" b="1" i="1" spc="-4" dirty="0">
                <a:solidFill>
                  <a:srgbClr val="FF0000"/>
                </a:solidFill>
                <a:latin typeface="Times New Roman" pitchFamily="18" charset="0"/>
                <a:cs typeface="Times New Roman" pitchFamily="18" charset="0"/>
              </a:rPr>
              <a:t>eccentricity</a:t>
            </a:r>
            <a:r>
              <a:rPr sz="2800" b="1" i="1" spc="-4" dirty="0">
                <a:solidFill>
                  <a:srgbClr val="181818"/>
                </a:solidFill>
                <a:latin typeface="Times New Roman" pitchFamily="18" charset="0"/>
                <a:cs typeface="Times New Roman" pitchFamily="18" charset="0"/>
              </a:rPr>
              <a:t> of an  </a:t>
            </a:r>
            <a:r>
              <a:rPr sz="2800" b="1" i="1" spc="-4" dirty="0">
                <a:solidFill>
                  <a:srgbClr val="FF0000"/>
                </a:solidFill>
                <a:latin typeface="Times New Roman" pitchFamily="18" charset="0"/>
                <a:cs typeface="Times New Roman" pitchFamily="18" charset="0"/>
              </a:rPr>
              <a:t>ellipse</a:t>
            </a:r>
            <a:r>
              <a:rPr sz="2800" b="1" i="1" spc="-4" dirty="0">
                <a:solidFill>
                  <a:srgbClr val="181818"/>
                </a:solidFill>
                <a:latin typeface="Times New Roman" pitchFamily="18" charset="0"/>
                <a:cs typeface="Times New Roman" pitchFamily="18" charset="0"/>
              </a:rPr>
              <a:t> whose </a:t>
            </a:r>
            <a:r>
              <a:rPr sz="2800" b="1" i="1" spc="-4" dirty="0">
                <a:solidFill>
                  <a:srgbClr val="00B050"/>
                </a:solidFill>
                <a:latin typeface="Times New Roman" pitchFamily="18" charset="0"/>
                <a:cs typeface="Times New Roman" pitchFamily="18" charset="0"/>
              </a:rPr>
              <a:t>semilatus rectum </a:t>
            </a:r>
            <a:r>
              <a:rPr sz="2800" b="1" i="1" dirty="0">
                <a:solidFill>
                  <a:srgbClr val="00B050"/>
                </a:solidFill>
                <a:latin typeface="Times New Roman" pitchFamily="18" charset="0"/>
                <a:cs typeface="Times New Roman" pitchFamily="18" charset="0"/>
              </a:rPr>
              <a:t>p</a:t>
            </a:r>
            <a:r>
              <a:rPr sz="2800" b="1" i="1" dirty="0">
                <a:solidFill>
                  <a:srgbClr val="FF0000"/>
                </a:solidFill>
                <a:latin typeface="Times New Roman" pitchFamily="18" charset="0"/>
                <a:cs typeface="Times New Roman" pitchFamily="18" charset="0"/>
              </a:rPr>
              <a:t> </a:t>
            </a:r>
            <a:r>
              <a:rPr sz="2800" b="1" i="1" spc="-4" dirty="0">
                <a:solidFill>
                  <a:srgbClr val="181818"/>
                </a:solidFill>
                <a:latin typeface="Times New Roman" pitchFamily="18" charset="0"/>
                <a:cs typeface="Times New Roman" pitchFamily="18" charset="0"/>
              </a:rPr>
              <a:t>is given</a:t>
            </a:r>
            <a:r>
              <a:rPr sz="2800" b="1" i="1" spc="-18" dirty="0">
                <a:solidFill>
                  <a:srgbClr val="181818"/>
                </a:solidFill>
                <a:latin typeface="Times New Roman" pitchFamily="18" charset="0"/>
                <a:cs typeface="Times New Roman" pitchFamily="18" charset="0"/>
              </a:rPr>
              <a:t> </a:t>
            </a:r>
            <a:r>
              <a:rPr sz="2800" b="1" i="1" spc="-4" dirty="0">
                <a:solidFill>
                  <a:srgbClr val="181818"/>
                </a:solidFill>
                <a:latin typeface="Times New Roman" pitchFamily="18" charset="0"/>
                <a:cs typeface="Times New Roman" pitchFamily="18" charset="0"/>
              </a:rPr>
              <a:t>by</a:t>
            </a:r>
            <a:endParaRPr sz="2800" b="1" i="1">
              <a:latin typeface="Times New Roman" pitchFamily="18" charset="0"/>
              <a:cs typeface="Times New Roman" pitchFamily="18" charset="0"/>
            </a:endParaRPr>
          </a:p>
          <a:p>
            <a:pPr marR="137475" algn="ctr">
              <a:spcBef>
                <a:spcPts val="802"/>
              </a:spcBef>
            </a:pPr>
            <a:r>
              <a:rPr sz="3500" b="1" i="1" dirty="0">
                <a:solidFill>
                  <a:srgbClr val="181818"/>
                </a:solidFill>
                <a:latin typeface="Times New Roman"/>
                <a:cs typeface="Times New Roman"/>
              </a:rPr>
              <a:t>P </a:t>
            </a:r>
            <a:r>
              <a:rPr sz="3500" b="1" dirty="0">
                <a:solidFill>
                  <a:srgbClr val="181818"/>
                </a:solidFill>
                <a:latin typeface="Times New Roman"/>
                <a:cs typeface="Times New Roman"/>
              </a:rPr>
              <a:t>= </a:t>
            </a:r>
            <a:r>
              <a:rPr sz="3500" b="1" spc="-4" dirty="0">
                <a:solidFill>
                  <a:srgbClr val="181818"/>
                </a:solidFill>
                <a:latin typeface="Times New Roman"/>
                <a:cs typeface="Times New Roman"/>
              </a:rPr>
              <a:t>(</a:t>
            </a:r>
            <a:r>
              <a:rPr sz="3500" b="1" i="1" spc="-4" dirty="0">
                <a:solidFill>
                  <a:srgbClr val="181818"/>
                </a:solidFill>
                <a:latin typeface="Times New Roman"/>
                <a:cs typeface="Times New Roman"/>
              </a:rPr>
              <a:t>h</a:t>
            </a:r>
            <a:r>
              <a:rPr sz="3500" b="1" i="1" spc="-26" dirty="0">
                <a:solidFill>
                  <a:srgbClr val="181818"/>
                </a:solidFill>
                <a:latin typeface="Times New Roman"/>
                <a:cs typeface="Times New Roman"/>
              </a:rPr>
              <a:t> </a:t>
            </a:r>
            <a:r>
              <a:rPr sz="3500" b="1" spc="-4" dirty="0">
                <a:solidFill>
                  <a:srgbClr val="181818"/>
                </a:solidFill>
                <a:latin typeface="Times New Roman"/>
                <a:cs typeface="Times New Roman"/>
              </a:rPr>
              <a:t>²)/</a:t>
            </a:r>
            <a:r>
              <a:rPr sz="3500" b="1" i="1" spc="-4" dirty="0">
                <a:solidFill>
                  <a:srgbClr val="181818"/>
                </a:solidFill>
                <a:latin typeface="Times New Roman"/>
                <a:cs typeface="Times New Roman"/>
              </a:rPr>
              <a:t>µ</a:t>
            </a:r>
            <a:endParaRPr sz="3500" b="1">
              <a:latin typeface="Times New Roman"/>
              <a:cs typeface="Times New Roman"/>
            </a:endParaRPr>
          </a:p>
        </p:txBody>
      </p:sp>
      <p:sp>
        <p:nvSpPr>
          <p:cNvPr id="5" name="object 5"/>
          <p:cNvSpPr txBox="1"/>
          <p:nvPr/>
        </p:nvSpPr>
        <p:spPr>
          <a:xfrm>
            <a:off x="6400800" y="2743200"/>
            <a:ext cx="903106" cy="395961"/>
          </a:xfrm>
          <a:prstGeom prst="rect">
            <a:avLst/>
          </a:prstGeom>
        </p:spPr>
        <p:txBody>
          <a:bodyPr vert="horz" wrap="square" lIns="0" tIns="11132" rIns="0" bIns="0" rtlCol="0">
            <a:spAutoFit/>
          </a:bodyPr>
          <a:lstStyle/>
          <a:p>
            <a:pPr marL="11132">
              <a:spcBef>
                <a:spcPts val="88"/>
              </a:spcBef>
            </a:pPr>
            <a:r>
              <a:rPr sz="2500" dirty="0">
                <a:solidFill>
                  <a:srgbClr val="181818"/>
                </a:solidFill>
                <a:latin typeface="Times New Roman"/>
                <a:cs typeface="Times New Roman"/>
              </a:rPr>
              <a:t>(2.16)</a:t>
            </a:r>
            <a:endParaRPr sz="2500">
              <a:latin typeface="Times New Roman"/>
              <a:cs typeface="Times New Roman"/>
            </a:endParaRPr>
          </a:p>
        </p:txBody>
      </p:sp>
      <p:sp>
        <p:nvSpPr>
          <p:cNvPr id="6" name="object 6"/>
          <p:cNvSpPr txBox="1"/>
          <p:nvPr/>
        </p:nvSpPr>
        <p:spPr>
          <a:xfrm>
            <a:off x="0" y="3200400"/>
            <a:ext cx="8991600" cy="988431"/>
          </a:xfrm>
          <a:prstGeom prst="rect">
            <a:avLst/>
          </a:prstGeom>
        </p:spPr>
        <p:txBody>
          <a:bodyPr vert="horz" wrap="square" lIns="0" tIns="11132" rIns="0" bIns="0" rtlCol="0">
            <a:spAutoFit/>
          </a:bodyPr>
          <a:lstStyle/>
          <a:p>
            <a:pPr marL="11132" marR="4453" algn="just">
              <a:spcBef>
                <a:spcPts val="88"/>
              </a:spcBef>
            </a:pPr>
            <a:r>
              <a:rPr sz="2000" b="1" i="1" dirty="0">
                <a:solidFill>
                  <a:srgbClr val="181818"/>
                </a:solidFill>
                <a:latin typeface="Times New Roman" pitchFamily="18" charset="0"/>
                <a:cs typeface="Times New Roman" pitchFamily="18" charset="0"/>
              </a:rPr>
              <a:t>and </a:t>
            </a:r>
            <a:r>
              <a:rPr sz="2000" b="1" i="1" dirty="0">
                <a:solidFill>
                  <a:srgbClr val="00B050"/>
                </a:solidFill>
                <a:latin typeface="Times New Roman" pitchFamily="18" charset="0"/>
                <a:cs typeface="Times New Roman" pitchFamily="18" charset="0"/>
              </a:rPr>
              <a:t>h </a:t>
            </a:r>
            <a:r>
              <a:rPr sz="2000" b="1" i="1" spc="-4" dirty="0">
                <a:solidFill>
                  <a:srgbClr val="FF0000"/>
                </a:solidFill>
                <a:latin typeface="Times New Roman" pitchFamily="18" charset="0"/>
                <a:cs typeface="Times New Roman" pitchFamily="18" charset="0"/>
              </a:rPr>
              <a:t>is the magnitude of the orbital angular momentum </a:t>
            </a:r>
            <a:r>
              <a:rPr sz="2000" b="1" i="1" spc="-4" dirty="0">
                <a:solidFill>
                  <a:srgbClr val="181818"/>
                </a:solidFill>
                <a:latin typeface="Times New Roman" pitchFamily="18" charset="0"/>
                <a:cs typeface="Times New Roman" pitchFamily="18" charset="0"/>
              </a:rPr>
              <a:t>of  the satellite</a:t>
            </a:r>
            <a:r>
              <a:rPr sz="2000" b="1" i="1" spc="-4">
                <a:solidFill>
                  <a:srgbClr val="181818"/>
                </a:solidFill>
                <a:latin typeface="Times New Roman" pitchFamily="18" charset="0"/>
                <a:cs typeface="Times New Roman" pitchFamily="18" charset="0"/>
              </a:rPr>
              <a:t>. </a:t>
            </a:r>
            <a:endParaRPr lang="en-US" sz="2000" b="1" i="1" spc="-4" dirty="0" smtClean="0">
              <a:solidFill>
                <a:srgbClr val="181818"/>
              </a:solidFill>
              <a:latin typeface="Times New Roman" pitchFamily="18" charset="0"/>
              <a:cs typeface="Times New Roman" pitchFamily="18" charset="0"/>
            </a:endParaRPr>
          </a:p>
          <a:p>
            <a:pPr marL="11132" marR="4453" algn="just">
              <a:spcBef>
                <a:spcPts val="88"/>
              </a:spcBef>
            </a:pPr>
            <a:endParaRPr lang="en-US" sz="2000" b="1" i="1" spc="-4" dirty="0" smtClean="0">
              <a:solidFill>
                <a:srgbClr val="181818"/>
              </a:solidFill>
              <a:latin typeface="Times New Roman" pitchFamily="18" charset="0"/>
              <a:cs typeface="Times New Roman" pitchFamily="18" charset="0"/>
            </a:endParaRPr>
          </a:p>
          <a:p>
            <a:pPr marL="11132" marR="4453" algn="just">
              <a:spcBef>
                <a:spcPts val="88"/>
              </a:spcBef>
            </a:pPr>
            <a:endParaRPr lang="en-US" sz="100" b="1" i="1" spc="-4" dirty="0" smtClean="0">
              <a:solidFill>
                <a:srgbClr val="181818"/>
              </a:solidFill>
              <a:latin typeface="Times New Roman" pitchFamily="18" charset="0"/>
              <a:cs typeface="Times New Roman" pitchFamily="18" charset="0"/>
            </a:endParaRPr>
          </a:p>
          <a:p>
            <a:pPr marL="11132" marR="4453" algn="just">
              <a:spcBef>
                <a:spcPts val="88"/>
              </a:spcBef>
            </a:pPr>
            <a:r>
              <a:rPr sz="2000" b="1" i="1" spc="-4" smtClean="0">
                <a:solidFill>
                  <a:srgbClr val="181818"/>
                </a:solidFill>
                <a:latin typeface="Times New Roman" pitchFamily="18" charset="0"/>
                <a:cs typeface="Times New Roman" pitchFamily="18" charset="0"/>
              </a:rPr>
              <a:t>That </a:t>
            </a:r>
            <a:r>
              <a:rPr sz="2000" b="1" i="1" spc="-4" dirty="0">
                <a:solidFill>
                  <a:srgbClr val="181818"/>
                </a:solidFill>
                <a:latin typeface="Times New Roman" pitchFamily="18" charset="0"/>
                <a:cs typeface="Times New Roman" pitchFamily="18" charset="0"/>
              </a:rPr>
              <a:t>the </a:t>
            </a:r>
            <a:r>
              <a:rPr sz="2000" b="1" i="1" spc="-4" dirty="0">
                <a:solidFill>
                  <a:srgbClr val="FF0000"/>
                </a:solidFill>
                <a:latin typeface="Times New Roman" pitchFamily="18" charset="0"/>
                <a:cs typeface="Times New Roman" pitchFamily="18" charset="0"/>
              </a:rPr>
              <a:t>equation </a:t>
            </a:r>
            <a:r>
              <a:rPr sz="2000" b="1" i="1" spc="-4" dirty="0">
                <a:solidFill>
                  <a:srgbClr val="181818"/>
                </a:solidFill>
                <a:latin typeface="Times New Roman" pitchFamily="18" charset="0"/>
                <a:cs typeface="Times New Roman" pitchFamily="18" charset="0"/>
              </a:rPr>
              <a:t>of the </a:t>
            </a:r>
            <a:r>
              <a:rPr sz="2000" b="1" i="1" spc="-4" dirty="0">
                <a:solidFill>
                  <a:srgbClr val="FF0000"/>
                </a:solidFill>
                <a:latin typeface="Times New Roman" pitchFamily="18" charset="0"/>
                <a:cs typeface="Times New Roman" pitchFamily="18" charset="0"/>
              </a:rPr>
              <a:t>orbit</a:t>
            </a:r>
            <a:r>
              <a:rPr sz="2000" b="1" i="1" spc="-4" dirty="0">
                <a:solidFill>
                  <a:srgbClr val="181818"/>
                </a:solidFill>
                <a:latin typeface="Times New Roman" pitchFamily="18" charset="0"/>
                <a:cs typeface="Times New Roman" pitchFamily="18" charset="0"/>
              </a:rPr>
              <a:t> is an </a:t>
            </a:r>
            <a:r>
              <a:rPr sz="2000" b="1" i="1" spc="-4" dirty="0">
                <a:solidFill>
                  <a:srgbClr val="FF0000"/>
                </a:solidFill>
                <a:latin typeface="Times New Roman" pitchFamily="18" charset="0"/>
                <a:cs typeface="Times New Roman" pitchFamily="18" charset="0"/>
              </a:rPr>
              <a:t>ellipse</a:t>
            </a:r>
            <a:r>
              <a:rPr sz="2000" b="1" i="1" spc="-4" dirty="0">
                <a:solidFill>
                  <a:srgbClr val="181818"/>
                </a:solidFill>
                <a:latin typeface="Times New Roman" pitchFamily="18" charset="0"/>
                <a:cs typeface="Times New Roman" pitchFamily="18" charset="0"/>
              </a:rPr>
              <a:t> is  Kepler’s </a:t>
            </a:r>
            <a:r>
              <a:rPr sz="2000" b="1" i="1" spc="-4" dirty="0">
                <a:solidFill>
                  <a:srgbClr val="FF0000"/>
                </a:solidFill>
                <a:latin typeface="Times New Roman" pitchFamily="18" charset="0"/>
                <a:cs typeface="Times New Roman" pitchFamily="18" charset="0"/>
              </a:rPr>
              <a:t>first law </a:t>
            </a:r>
            <a:r>
              <a:rPr sz="2000" b="1" i="1" spc="-4" dirty="0">
                <a:solidFill>
                  <a:srgbClr val="181818"/>
                </a:solidFill>
                <a:latin typeface="Times New Roman" pitchFamily="18" charset="0"/>
                <a:cs typeface="Times New Roman" pitchFamily="18" charset="0"/>
              </a:rPr>
              <a:t>of planetary</a:t>
            </a:r>
            <a:r>
              <a:rPr sz="2000" b="1" i="1" spc="4" dirty="0">
                <a:solidFill>
                  <a:srgbClr val="181818"/>
                </a:solidFill>
                <a:latin typeface="Times New Roman" pitchFamily="18" charset="0"/>
                <a:cs typeface="Times New Roman" pitchFamily="18" charset="0"/>
              </a:rPr>
              <a:t> </a:t>
            </a:r>
            <a:r>
              <a:rPr sz="2000" b="1" i="1" spc="-4">
                <a:solidFill>
                  <a:srgbClr val="FF0000"/>
                </a:solidFill>
                <a:latin typeface="Times New Roman" pitchFamily="18" charset="0"/>
                <a:cs typeface="Times New Roman" pitchFamily="18" charset="0"/>
              </a:rPr>
              <a:t>motion</a:t>
            </a:r>
            <a:r>
              <a:rPr sz="2000" b="1" i="1" spc="-4" smtClean="0">
                <a:solidFill>
                  <a:srgbClr val="181818"/>
                </a:solidFill>
                <a:latin typeface="Times New Roman"/>
                <a:cs typeface="Times New Roman"/>
              </a:rPr>
              <a:t>.</a:t>
            </a:r>
            <a:endParaRPr sz="2000" b="1" i="1">
              <a:latin typeface="Times New Roman"/>
              <a:cs typeface="Times New Roman"/>
            </a:endParaRPr>
          </a:p>
        </p:txBody>
      </p:sp>
      <p:sp>
        <p:nvSpPr>
          <p:cNvPr id="7" name="object 7"/>
          <p:cNvSpPr/>
          <p:nvPr/>
        </p:nvSpPr>
        <p:spPr>
          <a:xfrm>
            <a:off x="2971800" y="914400"/>
            <a:ext cx="3127638" cy="780118"/>
          </a:xfrm>
          <a:prstGeom prst="rect">
            <a:avLst/>
          </a:prstGeom>
          <a:blipFill>
            <a:blip r:embed="rId2" cstate="print"/>
            <a:stretch>
              <a:fillRect/>
            </a:stretch>
          </a:blipFill>
        </p:spPr>
        <p:txBody>
          <a:bodyPr wrap="square" lIns="0" tIns="0" rIns="0" bIns="0" rtlCol="0"/>
          <a:lstStyle/>
          <a:p>
            <a:endParaRPr/>
          </a:p>
        </p:txBody>
      </p:sp>
      <p:pic>
        <p:nvPicPr>
          <p:cNvPr id="15362" name="Picture 2"/>
          <p:cNvPicPr>
            <a:picLocks noChangeAspect="1" noChangeArrowheads="1"/>
          </p:cNvPicPr>
          <p:nvPr/>
        </p:nvPicPr>
        <p:blipFill>
          <a:blip r:embed="rId3"/>
          <a:srcRect/>
          <a:stretch>
            <a:fillRect/>
          </a:stretch>
        </p:blipFill>
        <p:spPr bwMode="auto">
          <a:xfrm>
            <a:off x="0" y="4419600"/>
            <a:ext cx="8991600" cy="1219200"/>
          </a:xfrm>
          <a:prstGeom prst="rect">
            <a:avLst/>
          </a:prstGeom>
          <a:noFill/>
          <a:ln w="9525">
            <a:noFill/>
            <a:miter lim="800000"/>
            <a:headEnd/>
            <a:tailEnd/>
          </a:ln>
          <a:effectLst/>
        </p:spPr>
      </p:pic>
      <p:sp>
        <p:nvSpPr>
          <p:cNvPr id="9" name="Rectangle 8"/>
          <p:cNvSpPr/>
          <p:nvPr/>
        </p:nvSpPr>
        <p:spPr>
          <a:xfrm>
            <a:off x="0" y="5715000"/>
            <a:ext cx="9144000" cy="1477328"/>
          </a:xfrm>
          <a:prstGeom prst="rect">
            <a:avLst/>
          </a:prstGeom>
        </p:spPr>
        <p:txBody>
          <a:bodyPr wrap="square">
            <a:spAutoFit/>
          </a:bodyPr>
          <a:lstStyle/>
          <a:p>
            <a:r>
              <a:rPr lang="en-US" b="1" dirty="0" smtClean="0"/>
              <a:t>The eccentricity of an ellipse is a measure of how nearly circular the ellipse. Eccentricity is found by the following formula </a:t>
            </a:r>
            <a:r>
              <a:rPr lang="en-US" b="1" dirty="0" smtClean="0">
                <a:solidFill>
                  <a:srgbClr val="FF0000"/>
                </a:solidFill>
              </a:rPr>
              <a:t>eccentricity = c/a </a:t>
            </a:r>
            <a:r>
              <a:rPr lang="en-US" b="1" dirty="0" smtClean="0"/>
              <a:t>where </a:t>
            </a:r>
            <a:r>
              <a:rPr lang="en-US" b="1" dirty="0" smtClean="0">
                <a:solidFill>
                  <a:srgbClr val="FF0000"/>
                </a:solidFill>
              </a:rPr>
              <a:t>c</a:t>
            </a:r>
            <a:r>
              <a:rPr lang="en-US" b="1" dirty="0" smtClean="0"/>
              <a:t> is the distance from the center to the </a:t>
            </a:r>
            <a:r>
              <a:rPr lang="en-US" b="1" dirty="0" smtClean="0">
                <a:hlinkClick r:id="rId4"/>
              </a:rPr>
              <a:t>focus of the ellipse</a:t>
            </a:r>
            <a:r>
              <a:rPr lang="en-US" b="1" dirty="0" smtClean="0"/>
              <a:t>, </a:t>
            </a:r>
            <a:r>
              <a:rPr lang="en-US" b="1" dirty="0" smtClean="0">
                <a:solidFill>
                  <a:srgbClr val="FF0000"/>
                </a:solidFill>
              </a:rPr>
              <a:t>a</a:t>
            </a:r>
            <a:r>
              <a:rPr lang="en-US" b="1" dirty="0" smtClean="0"/>
              <a:t> is the distance from the center to a </a:t>
            </a:r>
            <a:r>
              <a:rPr lang="en-US" b="1" dirty="0" smtClean="0">
                <a:hlinkClick r:id="rId5"/>
              </a:rPr>
              <a:t>vertex</a:t>
            </a:r>
            <a:r>
              <a:rPr lang="en-US" b="1" dirty="0" smtClean="0"/>
              <a:t/>
            </a:r>
            <a:br>
              <a:rPr lang="en-US" b="1" dirty="0" smtClean="0"/>
            </a:br>
            <a:r>
              <a:rPr lang="en-US" dirty="0" smtClean="0"/>
              <a:t/>
            </a:r>
            <a:br>
              <a:rPr lang="en-US" dirty="0" smtClean="0"/>
            </a:br>
            <a:endParaRPr lang="en-US" dirty="0"/>
          </a:p>
        </p:txBody>
      </p:sp>
      <p:sp>
        <p:nvSpPr>
          <p:cNvPr id="10" name="Slide Number Placeholder 9"/>
          <p:cNvSpPr>
            <a:spLocks noGrp="1"/>
          </p:cNvSpPr>
          <p:nvPr>
            <p:ph type="sldNum" sz="quarter" idx="12"/>
          </p:nvPr>
        </p:nvSpPr>
        <p:spPr>
          <a:xfrm>
            <a:off x="6858000" y="6356350"/>
            <a:ext cx="1828800" cy="365125"/>
          </a:xfrm>
        </p:spPr>
        <p:txBody>
          <a:bodyPr/>
          <a:lstStyle/>
          <a:p>
            <a:fld id="{7253DC2C-EF55-4F5A-98CC-CADF098E60DB}" type="slidenum">
              <a:rPr lang="en-US" smtClean="0"/>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rmAutofit/>
          </a:bodyPr>
          <a:lstStyle/>
          <a:p>
            <a:r>
              <a:rPr lang="en-US" sz="3600" b="1" i="1" u="sng" spc="-5" dirty="0" err="1" smtClean="0">
                <a:solidFill>
                  <a:srgbClr val="808000"/>
                </a:solidFill>
                <a:latin typeface="Times New Roman"/>
                <a:cs typeface="Times New Roman"/>
              </a:rPr>
              <a:t>Kepler’s</a:t>
            </a:r>
            <a:r>
              <a:rPr lang="en-US" sz="3600" b="1" i="1" u="sng" spc="-5" dirty="0" smtClean="0">
                <a:solidFill>
                  <a:srgbClr val="808000"/>
                </a:solidFill>
                <a:latin typeface="Times New Roman"/>
                <a:cs typeface="Times New Roman"/>
              </a:rPr>
              <a:t> Three Laws of  Planetary</a:t>
            </a:r>
            <a:r>
              <a:rPr lang="en-US" sz="3600" b="1" i="1" u="sng" spc="-15" dirty="0" smtClean="0">
                <a:solidFill>
                  <a:srgbClr val="808000"/>
                </a:solidFill>
                <a:latin typeface="Times New Roman"/>
                <a:cs typeface="Times New Roman"/>
              </a:rPr>
              <a:t> </a:t>
            </a:r>
            <a:r>
              <a:rPr lang="en-US" sz="3600" b="1" i="1" u="sng" spc="-5" dirty="0" smtClean="0">
                <a:solidFill>
                  <a:srgbClr val="808000"/>
                </a:solidFill>
                <a:latin typeface="Times New Roman"/>
                <a:cs typeface="Times New Roman"/>
              </a:rPr>
              <a:t>Motion</a:t>
            </a:r>
            <a:endParaRPr lang="en-US" sz="3600" i="1" u="sng" dirty="0"/>
          </a:p>
        </p:txBody>
      </p:sp>
      <p:sp>
        <p:nvSpPr>
          <p:cNvPr id="3" name="Content Placeholder 2"/>
          <p:cNvSpPr>
            <a:spLocks noGrp="1"/>
          </p:cNvSpPr>
          <p:nvPr>
            <p:ph idx="1"/>
          </p:nvPr>
        </p:nvSpPr>
        <p:spPr>
          <a:xfrm>
            <a:off x="0" y="838200"/>
            <a:ext cx="9144000" cy="5791200"/>
          </a:xfrm>
        </p:spPr>
        <p:txBody>
          <a:bodyPr/>
          <a:lstStyle/>
          <a:p>
            <a:pPr marL="12700" marR="5080" algn="just">
              <a:lnSpc>
                <a:spcPct val="150000"/>
              </a:lnSpc>
              <a:spcBef>
                <a:spcPts val="95"/>
              </a:spcBef>
            </a:pPr>
            <a:r>
              <a:rPr lang="en-US" b="1" i="1" spc="-5" dirty="0" smtClean="0">
                <a:solidFill>
                  <a:srgbClr val="181818"/>
                </a:solidFill>
                <a:latin typeface="Times New Roman" pitchFamily="18" charset="0"/>
                <a:cs typeface="Times New Roman" pitchFamily="18" charset="0"/>
              </a:rPr>
              <a:t>Johannes </a:t>
            </a:r>
            <a:r>
              <a:rPr lang="en-US" b="1" i="1" spc="-5" dirty="0" err="1" smtClean="0">
                <a:solidFill>
                  <a:srgbClr val="0070C0"/>
                </a:solidFill>
                <a:latin typeface="Times New Roman" pitchFamily="18" charset="0"/>
                <a:cs typeface="Times New Roman" pitchFamily="18" charset="0"/>
              </a:rPr>
              <a:t>Kepler</a:t>
            </a:r>
            <a:r>
              <a:rPr lang="en-US" b="1" i="1" spc="-5" dirty="0" smtClean="0">
                <a:solidFill>
                  <a:srgbClr val="181818"/>
                </a:solidFill>
                <a:latin typeface="Times New Roman" pitchFamily="18" charset="0"/>
                <a:cs typeface="Times New Roman" pitchFamily="18" charset="0"/>
              </a:rPr>
              <a:t> (1571-1630) was a </a:t>
            </a:r>
            <a:r>
              <a:rPr lang="en-US" b="1" i="1" spc="-5" dirty="0" smtClean="0">
                <a:solidFill>
                  <a:srgbClr val="C00000"/>
                </a:solidFill>
                <a:latin typeface="Times New Roman" pitchFamily="18" charset="0"/>
                <a:cs typeface="Times New Roman" pitchFamily="18" charset="0"/>
              </a:rPr>
              <a:t>German</a:t>
            </a:r>
            <a:r>
              <a:rPr lang="en-US" b="1" i="1" spc="-5" dirty="0" smtClean="0">
                <a:solidFill>
                  <a:schemeClr val="tx2">
                    <a:lumMod val="60000"/>
                    <a:lumOff val="40000"/>
                  </a:schemeClr>
                </a:solidFill>
                <a:latin typeface="Times New Roman" pitchFamily="18" charset="0"/>
                <a:cs typeface="Times New Roman" pitchFamily="18" charset="0"/>
              </a:rPr>
              <a:t> </a:t>
            </a:r>
            <a:r>
              <a:rPr lang="en-US" b="1" i="1" spc="-5" dirty="0" smtClean="0">
                <a:solidFill>
                  <a:srgbClr val="181818"/>
                </a:solidFill>
                <a:latin typeface="Times New Roman" pitchFamily="18" charset="0"/>
                <a:cs typeface="Times New Roman" pitchFamily="18" charset="0"/>
              </a:rPr>
              <a:t> </a:t>
            </a:r>
            <a:r>
              <a:rPr lang="en-US" b="1" i="1" spc="-5" dirty="0" smtClean="0">
                <a:solidFill>
                  <a:srgbClr val="00B050"/>
                </a:solidFill>
                <a:latin typeface="Times New Roman" pitchFamily="18" charset="0"/>
                <a:cs typeface="Times New Roman" pitchFamily="18" charset="0"/>
              </a:rPr>
              <a:t>astronomer</a:t>
            </a:r>
            <a:r>
              <a:rPr lang="en-US" b="1" i="1" spc="-5" dirty="0" smtClean="0">
                <a:solidFill>
                  <a:srgbClr val="181818"/>
                </a:solidFill>
                <a:latin typeface="Times New Roman" pitchFamily="18" charset="0"/>
                <a:cs typeface="Times New Roman" pitchFamily="18" charset="0"/>
              </a:rPr>
              <a:t> and </a:t>
            </a:r>
            <a:r>
              <a:rPr lang="en-US" b="1" i="1" spc="-5" dirty="0" smtClean="0">
                <a:solidFill>
                  <a:srgbClr val="FF0000"/>
                </a:solidFill>
                <a:latin typeface="Times New Roman" pitchFamily="18" charset="0"/>
                <a:cs typeface="Times New Roman" pitchFamily="18" charset="0"/>
              </a:rPr>
              <a:t>scientist</a:t>
            </a:r>
            <a:r>
              <a:rPr lang="en-US" b="1" i="1" spc="-5" dirty="0" smtClean="0">
                <a:solidFill>
                  <a:schemeClr val="tx2">
                    <a:lumMod val="60000"/>
                    <a:lumOff val="40000"/>
                  </a:schemeClr>
                </a:solidFill>
                <a:latin typeface="Times New Roman" pitchFamily="18" charset="0"/>
                <a:cs typeface="Times New Roman" pitchFamily="18" charset="0"/>
              </a:rPr>
              <a:t> </a:t>
            </a:r>
            <a:r>
              <a:rPr lang="en-US" b="1" i="1" spc="-5" dirty="0" smtClean="0">
                <a:solidFill>
                  <a:srgbClr val="181818"/>
                </a:solidFill>
                <a:latin typeface="Times New Roman" pitchFamily="18" charset="0"/>
                <a:cs typeface="Times New Roman" pitchFamily="18" charset="0"/>
              </a:rPr>
              <a:t>who </a:t>
            </a:r>
            <a:r>
              <a:rPr lang="en-US" b="1" i="1" spc="-5" dirty="0" smtClean="0">
                <a:solidFill>
                  <a:srgbClr val="C00000"/>
                </a:solidFill>
                <a:latin typeface="Times New Roman" pitchFamily="18" charset="0"/>
                <a:cs typeface="Times New Roman" pitchFamily="18" charset="0"/>
              </a:rPr>
              <a:t>developed</a:t>
            </a:r>
            <a:r>
              <a:rPr lang="en-US" b="1" i="1" spc="-5" dirty="0" smtClean="0">
                <a:solidFill>
                  <a:srgbClr val="181818"/>
                </a:solidFill>
                <a:latin typeface="Times New Roman" pitchFamily="18" charset="0"/>
                <a:cs typeface="Times New Roman" pitchFamily="18" charset="0"/>
              </a:rPr>
              <a:t> his  </a:t>
            </a:r>
            <a:r>
              <a:rPr lang="en-US" b="1" i="1" spc="-5" dirty="0" smtClean="0">
                <a:solidFill>
                  <a:srgbClr val="FF0000"/>
                </a:solidFill>
                <a:latin typeface="Times New Roman" pitchFamily="18" charset="0"/>
                <a:cs typeface="Times New Roman" pitchFamily="18" charset="0"/>
              </a:rPr>
              <a:t>three laws planetary motion</a:t>
            </a:r>
            <a:r>
              <a:rPr lang="en-US" b="1" i="1" spc="-5" dirty="0" smtClean="0">
                <a:solidFill>
                  <a:srgbClr val="181818"/>
                </a:solidFill>
                <a:latin typeface="Times New Roman" pitchFamily="18" charset="0"/>
                <a:cs typeface="Times New Roman" pitchFamily="18" charset="0"/>
              </a:rPr>
              <a:t> by careful  </a:t>
            </a:r>
            <a:r>
              <a:rPr lang="en-US" b="1" i="1" spc="-5" dirty="0" smtClean="0">
                <a:solidFill>
                  <a:srgbClr val="0070C0"/>
                </a:solidFill>
                <a:latin typeface="Times New Roman" pitchFamily="18" charset="0"/>
                <a:cs typeface="Times New Roman" pitchFamily="18" charset="0"/>
              </a:rPr>
              <a:t>observations </a:t>
            </a:r>
            <a:r>
              <a:rPr lang="en-US" b="1" i="1" spc="-5" dirty="0" smtClean="0">
                <a:solidFill>
                  <a:srgbClr val="181818"/>
                </a:solidFill>
                <a:latin typeface="Times New Roman" pitchFamily="18" charset="0"/>
                <a:cs typeface="Times New Roman" pitchFamily="18" charset="0"/>
              </a:rPr>
              <a:t>of the </a:t>
            </a:r>
            <a:r>
              <a:rPr lang="en-US" b="1" i="1" spc="-5" dirty="0" smtClean="0">
                <a:solidFill>
                  <a:srgbClr val="C00000"/>
                </a:solidFill>
                <a:latin typeface="Times New Roman" pitchFamily="18" charset="0"/>
                <a:cs typeface="Times New Roman" pitchFamily="18" charset="0"/>
              </a:rPr>
              <a:t>behavior of the planets </a:t>
            </a:r>
            <a:r>
              <a:rPr lang="en-US" b="1" i="1" spc="-5" dirty="0" smtClean="0">
                <a:solidFill>
                  <a:srgbClr val="181818"/>
                </a:solidFill>
                <a:latin typeface="Times New Roman" pitchFamily="18" charset="0"/>
                <a:cs typeface="Times New Roman" pitchFamily="18" charset="0"/>
              </a:rPr>
              <a:t>in  the </a:t>
            </a:r>
            <a:r>
              <a:rPr lang="en-US" b="1" i="1" spc="-5" dirty="0" smtClean="0">
                <a:solidFill>
                  <a:srgbClr val="FF0000"/>
                </a:solidFill>
                <a:latin typeface="Times New Roman" pitchFamily="18" charset="0"/>
                <a:cs typeface="Times New Roman" pitchFamily="18" charset="0"/>
              </a:rPr>
              <a:t>solar system</a:t>
            </a:r>
            <a:r>
              <a:rPr lang="en-US" b="1" i="1" spc="-5" dirty="0" smtClean="0">
                <a:solidFill>
                  <a:srgbClr val="181818"/>
                </a:solidFill>
                <a:latin typeface="Times New Roman" pitchFamily="18" charset="0"/>
                <a:cs typeface="Times New Roman" pitchFamily="18" charset="0"/>
              </a:rPr>
              <a:t> over many years, with help  from some </a:t>
            </a:r>
            <a:r>
              <a:rPr lang="en-US" b="1" i="1" spc="-5" dirty="0" smtClean="0">
                <a:solidFill>
                  <a:srgbClr val="FF0000"/>
                </a:solidFill>
                <a:latin typeface="Times New Roman" pitchFamily="18" charset="0"/>
                <a:cs typeface="Times New Roman" pitchFamily="18" charset="0"/>
              </a:rPr>
              <a:t>detailed</a:t>
            </a:r>
            <a:r>
              <a:rPr lang="en-US" b="1" i="1" spc="-5" dirty="0" smtClean="0">
                <a:solidFill>
                  <a:srgbClr val="181818"/>
                </a:solidFill>
                <a:latin typeface="Times New Roman" pitchFamily="18" charset="0"/>
                <a:cs typeface="Times New Roman" pitchFamily="18" charset="0"/>
              </a:rPr>
              <a:t> planetary </a:t>
            </a:r>
            <a:r>
              <a:rPr lang="en-US" b="1" i="1" spc="-5" dirty="0" smtClean="0">
                <a:solidFill>
                  <a:srgbClr val="FF0000"/>
                </a:solidFill>
                <a:latin typeface="Times New Roman" pitchFamily="18" charset="0"/>
                <a:cs typeface="Times New Roman" pitchFamily="18" charset="0"/>
              </a:rPr>
              <a:t>observations</a:t>
            </a:r>
            <a:r>
              <a:rPr lang="en-US" b="1" i="1" spc="-5" dirty="0" smtClean="0">
                <a:solidFill>
                  <a:srgbClr val="181818"/>
                </a:solidFill>
                <a:latin typeface="Times New Roman" pitchFamily="18" charset="0"/>
                <a:cs typeface="Times New Roman" pitchFamily="18" charset="0"/>
              </a:rPr>
              <a:t> by  the </a:t>
            </a:r>
            <a:r>
              <a:rPr lang="en-US" b="1" i="1" spc="-5" dirty="0" smtClean="0">
                <a:solidFill>
                  <a:srgbClr val="00B0F0"/>
                </a:solidFill>
                <a:latin typeface="Times New Roman" pitchFamily="18" charset="0"/>
                <a:cs typeface="Times New Roman" pitchFamily="18" charset="0"/>
              </a:rPr>
              <a:t>Hungarian astronomer</a:t>
            </a:r>
            <a:r>
              <a:rPr lang="en-US" b="1" i="1" spc="-5" dirty="0" smtClean="0">
                <a:solidFill>
                  <a:srgbClr val="181818"/>
                </a:solidFill>
                <a:latin typeface="Times New Roman" pitchFamily="18" charset="0"/>
                <a:cs typeface="Times New Roman" pitchFamily="18" charset="0"/>
              </a:rPr>
              <a:t> </a:t>
            </a:r>
            <a:r>
              <a:rPr lang="en-US" b="1" i="1" spc="-5" dirty="0" smtClean="0">
                <a:solidFill>
                  <a:srgbClr val="00B050"/>
                </a:solidFill>
                <a:latin typeface="Times New Roman" pitchFamily="18" charset="0"/>
                <a:cs typeface="Times New Roman" pitchFamily="18" charset="0"/>
              </a:rPr>
              <a:t>Tycho</a:t>
            </a:r>
            <a:r>
              <a:rPr lang="en-US" b="1" i="1" spc="5" dirty="0" smtClean="0">
                <a:solidFill>
                  <a:srgbClr val="00B050"/>
                </a:solidFill>
                <a:latin typeface="Times New Roman" pitchFamily="18" charset="0"/>
                <a:cs typeface="Times New Roman" pitchFamily="18" charset="0"/>
              </a:rPr>
              <a:t> </a:t>
            </a:r>
            <a:r>
              <a:rPr lang="en-US" b="1" i="1" spc="-5" dirty="0" smtClean="0">
                <a:solidFill>
                  <a:srgbClr val="00B050"/>
                </a:solidFill>
                <a:latin typeface="Times New Roman" pitchFamily="18" charset="0"/>
                <a:cs typeface="Times New Roman" pitchFamily="18" charset="0"/>
              </a:rPr>
              <a:t>Brahe.</a:t>
            </a:r>
            <a:endParaRPr lang="en-US" b="1" i="1" dirty="0" smtClean="0">
              <a:solidFill>
                <a:srgbClr val="00B050"/>
              </a:solidFill>
              <a:latin typeface="Times New Roman" pitchFamily="18" charset="0"/>
              <a:cs typeface="Times New Roman" pitchFamily="18" charset="0"/>
            </a:endParaRPr>
          </a:p>
          <a:p>
            <a:endParaRPr lang="en-US" b="1"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59395"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59396" name="Rectangle 4"/>
          <p:cNvSpPr>
            <a:spLocks noChangeArrowheads="1"/>
          </p:cNvSpPr>
          <p:nvPr/>
        </p:nvSpPr>
        <p:spPr bwMode="auto">
          <a:xfrm>
            <a:off x="685800" y="6400800"/>
            <a:ext cx="1905000" cy="457200"/>
          </a:xfrm>
          <a:prstGeom prst="rect">
            <a:avLst/>
          </a:prstGeom>
          <a:noFill/>
          <a:ln w="12700">
            <a:noFill/>
            <a:miter lim="800000"/>
            <a:headEnd/>
            <a:tailEnd/>
          </a:ln>
        </p:spPr>
        <p:txBody>
          <a:bodyPr wrap="none" anchor="ctr"/>
          <a:lstStyle/>
          <a:p>
            <a:endParaRPr lang="en-US"/>
          </a:p>
        </p:txBody>
      </p:sp>
      <p:sp>
        <p:nvSpPr>
          <p:cNvPr id="59397" name="Rectangle 5"/>
          <p:cNvSpPr>
            <a:spLocks noChangeArrowheads="1"/>
          </p:cNvSpPr>
          <p:nvPr/>
        </p:nvSpPr>
        <p:spPr bwMode="auto">
          <a:xfrm>
            <a:off x="3124200" y="6400800"/>
            <a:ext cx="2895600" cy="457200"/>
          </a:xfrm>
          <a:prstGeom prst="rect">
            <a:avLst/>
          </a:prstGeom>
          <a:noFill/>
          <a:ln w="12700">
            <a:noFill/>
            <a:miter lim="800000"/>
            <a:headEnd/>
            <a:tailEnd/>
          </a:ln>
        </p:spPr>
        <p:txBody>
          <a:bodyPr wrap="none" anchor="ctr"/>
          <a:lstStyle/>
          <a:p>
            <a:endParaRPr lang="en-US"/>
          </a:p>
        </p:txBody>
      </p:sp>
      <p:sp>
        <p:nvSpPr>
          <p:cNvPr id="59398" name="Rectangle 6"/>
          <p:cNvSpPr>
            <a:spLocks noGrp="1" noChangeArrowheads="1"/>
          </p:cNvSpPr>
          <p:nvPr>
            <p:ph type="title"/>
          </p:nvPr>
        </p:nvSpPr>
        <p:spPr>
          <a:xfrm>
            <a:off x="0" y="381000"/>
            <a:ext cx="9144000" cy="714375"/>
          </a:xfrm>
          <a:noFill/>
        </p:spPr>
        <p:txBody>
          <a:bodyPr>
            <a:normAutofit/>
          </a:bodyPr>
          <a:lstStyle/>
          <a:p>
            <a:pPr algn="l"/>
            <a:r>
              <a:rPr lang="en-US" sz="2800" b="1" i="1" u="sng" dirty="0" smtClean="0">
                <a:solidFill>
                  <a:srgbClr val="FF0000"/>
                </a:solidFill>
              </a:rPr>
              <a:t>ORBITAL MECHANICS AND LAUNCHERS:</a:t>
            </a:r>
            <a:endParaRPr lang="en-US" sz="4000" b="1" i="1" u="sng" dirty="0" smtClean="0">
              <a:solidFill>
                <a:srgbClr val="FF0000"/>
              </a:solidFill>
            </a:endParaRPr>
          </a:p>
        </p:txBody>
      </p:sp>
      <p:sp>
        <p:nvSpPr>
          <p:cNvPr id="59399" name="Rectangle 7"/>
          <p:cNvSpPr>
            <a:spLocks noGrp="1" noChangeArrowheads="1"/>
          </p:cNvSpPr>
          <p:nvPr>
            <p:ph type="body" idx="1"/>
          </p:nvPr>
        </p:nvSpPr>
        <p:spPr>
          <a:xfrm>
            <a:off x="357188" y="928688"/>
            <a:ext cx="8101012" cy="5214937"/>
          </a:xfrm>
          <a:noFill/>
        </p:spPr>
        <p:txBody>
          <a:bodyPr>
            <a:normAutofit fontScale="92500" lnSpcReduction="10000"/>
          </a:bodyPr>
          <a:lstStyle/>
          <a:p>
            <a:pPr algn="just">
              <a:lnSpc>
                <a:spcPct val="150000"/>
              </a:lnSpc>
              <a:buNone/>
            </a:pPr>
            <a:r>
              <a:rPr lang="en-US" sz="2800" b="1" dirty="0" smtClean="0">
                <a:solidFill>
                  <a:srgbClr val="002060"/>
                </a:solidFill>
              </a:rPr>
              <a:t>Contents:</a:t>
            </a:r>
          </a:p>
          <a:p>
            <a:pPr algn="just">
              <a:lnSpc>
                <a:spcPct val="150000"/>
              </a:lnSpc>
            </a:pPr>
            <a:r>
              <a:rPr lang="en-US" sz="2800" b="1" dirty="0" smtClean="0">
                <a:solidFill>
                  <a:srgbClr val="FFCC00"/>
                </a:solidFill>
              </a:rPr>
              <a:t>1. Orbital Mechanics</a:t>
            </a:r>
          </a:p>
          <a:p>
            <a:pPr algn="just">
              <a:lnSpc>
                <a:spcPct val="150000"/>
              </a:lnSpc>
            </a:pPr>
            <a:r>
              <a:rPr lang="en-US" sz="2800" b="1" dirty="0" smtClean="0"/>
              <a:t>2. Look Angle determination</a:t>
            </a:r>
          </a:p>
          <a:p>
            <a:pPr algn="just">
              <a:lnSpc>
                <a:spcPct val="150000"/>
              </a:lnSpc>
            </a:pPr>
            <a:r>
              <a:rPr lang="en-US" sz="2800" b="1" dirty="0" smtClean="0">
                <a:solidFill>
                  <a:srgbClr val="00B050"/>
                </a:solidFill>
              </a:rPr>
              <a:t>3. Orbital Perturbations</a:t>
            </a:r>
            <a:endParaRPr lang="pl-PL" sz="2800" b="1" dirty="0" smtClean="0">
              <a:solidFill>
                <a:srgbClr val="00B050"/>
              </a:solidFill>
            </a:endParaRPr>
          </a:p>
          <a:p>
            <a:pPr algn="just">
              <a:lnSpc>
                <a:spcPct val="150000"/>
              </a:lnSpc>
            </a:pPr>
            <a:r>
              <a:rPr lang="en-US" sz="2800" b="1" dirty="0" smtClean="0">
                <a:solidFill>
                  <a:schemeClr val="accent1">
                    <a:lumMod val="75000"/>
                  </a:schemeClr>
                </a:solidFill>
              </a:rPr>
              <a:t>4. Orbit determination</a:t>
            </a:r>
          </a:p>
          <a:p>
            <a:pPr algn="just">
              <a:lnSpc>
                <a:spcPct val="150000"/>
              </a:lnSpc>
            </a:pPr>
            <a:r>
              <a:rPr lang="en-US" sz="2800" b="1" dirty="0" smtClean="0">
                <a:solidFill>
                  <a:srgbClr val="FF0000"/>
                </a:solidFill>
              </a:rPr>
              <a:t>5. Launches and Launch vehicles</a:t>
            </a:r>
          </a:p>
          <a:p>
            <a:pPr algn="just">
              <a:lnSpc>
                <a:spcPct val="150000"/>
              </a:lnSpc>
            </a:pPr>
            <a:r>
              <a:rPr lang="en-US" sz="2800" b="1" dirty="0" smtClean="0">
                <a:solidFill>
                  <a:schemeClr val="tx2">
                    <a:lumMod val="60000"/>
                    <a:lumOff val="40000"/>
                  </a:schemeClr>
                </a:solidFill>
              </a:rPr>
              <a:t>6.Orbital effects in communication systems performance</a:t>
            </a:r>
          </a:p>
        </p:txBody>
      </p:sp>
      <p:sp>
        <p:nvSpPr>
          <p:cNvPr id="8" name="Slide Number Placeholder 7"/>
          <p:cNvSpPr>
            <a:spLocks noGrp="1"/>
          </p:cNvSpPr>
          <p:nvPr>
            <p:ph type="sldNum" sz="quarter" idx="12"/>
          </p:nvPr>
        </p:nvSpPr>
        <p:spPr/>
        <p:txBody>
          <a:bodyPr/>
          <a:lstStyle/>
          <a:p>
            <a:fld id="{7253DC2C-EF55-4F5A-98CC-CADF098E60DB}" type="slidenum">
              <a:rPr lang="en-US" smtClean="0"/>
              <a:pPr/>
              <a:t>2</a:t>
            </a:fld>
            <a:endParaRPr lang="en-US"/>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55000" lnSpcReduction="20000"/>
          </a:bodyPr>
          <a:lstStyle/>
          <a:p>
            <a:pPr marL="622300" marR="103505" indent="-609600" algn="ctr">
              <a:spcBef>
                <a:spcPts val="100"/>
              </a:spcBef>
              <a:buClr>
                <a:srgbClr val="000000"/>
              </a:buClr>
              <a:buNone/>
              <a:tabLst>
                <a:tab pos="621665" algn="l"/>
                <a:tab pos="622300" algn="l"/>
              </a:tabLst>
            </a:pPr>
            <a:r>
              <a:rPr lang="en-US" dirty="0" smtClean="0">
                <a:solidFill>
                  <a:srgbClr val="181818"/>
                </a:solidFill>
                <a:latin typeface="Times New Roman" pitchFamily="18" charset="0"/>
                <a:cs typeface="Times New Roman" pitchFamily="18" charset="0"/>
              </a:rPr>
              <a:t>   </a:t>
            </a:r>
            <a:r>
              <a:rPr lang="en-US" b="1" i="1" u="sng" spc="-5" dirty="0" err="1" smtClean="0">
                <a:solidFill>
                  <a:srgbClr val="FF0000"/>
                </a:solidFill>
                <a:latin typeface="Times New Roman" pitchFamily="18" charset="0"/>
                <a:cs typeface="Times New Roman" pitchFamily="18" charset="0"/>
              </a:rPr>
              <a:t>Kepler’s</a:t>
            </a:r>
            <a:r>
              <a:rPr lang="en-US" b="1" i="1" u="sng" spc="-5" dirty="0" smtClean="0">
                <a:solidFill>
                  <a:srgbClr val="FF0000"/>
                </a:solidFill>
                <a:latin typeface="Times New Roman" pitchFamily="18" charset="0"/>
                <a:cs typeface="Times New Roman" pitchFamily="18" charset="0"/>
              </a:rPr>
              <a:t> three laws</a:t>
            </a:r>
            <a:r>
              <a:rPr lang="en-US" b="1" i="1" u="sng" dirty="0" smtClean="0">
                <a:solidFill>
                  <a:srgbClr val="FF0000"/>
                </a:solidFill>
                <a:latin typeface="Times New Roman" pitchFamily="18" charset="0"/>
                <a:cs typeface="Times New Roman" pitchFamily="18" charset="0"/>
              </a:rPr>
              <a:t> </a:t>
            </a:r>
          </a:p>
          <a:p>
            <a:pPr marL="622300" marR="103505" indent="-609600" algn="just">
              <a:lnSpc>
                <a:spcPct val="100000"/>
              </a:lnSpc>
              <a:spcBef>
                <a:spcPts val="100"/>
              </a:spcBef>
              <a:buClr>
                <a:srgbClr val="000000"/>
              </a:buClr>
              <a:buNone/>
              <a:tabLst>
                <a:tab pos="621665" algn="l"/>
                <a:tab pos="622300" algn="l"/>
              </a:tabLst>
            </a:pPr>
            <a:endParaRPr lang="en-US" sz="1000" dirty="0" smtClean="0">
              <a:solidFill>
                <a:srgbClr val="181818"/>
              </a:solidFill>
              <a:latin typeface="Times New Roman" pitchFamily="18" charset="0"/>
              <a:cs typeface="Times New Roman" pitchFamily="18" charset="0"/>
            </a:endParaRPr>
          </a:p>
          <a:p>
            <a:pPr marL="622300" marR="103505" indent="-609600" algn="just">
              <a:lnSpc>
                <a:spcPct val="100000"/>
              </a:lnSpc>
              <a:spcBef>
                <a:spcPts val="100"/>
              </a:spcBef>
              <a:buClr>
                <a:srgbClr val="000000"/>
              </a:buClr>
              <a:buAutoNum type="arabicPeriod"/>
              <a:tabLst>
                <a:tab pos="621665" algn="l"/>
                <a:tab pos="622300" algn="l"/>
              </a:tabLst>
            </a:pPr>
            <a:r>
              <a:rPr lang="en-US" sz="4400" b="1" dirty="0" smtClean="0">
                <a:solidFill>
                  <a:srgbClr val="00B050"/>
                </a:solidFill>
                <a:latin typeface="Times New Roman" pitchFamily="18" charset="0"/>
                <a:cs typeface="Times New Roman" pitchFamily="18" charset="0"/>
              </a:rPr>
              <a:t>The orbit of any smaller body </a:t>
            </a:r>
            <a:r>
              <a:rPr lang="en-US" sz="2900" b="1" dirty="0" smtClean="0">
                <a:solidFill>
                  <a:srgbClr val="FF0000"/>
                </a:solidFill>
                <a:latin typeface="Times New Roman" pitchFamily="18" charset="0"/>
                <a:cs typeface="Times New Roman" pitchFamily="18" charset="0"/>
              </a:rPr>
              <a:t>(Satellite) </a:t>
            </a:r>
            <a:r>
              <a:rPr lang="en-US" sz="4400" b="1" dirty="0" smtClean="0">
                <a:solidFill>
                  <a:schemeClr val="tx2">
                    <a:lumMod val="60000"/>
                    <a:lumOff val="40000"/>
                  </a:schemeClr>
                </a:solidFill>
                <a:latin typeface="Times New Roman" pitchFamily="18" charset="0"/>
                <a:cs typeface="Times New Roman" pitchFamily="18" charset="0"/>
              </a:rPr>
              <a:t>about  a </a:t>
            </a:r>
            <a:r>
              <a:rPr lang="en-US" sz="4400" b="1" dirty="0" smtClean="0">
                <a:solidFill>
                  <a:srgbClr val="FF0000"/>
                </a:solidFill>
                <a:latin typeface="Times New Roman" pitchFamily="18" charset="0"/>
                <a:cs typeface="Times New Roman" pitchFamily="18" charset="0"/>
              </a:rPr>
              <a:t>larger body </a:t>
            </a:r>
            <a:r>
              <a:rPr lang="en-US" sz="2900" b="1" dirty="0" smtClean="0">
                <a:solidFill>
                  <a:srgbClr val="FF0000"/>
                </a:solidFill>
                <a:latin typeface="Times New Roman" pitchFamily="18" charset="0"/>
                <a:cs typeface="Times New Roman" pitchFamily="18" charset="0"/>
              </a:rPr>
              <a:t>(</a:t>
            </a:r>
            <a:r>
              <a:rPr lang="en-US" sz="2900" b="1" dirty="0" smtClean="0">
                <a:solidFill>
                  <a:srgbClr val="00B050"/>
                </a:solidFill>
                <a:latin typeface="Times New Roman" pitchFamily="18" charset="0"/>
                <a:cs typeface="Times New Roman" pitchFamily="18" charset="0"/>
              </a:rPr>
              <a:t>Earth</a:t>
            </a:r>
            <a:r>
              <a:rPr lang="en-US" sz="2900" b="1" dirty="0" smtClean="0">
                <a:solidFill>
                  <a:srgbClr val="FF0000"/>
                </a:solidFill>
                <a:latin typeface="Times New Roman" pitchFamily="18" charset="0"/>
                <a:cs typeface="Times New Roman" pitchFamily="18" charset="0"/>
              </a:rPr>
              <a:t>) </a:t>
            </a:r>
            <a:r>
              <a:rPr lang="en-US" sz="4400" b="1" dirty="0" smtClean="0">
                <a:solidFill>
                  <a:schemeClr val="tx2">
                    <a:lumMod val="60000"/>
                    <a:lumOff val="40000"/>
                  </a:schemeClr>
                </a:solidFill>
                <a:latin typeface="Times New Roman" pitchFamily="18" charset="0"/>
                <a:cs typeface="Times New Roman" pitchFamily="18" charset="0"/>
              </a:rPr>
              <a:t>is </a:t>
            </a:r>
            <a:r>
              <a:rPr lang="en-US" sz="4400" b="1" dirty="0" smtClean="0">
                <a:solidFill>
                  <a:srgbClr val="00B050"/>
                </a:solidFill>
                <a:latin typeface="Times New Roman" pitchFamily="18" charset="0"/>
                <a:cs typeface="Times New Roman" pitchFamily="18" charset="0"/>
              </a:rPr>
              <a:t>always an ellipse,</a:t>
            </a:r>
            <a:r>
              <a:rPr lang="en-US" sz="4400" b="1" dirty="0" smtClean="0">
                <a:solidFill>
                  <a:schemeClr val="tx2">
                    <a:lumMod val="60000"/>
                    <a:lumOff val="40000"/>
                  </a:schemeClr>
                </a:solidFill>
                <a:latin typeface="Times New Roman" pitchFamily="18" charset="0"/>
                <a:cs typeface="Times New Roman" pitchFamily="18" charset="0"/>
              </a:rPr>
              <a:t>  </a:t>
            </a:r>
            <a:r>
              <a:rPr lang="en-US" sz="4400" b="1" dirty="0" smtClean="0">
                <a:solidFill>
                  <a:srgbClr val="0070C0"/>
                </a:solidFill>
                <a:latin typeface="Times New Roman" pitchFamily="18" charset="0"/>
                <a:cs typeface="Times New Roman" pitchFamily="18" charset="0"/>
              </a:rPr>
              <a:t>with the center of mass of the</a:t>
            </a:r>
            <a:r>
              <a:rPr lang="en-US" sz="4400" b="1" spc="-80" dirty="0" smtClean="0">
                <a:solidFill>
                  <a:srgbClr val="0070C0"/>
                </a:solidFill>
                <a:latin typeface="Times New Roman" pitchFamily="18" charset="0"/>
                <a:cs typeface="Times New Roman" pitchFamily="18" charset="0"/>
              </a:rPr>
              <a:t> </a:t>
            </a:r>
            <a:r>
              <a:rPr lang="en-US" sz="4400" b="1" dirty="0" smtClean="0">
                <a:solidFill>
                  <a:srgbClr val="0070C0"/>
                </a:solidFill>
                <a:latin typeface="Times New Roman" pitchFamily="18" charset="0"/>
                <a:cs typeface="Times New Roman" pitchFamily="18" charset="0"/>
              </a:rPr>
              <a:t>larger  </a:t>
            </a:r>
            <a:r>
              <a:rPr lang="en-US" sz="4400" b="1" spc="-5" dirty="0" smtClean="0">
                <a:solidFill>
                  <a:srgbClr val="0070C0"/>
                </a:solidFill>
                <a:latin typeface="Times New Roman" pitchFamily="18" charset="0"/>
                <a:cs typeface="Times New Roman" pitchFamily="18" charset="0"/>
              </a:rPr>
              <a:t>body </a:t>
            </a:r>
            <a:r>
              <a:rPr lang="en-US" sz="4400" b="1" dirty="0" smtClean="0">
                <a:solidFill>
                  <a:srgbClr val="0070C0"/>
                </a:solidFill>
                <a:latin typeface="Times New Roman" pitchFamily="18" charset="0"/>
                <a:cs typeface="Times New Roman" pitchFamily="18" charset="0"/>
              </a:rPr>
              <a:t>as </a:t>
            </a:r>
            <a:r>
              <a:rPr lang="en-US" sz="4400" b="1" spc="-5" dirty="0" smtClean="0">
                <a:solidFill>
                  <a:srgbClr val="0070C0"/>
                </a:solidFill>
                <a:latin typeface="Times New Roman" pitchFamily="18" charset="0"/>
                <a:cs typeface="Times New Roman" pitchFamily="18" charset="0"/>
              </a:rPr>
              <a:t>one of </a:t>
            </a:r>
            <a:r>
              <a:rPr lang="en-US" sz="4400" b="1" dirty="0" smtClean="0">
                <a:solidFill>
                  <a:srgbClr val="0070C0"/>
                </a:solidFill>
                <a:latin typeface="Times New Roman" pitchFamily="18" charset="0"/>
                <a:cs typeface="Times New Roman" pitchFamily="18" charset="0"/>
              </a:rPr>
              <a:t>the two</a:t>
            </a:r>
            <a:r>
              <a:rPr lang="en-US" sz="4400" b="1" spc="-10" dirty="0" smtClean="0">
                <a:solidFill>
                  <a:srgbClr val="0070C0"/>
                </a:solidFill>
                <a:latin typeface="Times New Roman" pitchFamily="18" charset="0"/>
                <a:cs typeface="Times New Roman" pitchFamily="18" charset="0"/>
              </a:rPr>
              <a:t> </a:t>
            </a:r>
            <a:r>
              <a:rPr lang="en-US" sz="4400" b="1" spc="-5" dirty="0" smtClean="0">
                <a:solidFill>
                  <a:srgbClr val="0070C0"/>
                </a:solidFill>
                <a:latin typeface="Times New Roman" pitchFamily="18" charset="0"/>
                <a:cs typeface="Times New Roman" pitchFamily="18" charset="0"/>
              </a:rPr>
              <a:t>foci.</a:t>
            </a:r>
          </a:p>
          <a:p>
            <a:pPr marL="622300" marR="103505" indent="-609600" algn="just">
              <a:lnSpc>
                <a:spcPct val="100000"/>
              </a:lnSpc>
              <a:spcBef>
                <a:spcPts val="100"/>
              </a:spcBef>
              <a:buClr>
                <a:srgbClr val="000000"/>
              </a:buClr>
              <a:buNone/>
              <a:tabLst>
                <a:tab pos="621665" algn="l"/>
                <a:tab pos="622300" algn="l"/>
              </a:tabLst>
            </a:pPr>
            <a:endParaRPr lang="en-US" sz="4400" dirty="0" smtClean="0">
              <a:solidFill>
                <a:schemeClr val="tx2">
                  <a:lumMod val="60000"/>
                  <a:lumOff val="40000"/>
                </a:schemeClr>
              </a:solidFill>
              <a:latin typeface="Times New Roman" pitchFamily="18" charset="0"/>
              <a:cs typeface="Times New Roman" pitchFamily="18" charset="0"/>
            </a:endParaRPr>
          </a:p>
          <a:p>
            <a:pPr marL="622300" marR="5080" indent="-609600" algn="just">
              <a:lnSpc>
                <a:spcPct val="100000"/>
              </a:lnSpc>
              <a:spcBef>
                <a:spcPts val="965"/>
              </a:spcBef>
              <a:buClr>
                <a:srgbClr val="000000"/>
              </a:buClr>
              <a:buAutoNum type="arabicPeriod" startAt="2"/>
              <a:tabLst>
                <a:tab pos="621665" algn="l"/>
                <a:tab pos="622300" algn="l"/>
              </a:tabLst>
            </a:pPr>
            <a:r>
              <a:rPr lang="en-US" sz="4400" b="1" dirty="0" smtClean="0">
                <a:solidFill>
                  <a:srgbClr val="00B050"/>
                </a:solidFill>
                <a:latin typeface="Times New Roman" pitchFamily="18" charset="0"/>
                <a:cs typeface="Times New Roman" pitchFamily="18" charset="0"/>
              </a:rPr>
              <a:t>The orbit of the smaller body  sweeps out equal areas </a:t>
            </a:r>
            <a:r>
              <a:rPr lang="en-US" sz="4400" b="1" dirty="0" smtClean="0">
                <a:solidFill>
                  <a:srgbClr val="FF0000"/>
                </a:solidFill>
                <a:latin typeface="Times New Roman" pitchFamily="18" charset="0"/>
                <a:cs typeface="Times New Roman" pitchFamily="18" charset="0"/>
              </a:rPr>
              <a:t>in equal</a:t>
            </a:r>
            <a:r>
              <a:rPr lang="en-US" sz="4400" b="1" spc="-80" dirty="0" smtClean="0">
                <a:solidFill>
                  <a:srgbClr val="FF0000"/>
                </a:solidFill>
                <a:latin typeface="Times New Roman" pitchFamily="18" charset="0"/>
                <a:cs typeface="Times New Roman" pitchFamily="18" charset="0"/>
              </a:rPr>
              <a:t> </a:t>
            </a:r>
            <a:r>
              <a:rPr lang="en-US" sz="4400" b="1" dirty="0" smtClean="0">
                <a:solidFill>
                  <a:srgbClr val="FF0000"/>
                </a:solidFill>
                <a:latin typeface="Times New Roman" pitchFamily="18" charset="0"/>
                <a:cs typeface="Times New Roman" pitchFamily="18" charset="0"/>
              </a:rPr>
              <a:t>time</a:t>
            </a:r>
            <a:r>
              <a:rPr lang="en-US" sz="4400" b="1" dirty="0" smtClean="0">
                <a:solidFill>
                  <a:srgbClr val="00B050"/>
                </a:solidFill>
                <a:latin typeface="Times New Roman" pitchFamily="18" charset="0"/>
                <a:cs typeface="Times New Roman" pitchFamily="18" charset="0"/>
              </a:rPr>
              <a:t>  (see Figure</a:t>
            </a:r>
            <a:r>
              <a:rPr lang="en-US" sz="4400" b="1" spc="-10" dirty="0" smtClean="0">
                <a:solidFill>
                  <a:srgbClr val="00B050"/>
                </a:solidFill>
                <a:latin typeface="Times New Roman" pitchFamily="18" charset="0"/>
                <a:cs typeface="Times New Roman" pitchFamily="18" charset="0"/>
              </a:rPr>
              <a:t> </a:t>
            </a:r>
            <a:r>
              <a:rPr lang="en-US" sz="4400" b="1" dirty="0" smtClean="0">
                <a:solidFill>
                  <a:srgbClr val="00B050"/>
                </a:solidFill>
                <a:latin typeface="Times New Roman" pitchFamily="18" charset="0"/>
                <a:cs typeface="Times New Roman" pitchFamily="18" charset="0"/>
              </a:rPr>
              <a:t>2.5).</a:t>
            </a:r>
          </a:p>
          <a:p>
            <a:pPr marL="622300" marR="5080" indent="-609600" algn="just">
              <a:lnSpc>
                <a:spcPct val="100000"/>
              </a:lnSpc>
              <a:spcBef>
                <a:spcPts val="965"/>
              </a:spcBef>
              <a:buClr>
                <a:srgbClr val="000000"/>
              </a:buClr>
              <a:buNone/>
              <a:tabLst>
                <a:tab pos="621665" algn="l"/>
                <a:tab pos="622300" algn="l"/>
              </a:tabLst>
            </a:pPr>
            <a:endParaRPr lang="en-US" sz="4400" dirty="0" smtClean="0">
              <a:solidFill>
                <a:srgbClr val="00B050"/>
              </a:solidFill>
              <a:latin typeface="Times New Roman" pitchFamily="18" charset="0"/>
              <a:cs typeface="Times New Roman" pitchFamily="18" charset="0"/>
            </a:endParaRPr>
          </a:p>
          <a:p>
            <a:pPr marL="622300" marR="5080" indent="-609600" algn="just">
              <a:spcBef>
                <a:spcPts val="965"/>
              </a:spcBef>
              <a:buClr>
                <a:srgbClr val="000000"/>
              </a:buClr>
              <a:buAutoNum type="arabicPeriod" startAt="3"/>
              <a:tabLst>
                <a:tab pos="621665" algn="l"/>
                <a:tab pos="622300" algn="l"/>
              </a:tabLst>
            </a:pPr>
            <a:r>
              <a:rPr lang="en-US" sz="4400" b="1" dirty="0" smtClean="0">
                <a:solidFill>
                  <a:srgbClr val="0070C0"/>
                </a:solidFill>
                <a:latin typeface="Times New Roman" pitchFamily="18" charset="0"/>
                <a:cs typeface="Times New Roman" pitchFamily="18" charset="0"/>
              </a:rPr>
              <a:t>The square of the period of revolution of the smaller  body about the larger body </a:t>
            </a:r>
            <a:r>
              <a:rPr lang="en-US" sz="4400" b="1" dirty="0" smtClean="0">
                <a:solidFill>
                  <a:srgbClr val="FF0000"/>
                </a:solidFill>
                <a:latin typeface="Times New Roman" pitchFamily="18" charset="0"/>
                <a:cs typeface="Times New Roman" pitchFamily="18" charset="0"/>
              </a:rPr>
              <a:t>equals</a:t>
            </a:r>
            <a:r>
              <a:rPr lang="en-US" sz="4400" b="1" dirty="0" smtClean="0">
                <a:solidFill>
                  <a:schemeClr val="accent2">
                    <a:lumMod val="75000"/>
                  </a:schemeClr>
                </a:solidFill>
                <a:latin typeface="Times New Roman" pitchFamily="18" charset="0"/>
                <a:cs typeface="Times New Roman" pitchFamily="18" charset="0"/>
              </a:rPr>
              <a:t> </a:t>
            </a:r>
            <a:r>
              <a:rPr lang="en-US" sz="4400" b="1" dirty="0" smtClean="0">
                <a:solidFill>
                  <a:srgbClr val="00B050"/>
                </a:solidFill>
                <a:latin typeface="Times New Roman" pitchFamily="18" charset="0"/>
                <a:cs typeface="Times New Roman" pitchFamily="18" charset="0"/>
              </a:rPr>
              <a:t>a constant  multiplied by the third power of the </a:t>
            </a:r>
            <a:r>
              <a:rPr lang="en-US" sz="4400" b="1" dirty="0" err="1" smtClean="0">
                <a:solidFill>
                  <a:srgbClr val="00B050"/>
                </a:solidFill>
                <a:latin typeface="Times New Roman" pitchFamily="18" charset="0"/>
                <a:cs typeface="Times New Roman" pitchFamily="18" charset="0"/>
              </a:rPr>
              <a:t>semimajor</a:t>
            </a:r>
            <a:r>
              <a:rPr lang="en-US" sz="4400" b="1" dirty="0" smtClean="0">
                <a:solidFill>
                  <a:srgbClr val="00B050"/>
                </a:solidFill>
                <a:latin typeface="Times New Roman" pitchFamily="18" charset="0"/>
                <a:cs typeface="Times New Roman" pitchFamily="18" charset="0"/>
              </a:rPr>
              <a:t> axis of  the orbital ellipse</a:t>
            </a:r>
            <a:r>
              <a:rPr lang="en-US" sz="4400" b="1" dirty="0" smtClean="0">
                <a:solidFill>
                  <a:schemeClr val="accent2">
                    <a:lumMod val="75000"/>
                  </a:schemeClr>
                </a:solidFill>
                <a:latin typeface="Times New Roman" pitchFamily="18" charset="0"/>
                <a:cs typeface="Times New Roman" pitchFamily="18" charset="0"/>
              </a:rPr>
              <a:t>. That </a:t>
            </a:r>
            <a:r>
              <a:rPr lang="en-US" sz="4400" b="1" spc="-5" dirty="0" smtClean="0">
                <a:solidFill>
                  <a:schemeClr val="accent2">
                    <a:lumMod val="75000"/>
                  </a:schemeClr>
                </a:solidFill>
                <a:latin typeface="Times New Roman" pitchFamily="18" charset="0"/>
                <a:cs typeface="Times New Roman" pitchFamily="18" charset="0"/>
              </a:rPr>
              <a:t>is, </a:t>
            </a:r>
            <a:r>
              <a:rPr lang="en-US" sz="4400" b="1" spc="-10" dirty="0" smtClean="0">
                <a:solidFill>
                  <a:srgbClr val="FF0000"/>
                </a:solidFill>
                <a:latin typeface="Times New Roman" pitchFamily="18" charset="0"/>
                <a:cs typeface="Times New Roman" pitchFamily="18" charset="0"/>
              </a:rPr>
              <a:t>T² </a:t>
            </a:r>
            <a:r>
              <a:rPr lang="en-US" sz="4400" b="1" dirty="0" smtClean="0">
                <a:solidFill>
                  <a:srgbClr val="FF0000"/>
                </a:solidFill>
                <a:latin typeface="Times New Roman" pitchFamily="18" charset="0"/>
                <a:cs typeface="Times New Roman" pitchFamily="18" charset="0"/>
              </a:rPr>
              <a:t>= </a:t>
            </a:r>
            <a:r>
              <a:rPr lang="en-US" sz="4400" b="1" spc="-5" dirty="0" smtClean="0">
                <a:solidFill>
                  <a:srgbClr val="FF0000"/>
                </a:solidFill>
                <a:latin typeface="Times New Roman" pitchFamily="18" charset="0"/>
                <a:cs typeface="Times New Roman" pitchFamily="18" charset="0"/>
              </a:rPr>
              <a:t>(4π²/ µ) a³</a:t>
            </a:r>
            <a:endParaRPr lang="en-US" sz="3800" b="1" spc="-5" dirty="0" smtClean="0">
              <a:solidFill>
                <a:srgbClr val="FF0000"/>
              </a:solidFill>
              <a:latin typeface="Times New Roman" pitchFamily="18" charset="0"/>
              <a:cs typeface="Times New Roman" pitchFamily="18" charset="0"/>
            </a:endParaRPr>
          </a:p>
          <a:p>
            <a:pPr marL="622300" marR="5080" indent="-609600" algn="just">
              <a:spcBef>
                <a:spcPts val="965"/>
              </a:spcBef>
              <a:buClr>
                <a:srgbClr val="000000"/>
              </a:buClr>
              <a:buNone/>
              <a:tabLst>
                <a:tab pos="621665" algn="l"/>
                <a:tab pos="622300" algn="l"/>
              </a:tabLst>
            </a:pPr>
            <a:endParaRPr lang="en-US" spc="-5" dirty="0" smtClean="0">
              <a:solidFill>
                <a:schemeClr val="accent2">
                  <a:lumMod val="75000"/>
                </a:schemeClr>
              </a:solidFill>
              <a:latin typeface="Times New Roman" pitchFamily="18" charset="0"/>
              <a:cs typeface="Times New Roman" pitchFamily="18" charset="0"/>
            </a:endParaRPr>
          </a:p>
          <a:p>
            <a:pPr marL="548640" marR="5080" indent="-609600" algn="just">
              <a:lnSpc>
                <a:spcPct val="120000"/>
              </a:lnSpc>
              <a:spcBef>
                <a:spcPts val="0"/>
              </a:spcBef>
              <a:buClr>
                <a:srgbClr val="000000"/>
              </a:buClr>
              <a:buNone/>
              <a:tabLst>
                <a:tab pos="621665" algn="l"/>
                <a:tab pos="622300" algn="l"/>
              </a:tabLst>
            </a:pPr>
            <a:r>
              <a:rPr lang="en-US" sz="3800" b="1" spc="-5" dirty="0" smtClean="0">
                <a:solidFill>
                  <a:srgbClr val="181818"/>
                </a:solidFill>
                <a:latin typeface="Times New Roman" pitchFamily="18" charset="0"/>
                <a:cs typeface="Times New Roman" pitchFamily="18" charset="0"/>
              </a:rPr>
              <a:t>     </a:t>
            </a:r>
            <a:r>
              <a:rPr lang="en-US" sz="2900" b="1" dirty="0" smtClean="0">
                <a:solidFill>
                  <a:srgbClr val="181818"/>
                </a:solidFill>
                <a:latin typeface="Times New Roman" pitchFamily="18" charset="0"/>
                <a:cs typeface="Times New Roman" pitchFamily="18" charset="0"/>
              </a:rPr>
              <a:t>where </a:t>
            </a:r>
            <a:r>
              <a:rPr lang="en-US" sz="2900" b="1" spc="-5" dirty="0" smtClean="0">
                <a:solidFill>
                  <a:srgbClr val="FF0000"/>
                </a:solidFill>
                <a:latin typeface="Times New Roman" pitchFamily="18" charset="0"/>
                <a:cs typeface="Times New Roman" pitchFamily="18" charset="0"/>
              </a:rPr>
              <a:t>T</a:t>
            </a:r>
            <a:r>
              <a:rPr lang="en-US" sz="2900" b="1" spc="-5" dirty="0" smtClean="0">
                <a:solidFill>
                  <a:srgbClr val="181818"/>
                </a:solidFill>
                <a:latin typeface="Times New Roman" pitchFamily="18" charset="0"/>
                <a:cs typeface="Times New Roman" pitchFamily="18" charset="0"/>
              </a:rPr>
              <a:t> is  </a:t>
            </a:r>
            <a:r>
              <a:rPr lang="en-US" sz="2900" b="1" dirty="0" smtClean="0">
                <a:solidFill>
                  <a:srgbClr val="181818"/>
                </a:solidFill>
                <a:latin typeface="Times New Roman" pitchFamily="18" charset="0"/>
                <a:cs typeface="Times New Roman" pitchFamily="18" charset="0"/>
              </a:rPr>
              <a:t>the orbital period, </a:t>
            </a:r>
            <a:r>
              <a:rPr lang="en-US" sz="2900" b="1" spc="-5" dirty="0" smtClean="0">
                <a:solidFill>
                  <a:srgbClr val="FF0000"/>
                </a:solidFill>
                <a:latin typeface="Times New Roman" pitchFamily="18" charset="0"/>
                <a:cs typeface="Times New Roman" pitchFamily="18" charset="0"/>
              </a:rPr>
              <a:t>µ</a:t>
            </a:r>
            <a:r>
              <a:rPr lang="en-US" sz="2900" b="1" spc="-5" dirty="0" smtClean="0">
                <a:solidFill>
                  <a:srgbClr val="181818"/>
                </a:solidFill>
                <a:latin typeface="Times New Roman" pitchFamily="18" charset="0"/>
                <a:cs typeface="Times New Roman" pitchFamily="18" charset="0"/>
              </a:rPr>
              <a:t> is </a:t>
            </a:r>
            <a:r>
              <a:rPr lang="en-US" sz="2900" b="1" spc="-5" dirty="0" err="1" smtClean="0">
                <a:solidFill>
                  <a:srgbClr val="181818"/>
                </a:solidFill>
                <a:latin typeface="Times New Roman" pitchFamily="18" charset="0"/>
                <a:cs typeface="Times New Roman" pitchFamily="18" charset="0"/>
              </a:rPr>
              <a:t>Kepler’s</a:t>
            </a:r>
            <a:r>
              <a:rPr lang="en-US" sz="2900" b="1" spc="-5" dirty="0" smtClean="0">
                <a:solidFill>
                  <a:srgbClr val="181818"/>
                </a:solidFill>
                <a:latin typeface="Times New Roman" pitchFamily="18" charset="0"/>
                <a:cs typeface="Times New Roman" pitchFamily="18" charset="0"/>
              </a:rPr>
              <a:t> </a:t>
            </a:r>
            <a:r>
              <a:rPr lang="en-US" sz="2900" b="1" dirty="0" smtClean="0">
                <a:solidFill>
                  <a:srgbClr val="181818"/>
                </a:solidFill>
                <a:latin typeface="Times New Roman" pitchFamily="18" charset="0"/>
                <a:cs typeface="Times New Roman" pitchFamily="18" charset="0"/>
              </a:rPr>
              <a:t>constant.</a:t>
            </a:r>
          </a:p>
          <a:p>
            <a:pPr marL="548640" marR="5080" indent="-609600" algn="just">
              <a:lnSpc>
                <a:spcPct val="120000"/>
              </a:lnSpc>
              <a:spcBef>
                <a:spcPts val="0"/>
              </a:spcBef>
              <a:buClr>
                <a:srgbClr val="000000"/>
              </a:buClr>
              <a:buNone/>
              <a:tabLst>
                <a:tab pos="621665" algn="l"/>
                <a:tab pos="622300" algn="l"/>
              </a:tabLst>
            </a:pPr>
            <a:r>
              <a:rPr lang="en-US" sz="2900" b="1" dirty="0" smtClean="0">
                <a:solidFill>
                  <a:srgbClr val="181818"/>
                </a:solidFill>
                <a:latin typeface="Times New Roman" pitchFamily="18" charset="0"/>
                <a:cs typeface="Times New Roman" pitchFamily="18" charset="0"/>
              </a:rPr>
              <a:t>      </a:t>
            </a:r>
            <a:r>
              <a:rPr lang="en-US" sz="2900" b="1" dirty="0" smtClean="0">
                <a:solidFill>
                  <a:srgbClr val="FF0000"/>
                </a:solidFill>
                <a:latin typeface="Times New Roman" pitchFamily="18" charset="0"/>
                <a:cs typeface="Times New Roman" pitchFamily="18" charset="0"/>
              </a:rPr>
              <a:t>a</a:t>
            </a:r>
            <a:r>
              <a:rPr lang="en-US" sz="2900" b="1" dirty="0" smtClean="0">
                <a:solidFill>
                  <a:srgbClr val="181818"/>
                </a:solidFill>
                <a:latin typeface="Times New Roman" pitchFamily="18" charset="0"/>
                <a:cs typeface="Times New Roman" pitchFamily="18" charset="0"/>
              </a:rPr>
              <a:t> </a:t>
            </a:r>
            <a:r>
              <a:rPr lang="en-US" sz="2900" b="1" spc="-5" dirty="0" smtClean="0">
                <a:solidFill>
                  <a:srgbClr val="181818"/>
                </a:solidFill>
                <a:latin typeface="Times New Roman" pitchFamily="18" charset="0"/>
                <a:cs typeface="Times New Roman" pitchFamily="18" charset="0"/>
              </a:rPr>
              <a:t>is </a:t>
            </a:r>
            <a:r>
              <a:rPr lang="en-US" sz="2900" b="1" dirty="0" smtClean="0">
                <a:solidFill>
                  <a:srgbClr val="181818"/>
                </a:solidFill>
                <a:latin typeface="Times New Roman" pitchFamily="18" charset="0"/>
                <a:cs typeface="Times New Roman" pitchFamily="18" charset="0"/>
              </a:rPr>
              <a:t>the </a:t>
            </a:r>
            <a:r>
              <a:rPr lang="en-US" sz="2900" b="1" dirty="0" err="1" smtClean="0">
                <a:solidFill>
                  <a:srgbClr val="181818"/>
                </a:solidFill>
                <a:latin typeface="Times New Roman" pitchFamily="18" charset="0"/>
                <a:cs typeface="Times New Roman" pitchFamily="18" charset="0"/>
              </a:rPr>
              <a:t>semimajor</a:t>
            </a:r>
            <a:r>
              <a:rPr lang="en-US" sz="2900" b="1" dirty="0" smtClean="0">
                <a:solidFill>
                  <a:srgbClr val="181818"/>
                </a:solidFill>
                <a:latin typeface="Times New Roman" pitchFamily="18" charset="0"/>
                <a:cs typeface="Times New Roman" pitchFamily="18" charset="0"/>
              </a:rPr>
              <a:t> axis of the  orbital ellipse, and</a:t>
            </a:r>
          </a:p>
          <a:p>
            <a:pPr marL="548640" marR="5080" indent="-609600" algn="just">
              <a:lnSpc>
                <a:spcPct val="120000"/>
              </a:lnSpc>
              <a:spcBef>
                <a:spcPts val="0"/>
              </a:spcBef>
              <a:buClr>
                <a:srgbClr val="000000"/>
              </a:buClr>
              <a:buNone/>
              <a:tabLst>
                <a:tab pos="621665" algn="l"/>
                <a:tab pos="622300" algn="l"/>
              </a:tabLst>
            </a:pPr>
            <a:endParaRPr lang="en-US" sz="3800" b="1" dirty="0" smtClean="0">
              <a:solidFill>
                <a:schemeClr val="tx2">
                  <a:lumMod val="60000"/>
                  <a:lumOff val="40000"/>
                </a:schemeClr>
              </a:solidFill>
              <a:latin typeface="Times New Roman" pitchFamily="18" charset="0"/>
              <a:cs typeface="Times New Roman" pitchFamily="18" charset="0"/>
            </a:endParaRPr>
          </a:p>
          <a:p>
            <a:pPr marL="548640" marR="5080" indent="-609600" algn="just">
              <a:lnSpc>
                <a:spcPct val="120000"/>
              </a:lnSpc>
              <a:spcBef>
                <a:spcPts val="0"/>
              </a:spcBef>
              <a:buClr>
                <a:srgbClr val="000000"/>
              </a:buClr>
              <a:buNone/>
              <a:tabLst>
                <a:tab pos="621665" algn="l"/>
                <a:tab pos="622300" algn="l"/>
              </a:tabLst>
            </a:pPr>
            <a:r>
              <a:rPr lang="en-US" sz="3800" b="1" dirty="0" smtClean="0">
                <a:solidFill>
                  <a:schemeClr val="tx2">
                    <a:lumMod val="60000"/>
                    <a:lumOff val="40000"/>
                  </a:schemeClr>
                </a:solidFill>
                <a:latin typeface="Times New Roman" pitchFamily="18" charset="0"/>
                <a:cs typeface="Times New Roman" pitchFamily="18" charset="0"/>
              </a:rPr>
              <a:t>   If the orbit  </a:t>
            </a:r>
            <a:r>
              <a:rPr lang="en-US" sz="3800" b="1" spc="-5" dirty="0" smtClean="0">
                <a:solidFill>
                  <a:schemeClr val="tx2">
                    <a:lumMod val="60000"/>
                    <a:lumOff val="40000"/>
                  </a:schemeClr>
                </a:solidFill>
                <a:latin typeface="Times New Roman" pitchFamily="18" charset="0"/>
                <a:cs typeface="Times New Roman" pitchFamily="18" charset="0"/>
              </a:rPr>
              <a:t>is </a:t>
            </a:r>
            <a:r>
              <a:rPr lang="en-US" sz="3800" b="1" dirty="0" smtClean="0">
                <a:solidFill>
                  <a:schemeClr val="tx2">
                    <a:lumMod val="60000"/>
                    <a:lumOff val="40000"/>
                  </a:schemeClr>
                </a:solidFill>
                <a:latin typeface="Times New Roman" pitchFamily="18" charset="0"/>
                <a:cs typeface="Times New Roman" pitchFamily="18" charset="0"/>
              </a:rPr>
              <a:t>circular, then a becomes distance </a:t>
            </a:r>
            <a:r>
              <a:rPr lang="en-US" sz="3800" b="1" spc="-5" dirty="0" smtClean="0">
                <a:solidFill>
                  <a:schemeClr val="tx2">
                    <a:lumMod val="60000"/>
                    <a:lumOff val="40000"/>
                  </a:schemeClr>
                </a:solidFill>
                <a:latin typeface="Times New Roman" pitchFamily="18" charset="0"/>
                <a:cs typeface="Times New Roman" pitchFamily="18" charset="0"/>
              </a:rPr>
              <a:t>r, </a:t>
            </a:r>
            <a:r>
              <a:rPr lang="en-US" sz="3800" b="1" dirty="0" smtClean="0">
                <a:solidFill>
                  <a:schemeClr val="tx2">
                    <a:lumMod val="60000"/>
                    <a:lumOff val="40000"/>
                  </a:schemeClr>
                </a:solidFill>
                <a:latin typeface="Times New Roman" pitchFamily="18" charset="0"/>
                <a:cs typeface="Times New Roman" pitchFamily="18" charset="0"/>
              </a:rPr>
              <a:t>defined </a:t>
            </a:r>
            <a:r>
              <a:rPr lang="en-US" sz="3800" b="1" spc="-5" dirty="0" smtClean="0">
                <a:solidFill>
                  <a:schemeClr val="tx2">
                    <a:lumMod val="60000"/>
                    <a:lumOff val="40000"/>
                  </a:schemeClr>
                </a:solidFill>
                <a:latin typeface="Times New Roman" pitchFamily="18" charset="0"/>
                <a:cs typeface="Times New Roman" pitchFamily="18" charset="0"/>
              </a:rPr>
              <a:t>as  before, and we </a:t>
            </a:r>
            <a:r>
              <a:rPr lang="en-US" sz="3800" b="1" dirty="0" smtClean="0">
                <a:solidFill>
                  <a:schemeClr val="tx2">
                    <a:lumMod val="60000"/>
                    <a:lumOff val="40000"/>
                  </a:schemeClr>
                </a:solidFill>
                <a:latin typeface="Times New Roman" pitchFamily="18" charset="0"/>
                <a:cs typeface="Times New Roman" pitchFamily="18" charset="0"/>
              </a:rPr>
              <a:t>have </a:t>
            </a:r>
            <a:r>
              <a:rPr lang="en-US" sz="3800" b="1" spc="-5" dirty="0" smtClean="0">
                <a:solidFill>
                  <a:schemeClr val="tx2">
                    <a:lumMod val="60000"/>
                    <a:lumOff val="40000"/>
                  </a:schemeClr>
                </a:solidFill>
                <a:latin typeface="Times New Roman" pitchFamily="18" charset="0"/>
                <a:cs typeface="Times New Roman" pitchFamily="18" charset="0"/>
              </a:rPr>
              <a:t>Eq.</a:t>
            </a:r>
            <a:r>
              <a:rPr lang="en-US" sz="3800" b="1" spc="10" dirty="0" smtClean="0">
                <a:solidFill>
                  <a:schemeClr val="tx2">
                    <a:lumMod val="60000"/>
                    <a:lumOff val="40000"/>
                  </a:schemeClr>
                </a:solidFill>
                <a:latin typeface="Times New Roman" pitchFamily="18" charset="0"/>
                <a:cs typeface="Times New Roman" pitchFamily="18" charset="0"/>
              </a:rPr>
              <a:t> </a:t>
            </a:r>
            <a:r>
              <a:rPr lang="en-US" sz="3800" b="1" dirty="0" smtClean="0">
                <a:solidFill>
                  <a:schemeClr val="tx2">
                    <a:lumMod val="60000"/>
                    <a:lumOff val="40000"/>
                  </a:schemeClr>
                </a:solidFill>
                <a:latin typeface="Times New Roman" pitchFamily="18" charset="0"/>
                <a:cs typeface="Times New Roman" pitchFamily="18" charset="0"/>
              </a:rPr>
              <a:t>(2.6).</a:t>
            </a:r>
          </a:p>
          <a:p>
            <a:pPr marL="622300" marR="5080" indent="-609600" algn="just">
              <a:spcBef>
                <a:spcPts val="965"/>
              </a:spcBef>
              <a:buClr>
                <a:srgbClr val="000000"/>
              </a:buClr>
              <a:buNone/>
              <a:tabLst>
                <a:tab pos="621665" algn="l"/>
                <a:tab pos="622300" algn="l"/>
              </a:tabLst>
            </a:pPr>
            <a:r>
              <a:rPr lang="en-US" sz="3800" b="1" spc="-5" dirty="0" smtClean="0">
                <a:solidFill>
                  <a:srgbClr val="181818"/>
                </a:solidFill>
                <a:latin typeface="Times New Roman" pitchFamily="18" charset="0"/>
                <a:cs typeface="Times New Roman" pitchFamily="18" charset="0"/>
              </a:rPr>
              <a:t>      </a:t>
            </a:r>
            <a:r>
              <a:rPr lang="en-US" sz="3800" b="1" spc="-5" dirty="0" smtClean="0">
                <a:solidFill>
                  <a:srgbClr val="00B050"/>
                </a:solidFill>
                <a:latin typeface="Times New Roman" pitchFamily="18" charset="0"/>
                <a:cs typeface="Times New Roman" pitchFamily="18" charset="0"/>
              </a:rPr>
              <a:t>Describing the orbit of a satellite enables us </a:t>
            </a:r>
            <a:r>
              <a:rPr lang="en-US" sz="3800" b="1" dirty="0" smtClean="0">
                <a:solidFill>
                  <a:srgbClr val="00B050"/>
                </a:solidFill>
                <a:latin typeface="Times New Roman" pitchFamily="18" charset="0"/>
                <a:cs typeface="Times New Roman" pitchFamily="18" charset="0"/>
              </a:rPr>
              <a:t>to  develop </a:t>
            </a:r>
            <a:r>
              <a:rPr lang="en-US" sz="3800" b="1" spc="-5" dirty="0" err="1" smtClean="0">
                <a:solidFill>
                  <a:srgbClr val="00B050"/>
                </a:solidFill>
                <a:latin typeface="Times New Roman" pitchFamily="18" charset="0"/>
                <a:cs typeface="Times New Roman" pitchFamily="18" charset="0"/>
              </a:rPr>
              <a:t>Kepler’s</a:t>
            </a:r>
            <a:r>
              <a:rPr lang="en-US" sz="3800" b="1" spc="-5" dirty="0" smtClean="0">
                <a:solidFill>
                  <a:srgbClr val="00B050"/>
                </a:solidFill>
                <a:latin typeface="Times New Roman" pitchFamily="18" charset="0"/>
                <a:cs typeface="Times New Roman" pitchFamily="18" charset="0"/>
              </a:rPr>
              <a:t> </a:t>
            </a:r>
            <a:r>
              <a:rPr lang="en-US" sz="3800" b="1" dirty="0" smtClean="0">
                <a:solidFill>
                  <a:srgbClr val="00B050"/>
                </a:solidFill>
                <a:latin typeface="Times New Roman" pitchFamily="18" charset="0"/>
                <a:cs typeface="Times New Roman" pitchFamily="18" charset="0"/>
              </a:rPr>
              <a:t>second </a:t>
            </a:r>
            <a:r>
              <a:rPr lang="en-US" sz="3800" b="1" spc="-5" dirty="0" smtClean="0">
                <a:solidFill>
                  <a:srgbClr val="00B050"/>
                </a:solidFill>
                <a:latin typeface="Times New Roman" pitchFamily="18" charset="0"/>
                <a:cs typeface="Times New Roman" pitchFamily="18" charset="0"/>
              </a:rPr>
              <a:t>two</a:t>
            </a:r>
            <a:r>
              <a:rPr lang="en-US" sz="3800" b="1" dirty="0" smtClean="0">
                <a:solidFill>
                  <a:srgbClr val="00B050"/>
                </a:solidFill>
                <a:latin typeface="Times New Roman" pitchFamily="18" charset="0"/>
                <a:cs typeface="Times New Roman" pitchFamily="18" charset="0"/>
              </a:rPr>
              <a:t> </a:t>
            </a:r>
            <a:r>
              <a:rPr lang="en-US" sz="3800" b="1" spc="-5" dirty="0" smtClean="0">
                <a:solidFill>
                  <a:srgbClr val="00B050"/>
                </a:solidFill>
                <a:latin typeface="Times New Roman" pitchFamily="18" charset="0"/>
                <a:cs typeface="Times New Roman" pitchFamily="18" charset="0"/>
              </a:rPr>
              <a:t>laws</a:t>
            </a:r>
            <a:r>
              <a:rPr lang="en-US" sz="3800" b="1" spc="-5" dirty="0" smtClean="0">
                <a:solidFill>
                  <a:srgbClr val="181818"/>
                </a:solidFill>
                <a:latin typeface="Times New Roman" pitchFamily="18" charset="0"/>
                <a:cs typeface="Times New Roman" pitchFamily="18" charset="0"/>
              </a:rPr>
              <a:t>.</a:t>
            </a:r>
            <a:endParaRPr lang="en-US" sz="3800" b="1" dirty="0" smtClean="0">
              <a:latin typeface="Times New Roman" pitchFamily="18" charset="0"/>
              <a:cs typeface="Times New Roman" pitchFamily="18" charset="0"/>
            </a:endParaRPr>
          </a:p>
          <a:p>
            <a:pPr marL="622300" marR="5080" indent="-609600" algn="just">
              <a:spcBef>
                <a:spcPts val="965"/>
              </a:spcBef>
              <a:buClr>
                <a:srgbClr val="000000"/>
              </a:buClr>
              <a:buNone/>
              <a:tabLst>
                <a:tab pos="621665" algn="l"/>
                <a:tab pos="622300" algn="l"/>
              </a:tabLst>
            </a:pPr>
            <a:endParaRPr lang="en-US" dirty="0" smtClean="0">
              <a:latin typeface="Times New Roman" pitchFamily="18" charset="0"/>
              <a:cs typeface="Times New Roman" pitchFamily="18" charset="0"/>
            </a:endParaRPr>
          </a:p>
          <a:p>
            <a:pPr marL="622300" marR="5080" indent="-609600" algn="just">
              <a:lnSpc>
                <a:spcPct val="100000"/>
              </a:lnSpc>
              <a:spcBef>
                <a:spcPts val="965"/>
              </a:spcBef>
              <a:buClr>
                <a:srgbClr val="000000"/>
              </a:buClr>
              <a:buAutoNum type="arabicPeriod"/>
              <a:tabLst>
                <a:tab pos="621665" algn="l"/>
                <a:tab pos="622300" algn="l"/>
              </a:tabLst>
            </a:pPr>
            <a:endParaRPr lang="en-US" dirty="0" smtClean="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9973E6-A159-4E7F-8455-6CA44D1A7D24}"/>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DFE4F1B0-3DAA-4B26-B639-8A8ECAFE6D70}"/>
              </a:ext>
            </a:extLst>
          </p:cNvPr>
          <p:cNvSpPr>
            <a:spLocks noGrp="1"/>
          </p:cNvSpPr>
          <p:nvPr>
            <p:ph idx="1"/>
          </p:nvPr>
        </p:nvSpPr>
        <p:spPr>
          <a:xfrm>
            <a:off x="628650" y="5858151"/>
            <a:ext cx="8058150" cy="887206"/>
          </a:xfrm>
        </p:spPr>
        <p:txBody>
          <a:bodyPr>
            <a:normAutofit fontScale="77500" lnSpcReduction="20000"/>
          </a:bodyPr>
          <a:lstStyle/>
          <a:p>
            <a:pPr algn="just"/>
            <a:r>
              <a:rPr lang="en-IN" b="1" dirty="0"/>
              <a:t>Kepler’s first law states that the path followed by a satellite around its primary (the earth) will be an ellipse.</a:t>
            </a:r>
          </a:p>
        </p:txBody>
      </p:sp>
      <p:pic>
        <p:nvPicPr>
          <p:cNvPr id="2050" name="Picture 2" descr="Related image">
            <a:extLst>
              <a:ext uri="{FF2B5EF4-FFF2-40B4-BE49-F238E27FC236}">
                <a16:creationId xmlns="" xmlns:a16="http://schemas.microsoft.com/office/drawing/2014/main" id="{85D8D6FF-820D-41A1-B287-044FB7BC82F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152400"/>
            <a:ext cx="9144000" cy="55626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253DC2C-EF55-4F5A-98CC-CADF098E60DB}" type="slidenum">
              <a:rPr lang="en-US" smtClean="0"/>
              <a:pPr/>
              <a:t>21</a:t>
            </a:fld>
            <a:endParaRPr lang="en-US"/>
          </a:p>
        </p:txBody>
      </p:sp>
    </p:spTree>
    <p:extLst>
      <p:ext uri="{BB962C8B-B14F-4D97-AF65-F5344CB8AC3E}">
        <p14:creationId xmlns="" xmlns:p14="http://schemas.microsoft.com/office/powerpoint/2010/main" val="3536656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84DF5C-FB0B-4FCF-AE7C-5ED01EF50C3D}"/>
              </a:ext>
            </a:extLst>
          </p:cNvPr>
          <p:cNvSpPr>
            <a:spLocks noGrp="1"/>
          </p:cNvSpPr>
          <p:nvPr>
            <p:ph type="title"/>
          </p:nvPr>
        </p:nvSpPr>
        <p:spPr>
          <a:xfrm>
            <a:off x="628650" y="338621"/>
            <a:ext cx="7886700" cy="483014"/>
          </a:xfrm>
        </p:spPr>
        <p:txBody>
          <a:bodyPr>
            <a:normAutofit fontScale="90000"/>
          </a:bodyPr>
          <a:lstStyle/>
          <a:p>
            <a:pPr algn="ctr"/>
            <a:r>
              <a:rPr lang="en-IN" u="sng" dirty="0">
                <a:solidFill>
                  <a:srgbClr val="FF0000"/>
                </a:solidFill>
              </a:rPr>
              <a:t>Kepler’s Second Law</a:t>
            </a:r>
            <a:r>
              <a:rPr lang="en-IN" dirty="0"/>
              <a:t/>
            </a:r>
            <a:br>
              <a:rPr lang="en-IN" dirty="0"/>
            </a:br>
            <a:endParaRPr lang="en-IN" dirty="0"/>
          </a:p>
        </p:txBody>
      </p:sp>
      <p:sp>
        <p:nvSpPr>
          <p:cNvPr id="3" name="Content Placeholder 2">
            <a:extLst>
              <a:ext uri="{FF2B5EF4-FFF2-40B4-BE49-F238E27FC236}">
                <a16:creationId xmlns="" xmlns:a16="http://schemas.microsoft.com/office/drawing/2014/main" id="{851E21FA-F7D0-44F5-BF38-64EDDC2599C2}"/>
              </a:ext>
            </a:extLst>
          </p:cNvPr>
          <p:cNvSpPr>
            <a:spLocks noGrp="1"/>
          </p:cNvSpPr>
          <p:nvPr>
            <p:ph idx="1"/>
          </p:nvPr>
        </p:nvSpPr>
        <p:spPr>
          <a:xfrm>
            <a:off x="628650" y="821635"/>
            <a:ext cx="7886700" cy="5883965"/>
          </a:xfrm>
        </p:spPr>
        <p:txBody>
          <a:bodyPr/>
          <a:lstStyle/>
          <a:p>
            <a:pPr algn="just"/>
            <a:r>
              <a:rPr lang="en-IN" sz="2600" b="1" dirty="0">
                <a:latin typeface="Times New Roman" panose="02020603050405020304" pitchFamily="18" charset="0"/>
                <a:cs typeface="Times New Roman" panose="02020603050405020304" pitchFamily="18" charset="0"/>
              </a:rPr>
              <a:t>Kepler’s second law states that for equal intervals of time, the area covered by the satellite will be same with respect to </a:t>
            </a:r>
            <a:r>
              <a:rPr lang="en-IN" sz="2600" b="1" dirty="0" err="1">
                <a:latin typeface="Times New Roman" panose="02020603050405020304" pitchFamily="18" charset="0"/>
                <a:cs typeface="Times New Roman" panose="02020603050405020304" pitchFamily="18" charset="0"/>
              </a:rPr>
              <a:t>center</a:t>
            </a:r>
            <a:r>
              <a:rPr lang="en-IN" sz="2600" b="1" dirty="0">
                <a:latin typeface="Times New Roman" panose="02020603050405020304" pitchFamily="18" charset="0"/>
                <a:cs typeface="Times New Roman" panose="02020603050405020304" pitchFamily="18" charset="0"/>
              </a:rPr>
              <a:t> of mass of the earth.</a:t>
            </a:r>
          </a:p>
        </p:txBody>
      </p:sp>
      <p:pic>
        <p:nvPicPr>
          <p:cNvPr id="4" name="Picture 3">
            <a:extLst>
              <a:ext uri="{FF2B5EF4-FFF2-40B4-BE49-F238E27FC236}">
                <a16:creationId xmlns="" xmlns:a16="http://schemas.microsoft.com/office/drawing/2014/main" id="{A0EF6F32-45B0-46AF-B8B6-34B66DE2BCF2}"/>
              </a:ext>
            </a:extLst>
          </p:cNvPr>
          <p:cNvPicPr>
            <a:picLocks noChangeAspect="1"/>
          </p:cNvPicPr>
          <p:nvPr/>
        </p:nvPicPr>
        <p:blipFill>
          <a:blip r:embed="rId2">
            <a:extLst>
              <a:ext uri="{BEBA8EAE-BF5A-486C-A8C5-ECC9F3942E4B}">
                <a14:imgProps xmlns="" xmlns:a14="http://schemas.microsoft.com/office/drawing/2010/main">
                  <a14:imgLayer r:embed="">
                    <a14:imgEffect>
                      <a14:sharpenSoften amount="50000"/>
                    </a14:imgEffect>
                  </a14:imgLayer>
                </a14:imgProps>
              </a:ext>
            </a:extLst>
          </a:blip>
          <a:stretch>
            <a:fillRect/>
          </a:stretch>
        </p:blipFill>
        <p:spPr>
          <a:xfrm>
            <a:off x="990600" y="2205038"/>
            <a:ext cx="7509573" cy="4010233"/>
          </a:xfrm>
          <a:prstGeom prst="rect">
            <a:avLst/>
          </a:prstGeom>
        </p:spPr>
      </p:pic>
      <p:sp>
        <p:nvSpPr>
          <p:cNvPr id="5" name="Slide Number Placeholder 4"/>
          <p:cNvSpPr>
            <a:spLocks noGrp="1"/>
          </p:cNvSpPr>
          <p:nvPr>
            <p:ph type="sldNum" sz="quarter" idx="12"/>
          </p:nvPr>
        </p:nvSpPr>
        <p:spPr/>
        <p:txBody>
          <a:bodyPr/>
          <a:lstStyle/>
          <a:p>
            <a:fld id="{7253DC2C-EF55-4F5A-98CC-CADF098E60DB}" type="slidenum">
              <a:rPr lang="en-US" smtClean="0"/>
              <a:pPr/>
              <a:t>22</a:t>
            </a:fld>
            <a:endParaRPr lang="en-US"/>
          </a:p>
        </p:txBody>
      </p:sp>
    </p:spTree>
    <p:extLst>
      <p:ext uri="{BB962C8B-B14F-4D97-AF65-F5344CB8AC3E}">
        <p14:creationId xmlns="" xmlns:p14="http://schemas.microsoft.com/office/powerpoint/2010/main" val="920316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35E865-0610-4A3F-83D3-69D8E891C2C6}"/>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FAA08D21-9A6F-4C74-9B95-6411AEC7F540}"/>
              </a:ext>
            </a:extLst>
          </p:cNvPr>
          <p:cNvSpPr>
            <a:spLocks noGrp="1"/>
          </p:cNvSpPr>
          <p:nvPr>
            <p:ph idx="1"/>
          </p:nvPr>
        </p:nvSpPr>
        <p:spPr/>
        <p:txBody>
          <a:bodyPr/>
          <a:lstStyle/>
          <a:p>
            <a:endParaRPr lang="en-IN"/>
          </a:p>
        </p:txBody>
      </p:sp>
      <p:pic>
        <p:nvPicPr>
          <p:cNvPr id="4098" name="Picture 2" descr="Image result for kepler's second law in satellite communication">
            <a:extLst>
              <a:ext uri="{FF2B5EF4-FFF2-40B4-BE49-F238E27FC236}">
                <a16:creationId xmlns="" xmlns:a16="http://schemas.microsoft.com/office/drawing/2014/main" id="{621CF763-58CA-46DD-9A08-33F13FB83563}"/>
              </a:ext>
            </a:extLst>
          </p:cNvPr>
          <p:cNvPicPr>
            <a:picLocks noChangeAspect="1" noChangeArrowheads="1"/>
          </p:cNvPicPr>
          <p:nvPr/>
        </p:nvPicPr>
        <p:blipFill>
          <a:blip r:embed="rId2">
            <a:extLst>
              <a:ext uri="{BEBA8EAE-BF5A-486C-A8C5-ECC9F3942E4B}">
                <a14:imgProps xmlns="" xmlns:a14="http://schemas.microsoft.com/office/drawing/2010/main">
                  <a14:imgLayer r:embed="">
                    <a14:imgEffect>
                      <a14:sharpenSoften amount="50000"/>
                    </a14:imgEffect>
                  </a14:imgLayer>
                </a14:imgProps>
              </a:ext>
              <a:ext uri="{28A0092B-C50C-407E-A947-70E740481C1C}">
                <a14:useLocalDpi xmlns="" xmlns:a14="http://schemas.microsoft.com/office/drawing/2010/main" val="0"/>
              </a:ext>
            </a:extLst>
          </a:blip>
          <a:srcRect/>
          <a:stretch>
            <a:fillRect/>
          </a:stretch>
        </p:blipFill>
        <p:spPr bwMode="auto">
          <a:xfrm>
            <a:off x="0" y="-22860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253DC2C-EF55-4F5A-98CC-CADF098E60DB}" type="slidenum">
              <a:rPr lang="en-US" smtClean="0"/>
              <a:pPr/>
              <a:t>23</a:t>
            </a:fld>
            <a:endParaRPr lang="en-US"/>
          </a:p>
        </p:txBody>
      </p:sp>
    </p:spTree>
    <p:extLst>
      <p:ext uri="{BB962C8B-B14F-4D97-AF65-F5344CB8AC3E}">
        <p14:creationId xmlns="" xmlns:p14="http://schemas.microsoft.com/office/powerpoint/2010/main" val="36959403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304800"/>
            <a:ext cx="6686957" cy="355049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0" y="3886200"/>
            <a:ext cx="9144000" cy="3101317"/>
          </a:xfrm>
          <a:prstGeom prst="rect">
            <a:avLst/>
          </a:prstGeom>
        </p:spPr>
        <p:txBody>
          <a:bodyPr vert="horz" wrap="square" lIns="0" tIns="11132" rIns="0" bIns="0" rtlCol="0">
            <a:spAutoFit/>
          </a:bodyPr>
          <a:lstStyle/>
          <a:p>
            <a:pPr marL="11132" marR="4453" indent="-557" algn="just">
              <a:lnSpc>
                <a:spcPct val="109900"/>
              </a:lnSpc>
              <a:spcBef>
                <a:spcPts val="88"/>
              </a:spcBef>
            </a:pPr>
            <a:r>
              <a:rPr sz="2000" b="1" spc="-4" dirty="0">
                <a:solidFill>
                  <a:srgbClr val="181818"/>
                </a:solidFill>
                <a:latin typeface="Times New Roman" pitchFamily="18" charset="0"/>
                <a:cs typeface="Times New Roman" pitchFamily="18" charset="0"/>
              </a:rPr>
              <a:t>FIGURE 2.5 </a:t>
            </a:r>
            <a:r>
              <a:rPr sz="2000" b="1" spc="-9" dirty="0">
                <a:solidFill>
                  <a:srgbClr val="181818"/>
                </a:solidFill>
                <a:latin typeface="Times New Roman" pitchFamily="18" charset="0"/>
                <a:cs typeface="Times New Roman" pitchFamily="18" charset="0"/>
              </a:rPr>
              <a:t>Illustration </a:t>
            </a:r>
            <a:r>
              <a:rPr sz="2000" b="1" spc="-4" dirty="0">
                <a:solidFill>
                  <a:srgbClr val="181818"/>
                </a:solidFill>
                <a:latin typeface="Times New Roman" pitchFamily="18" charset="0"/>
                <a:cs typeface="Times New Roman" pitchFamily="18" charset="0"/>
              </a:rPr>
              <a:t>of </a:t>
            </a:r>
            <a:r>
              <a:rPr sz="2000" b="1" spc="-4" dirty="0">
                <a:solidFill>
                  <a:srgbClr val="FF0000"/>
                </a:solidFill>
                <a:latin typeface="Times New Roman" pitchFamily="18" charset="0"/>
                <a:cs typeface="Times New Roman" pitchFamily="18" charset="0"/>
              </a:rPr>
              <a:t>Kepler's </a:t>
            </a:r>
            <a:r>
              <a:rPr sz="2000" b="1" spc="-9" dirty="0">
                <a:solidFill>
                  <a:srgbClr val="FF0000"/>
                </a:solidFill>
                <a:latin typeface="Times New Roman" pitchFamily="18" charset="0"/>
                <a:cs typeface="Times New Roman" pitchFamily="18" charset="0"/>
              </a:rPr>
              <a:t>second </a:t>
            </a:r>
            <a:r>
              <a:rPr sz="2000" b="1" spc="-4" dirty="0">
                <a:solidFill>
                  <a:srgbClr val="FF0000"/>
                </a:solidFill>
                <a:latin typeface="Times New Roman" pitchFamily="18" charset="0"/>
                <a:cs typeface="Times New Roman" pitchFamily="18" charset="0"/>
              </a:rPr>
              <a:t>law </a:t>
            </a:r>
            <a:r>
              <a:rPr sz="2000" b="1" spc="-4" dirty="0">
                <a:solidFill>
                  <a:srgbClr val="181818"/>
                </a:solidFill>
                <a:latin typeface="Times New Roman" pitchFamily="18" charset="0"/>
                <a:cs typeface="Times New Roman" pitchFamily="18" charset="0"/>
              </a:rPr>
              <a:t>of </a:t>
            </a:r>
            <a:r>
              <a:rPr sz="2000" b="1" spc="-9" dirty="0">
                <a:solidFill>
                  <a:srgbClr val="181818"/>
                </a:solidFill>
                <a:latin typeface="Times New Roman" pitchFamily="18" charset="0"/>
                <a:cs typeface="Times New Roman" pitchFamily="18" charset="0"/>
              </a:rPr>
              <a:t>planetary motion</a:t>
            </a:r>
            <a:r>
              <a:rPr sz="2000" b="1" spc="-9">
                <a:solidFill>
                  <a:srgbClr val="181818"/>
                </a:solidFill>
                <a:latin typeface="Times New Roman" pitchFamily="18" charset="0"/>
                <a:cs typeface="Times New Roman" pitchFamily="18" charset="0"/>
              </a:rPr>
              <a:t>. </a:t>
            </a:r>
            <a:endParaRPr lang="en-US" sz="2000" b="1" spc="-9" dirty="0" smtClean="0">
              <a:solidFill>
                <a:srgbClr val="181818"/>
              </a:solidFill>
              <a:latin typeface="Times New Roman" pitchFamily="18" charset="0"/>
              <a:cs typeface="Times New Roman" pitchFamily="18" charset="0"/>
            </a:endParaRPr>
          </a:p>
          <a:p>
            <a:pPr marL="11132" marR="4453" indent="-557" algn="just">
              <a:lnSpc>
                <a:spcPct val="109900"/>
              </a:lnSpc>
              <a:spcBef>
                <a:spcPts val="88"/>
              </a:spcBef>
            </a:pPr>
            <a:endParaRPr lang="en-US" sz="1100" b="1" spc="-9" dirty="0" smtClean="0">
              <a:solidFill>
                <a:srgbClr val="181818"/>
              </a:solidFill>
              <a:latin typeface="Times New Roman" pitchFamily="18" charset="0"/>
              <a:cs typeface="Times New Roman" pitchFamily="18" charset="0"/>
            </a:endParaRPr>
          </a:p>
          <a:p>
            <a:pPr marL="11132" marR="4453" indent="-557" algn="just">
              <a:lnSpc>
                <a:spcPct val="109900"/>
              </a:lnSpc>
              <a:spcBef>
                <a:spcPts val="88"/>
              </a:spcBef>
            </a:pPr>
            <a:r>
              <a:rPr sz="2000" b="1" spc="-4" smtClean="0">
                <a:solidFill>
                  <a:srgbClr val="181818"/>
                </a:solidFill>
                <a:latin typeface="Times New Roman" pitchFamily="18" charset="0"/>
                <a:cs typeface="Times New Roman" pitchFamily="18" charset="0"/>
              </a:rPr>
              <a:t>A  </a:t>
            </a:r>
            <a:r>
              <a:rPr sz="2000" b="1" spc="-9" dirty="0">
                <a:solidFill>
                  <a:srgbClr val="181818"/>
                </a:solidFill>
                <a:latin typeface="Times New Roman" pitchFamily="18" charset="0"/>
                <a:cs typeface="Times New Roman" pitchFamily="18" charset="0"/>
              </a:rPr>
              <a:t>satellite </a:t>
            </a:r>
            <a:r>
              <a:rPr sz="2000" b="1" spc="-4" dirty="0">
                <a:solidFill>
                  <a:srgbClr val="181818"/>
                </a:solidFill>
                <a:latin typeface="Times New Roman" pitchFamily="18" charset="0"/>
                <a:cs typeface="Times New Roman" pitchFamily="18" charset="0"/>
              </a:rPr>
              <a:t>is in </a:t>
            </a:r>
            <a:r>
              <a:rPr sz="2000" b="1" spc="-4">
                <a:solidFill>
                  <a:srgbClr val="181818"/>
                </a:solidFill>
                <a:latin typeface="Times New Roman" pitchFamily="18" charset="0"/>
                <a:cs typeface="Times New Roman" pitchFamily="18" charset="0"/>
              </a:rPr>
              <a:t>orbit </a:t>
            </a:r>
            <a:r>
              <a:rPr lang="en-US" sz="2000" b="1" spc="-4" dirty="0" smtClean="0">
                <a:solidFill>
                  <a:srgbClr val="181818"/>
                </a:solidFill>
                <a:latin typeface="Times New Roman" pitchFamily="18" charset="0"/>
                <a:cs typeface="Times New Roman" pitchFamily="18" charset="0"/>
              </a:rPr>
              <a:t> </a:t>
            </a:r>
            <a:r>
              <a:rPr sz="2000" b="1" spc="-9" smtClean="0">
                <a:solidFill>
                  <a:srgbClr val="181818"/>
                </a:solidFill>
                <a:latin typeface="Times New Roman" pitchFamily="18" charset="0"/>
                <a:cs typeface="Times New Roman" pitchFamily="18" charset="0"/>
              </a:rPr>
              <a:t>about </a:t>
            </a:r>
            <a:r>
              <a:rPr lang="en-US" sz="2000" b="1" spc="-9" dirty="0" smtClean="0">
                <a:solidFill>
                  <a:srgbClr val="181818"/>
                </a:solidFill>
                <a:latin typeface="Times New Roman" pitchFamily="18" charset="0"/>
                <a:cs typeface="Times New Roman" pitchFamily="18" charset="0"/>
              </a:rPr>
              <a:t> </a:t>
            </a:r>
            <a:r>
              <a:rPr sz="2000" b="1" spc="-4" smtClean="0">
                <a:solidFill>
                  <a:srgbClr val="181818"/>
                </a:solidFill>
                <a:latin typeface="Times New Roman" pitchFamily="18" charset="0"/>
                <a:cs typeface="Times New Roman" pitchFamily="18" charset="0"/>
              </a:rPr>
              <a:t>the </a:t>
            </a:r>
            <a:r>
              <a:rPr sz="2000" b="1" spc="-9" dirty="0">
                <a:solidFill>
                  <a:srgbClr val="181818"/>
                </a:solidFill>
                <a:latin typeface="Times New Roman" pitchFamily="18" charset="0"/>
                <a:cs typeface="Times New Roman" pitchFamily="18" charset="0"/>
              </a:rPr>
              <a:t>planet </a:t>
            </a:r>
            <a:r>
              <a:rPr sz="2000" b="1" spc="-9" dirty="0">
                <a:solidFill>
                  <a:srgbClr val="FF0000"/>
                </a:solidFill>
                <a:latin typeface="Times New Roman" pitchFamily="18" charset="0"/>
                <a:cs typeface="Times New Roman" pitchFamily="18" charset="0"/>
              </a:rPr>
              <a:t>earth, </a:t>
            </a:r>
            <a:r>
              <a:rPr sz="2000" b="1" i="1" spc="-9" dirty="0">
                <a:solidFill>
                  <a:srgbClr val="FF0000"/>
                </a:solidFill>
                <a:latin typeface="Times New Roman" pitchFamily="18" charset="0"/>
                <a:cs typeface="Times New Roman" pitchFamily="18" charset="0"/>
              </a:rPr>
              <a:t>E</a:t>
            </a:r>
            <a:r>
              <a:rPr sz="2000" b="1" spc="-9">
                <a:solidFill>
                  <a:srgbClr val="181818"/>
                </a:solidFill>
                <a:latin typeface="Times New Roman" pitchFamily="18" charset="0"/>
                <a:cs typeface="Times New Roman" pitchFamily="18" charset="0"/>
              </a:rPr>
              <a:t>. </a:t>
            </a:r>
            <a:endParaRPr lang="en-US" sz="2000" b="1" spc="-9" dirty="0" smtClean="0">
              <a:solidFill>
                <a:srgbClr val="181818"/>
              </a:solidFill>
              <a:latin typeface="Times New Roman" pitchFamily="18" charset="0"/>
              <a:cs typeface="Times New Roman" pitchFamily="18" charset="0"/>
            </a:endParaRPr>
          </a:p>
          <a:p>
            <a:pPr marL="11132" marR="4453" indent="-557" algn="just">
              <a:lnSpc>
                <a:spcPct val="109900"/>
              </a:lnSpc>
              <a:spcBef>
                <a:spcPts val="88"/>
              </a:spcBef>
            </a:pPr>
            <a:endParaRPr lang="en-US" sz="1200" b="1" spc="-9" dirty="0" smtClean="0">
              <a:solidFill>
                <a:srgbClr val="181818"/>
              </a:solidFill>
              <a:latin typeface="Times New Roman" pitchFamily="18" charset="0"/>
              <a:cs typeface="Times New Roman" pitchFamily="18" charset="0"/>
            </a:endParaRPr>
          </a:p>
          <a:p>
            <a:pPr marL="11132" marR="4453" indent="-557" algn="just">
              <a:lnSpc>
                <a:spcPct val="109900"/>
              </a:lnSpc>
              <a:spcBef>
                <a:spcPts val="88"/>
              </a:spcBef>
            </a:pPr>
            <a:r>
              <a:rPr sz="2000" b="1" spc="-4" smtClean="0">
                <a:solidFill>
                  <a:srgbClr val="181818"/>
                </a:solidFill>
                <a:latin typeface="Times New Roman" pitchFamily="18" charset="0"/>
                <a:cs typeface="Times New Roman" pitchFamily="18" charset="0"/>
              </a:rPr>
              <a:t>The </a:t>
            </a:r>
            <a:r>
              <a:rPr sz="2000" b="1" spc="-4" dirty="0">
                <a:solidFill>
                  <a:srgbClr val="FF0000"/>
                </a:solidFill>
                <a:latin typeface="Times New Roman" pitchFamily="18" charset="0"/>
                <a:cs typeface="Times New Roman" pitchFamily="18" charset="0"/>
              </a:rPr>
              <a:t>orbit</a:t>
            </a:r>
            <a:r>
              <a:rPr sz="2000" b="1" spc="-4" dirty="0">
                <a:solidFill>
                  <a:srgbClr val="181818"/>
                </a:solidFill>
                <a:latin typeface="Times New Roman" pitchFamily="18" charset="0"/>
                <a:cs typeface="Times New Roman" pitchFamily="18" charset="0"/>
              </a:rPr>
              <a:t> is an </a:t>
            </a:r>
            <a:r>
              <a:rPr sz="2000" b="1" spc="-4" dirty="0">
                <a:solidFill>
                  <a:srgbClr val="FF0000"/>
                </a:solidFill>
                <a:latin typeface="Times New Roman" pitchFamily="18" charset="0"/>
                <a:cs typeface="Times New Roman" pitchFamily="18" charset="0"/>
              </a:rPr>
              <a:t>ellipse</a:t>
            </a:r>
            <a:r>
              <a:rPr sz="2000" b="1" spc="-4" dirty="0">
                <a:solidFill>
                  <a:srgbClr val="181818"/>
                </a:solidFill>
                <a:latin typeface="Times New Roman" pitchFamily="18" charset="0"/>
                <a:cs typeface="Times New Roman" pitchFamily="18" charset="0"/>
              </a:rPr>
              <a:t> with a  relatively </a:t>
            </a:r>
            <a:r>
              <a:rPr sz="2000" b="1" spc="-4" dirty="0">
                <a:solidFill>
                  <a:schemeClr val="tx2">
                    <a:lumMod val="60000"/>
                    <a:lumOff val="40000"/>
                  </a:schemeClr>
                </a:solidFill>
                <a:latin typeface="Times New Roman" pitchFamily="18" charset="0"/>
                <a:cs typeface="Times New Roman" pitchFamily="18" charset="0"/>
              </a:rPr>
              <a:t>high eccentricity</a:t>
            </a:r>
            <a:r>
              <a:rPr sz="2000" b="1" spc="-4" dirty="0">
                <a:solidFill>
                  <a:srgbClr val="181818"/>
                </a:solidFill>
                <a:latin typeface="Times New Roman" pitchFamily="18" charset="0"/>
                <a:cs typeface="Times New Roman" pitchFamily="18" charset="0"/>
              </a:rPr>
              <a:t>, that is, it is far from </a:t>
            </a:r>
            <a:r>
              <a:rPr sz="2000" b="1" spc="-9" dirty="0">
                <a:solidFill>
                  <a:srgbClr val="181818"/>
                </a:solidFill>
                <a:latin typeface="Times New Roman" pitchFamily="18" charset="0"/>
                <a:cs typeface="Times New Roman" pitchFamily="18" charset="0"/>
              </a:rPr>
              <a:t>being </a:t>
            </a:r>
            <a:r>
              <a:rPr sz="2000" b="1" spc="-9" dirty="0">
                <a:solidFill>
                  <a:schemeClr val="tx2">
                    <a:lumMod val="60000"/>
                    <a:lumOff val="40000"/>
                  </a:schemeClr>
                </a:solidFill>
                <a:latin typeface="Times New Roman" pitchFamily="18" charset="0"/>
                <a:cs typeface="Times New Roman" pitchFamily="18" charset="0"/>
              </a:rPr>
              <a:t>circular</a:t>
            </a:r>
            <a:r>
              <a:rPr sz="2000" b="1" spc="-9">
                <a:solidFill>
                  <a:schemeClr val="tx2">
                    <a:lumMod val="60000"/>
                    <a:lumOff val="40000"/>
                  </a:schemeClr>
                </a:solidFill>
                <a:latin typeface="Times New Roman" pitchFamily="18" charset="0"/>
                <a:cs typeface="Times New Roman" pitchFamily="18" charset="0"/>
              </a:rPr>
              <a:t>.</a:t>
            </a:r>
            <a:r>
              <a:rPr sz="2000" b="1" spc="-9">
                <a:solidFill>
                  <a:srgbClr val="181818"/>
                </a:solidFill>
                <a:latin typeface="Times New Roman" pitchFamily="18" charset="0"/>
                <a:cs typeface="Times New Roman" pitchFamily="18" charset="0"/>
              </a:rPr>
              <a:t> </a:t>
            </a:r>
            <a:endParaRPr lang="en-US" sz="2000" b="1" spc="-9" dirty="0" smtClean="0">
              <a:solidFill>
                <a:srgbClr val="181818"/>
              </a:solidFill>
              <a:latin typeface="Times New Roman" pitchFamily="18" charset="0"/>
              <a:cs typeface="Times New Roman" pitchFamily="18" charset="0"/>
            </a:endParaRPr>
          </a:p>
          <a:p>
            <a:pPr marL="11132" marR="4453" indent="-557" algn="just">
              <a:lnSpc>
                <a:spcPct val="109900"/>
              </a:lnSpc>
              <a:spcBef>
                <a:spcPts val="88"/>
              </a:spcBef>
            </a:pPr>
            <a:endParaRPr lang="en-US" sz="1100" b="1" spc="-9" dirty="0" smtClean="0">
              <a:solidFill>
                <a:srgbClr val="181818"/>
              </a:solidFill>
              <a:latin typeface="Times New Roman" pitchFamily="18" charset="0"/>
              <a:cs typeface="Times New Roman" pitchFamily="18" charset="0"/>
            </a:endParaRPr>
          </a:p>
          <a:p>
            <a:pPr marL="11132" marR="4453" indent="-557" algn="just">
              <a:lnSpc>
                <a:spcPct val="109900"/>
              </a:lnSpc>
              <a:spcBef>
                <a:spcPts val="88"/>
              </a:spcBef>
            </a:pPr>
            <a:r>
              <a:rPr sz="2000" b="1" spc="-4" smtClean="0">
                <a:solidFill>
                  <a:srgbClr val="181818"/>
                </a:solidFill>
                <a:latin typeface="Times New Roman" pitchFamily="18" charset="0"/>
                <a:cs typeface="Times New Roman" pitchFamily="18" charset="0"/>
              </a:rPr>
              <a:t>The </a:t>
            </a:r>
            <a:r>
              <a:rPr sz="2000" b="1" spc="-9" dirty="0">
                <a:solidFill>
                  <a:srgbClr val="181818"/>
                </a:solidFill>
                <a:latin typeface="Times New Roman" pitchFamily="18" charset="0"/>
                <a:cs typeface="Times New Roman" pitchFamily="18" charset="0"/>
              </a:rPr>
              <a:t>figure  shows </a:t>
            </a:r>
            <a:r>
              <a:rPr sz="2000" b="1" spc="-4" dirty="0">
                <a:solidFill>
                  <a:schemeClr val="tx2">
                    <a:lumMod val="60000"/>
                    <a:lumOff val="40000"/>
                  </a:schemeClr>
                </a:solidFill>
                <a:latin typeface="Times New Roman" pitchFamily="18" charset="0"/>
                <a:cs typeface="Times New Roman" pitchFamily="18" charset="0"/>
              </a:rPr>
              <a:t>two </a:t>
            </a:r>
            <a:r>
              <a:rPr sz="2000" b="1" spc="-9" dirty="0">
                <a:solidFill>
                  <a:schemeClr val="tx2">
                    <a:lumMod val="60000"/>
                    <a:lumOff val="40000"/>
                  </a:schemeClr>
                </a:solidFill>
                <a:latin typeface="Times New Roman" pitchFamily="18" charset="0"/>
                <a:cs typeface="Times New Roman" pitchFamily="18" charset="0"/>
              </a:rPr>
              <a:t>shaded </a:t>
            </a:r>
            <a:r>
              <a:rPr sz="2000" b="1" spc="-9" dirty="0">
                <a:solidFill>
                  <a:srgbClr val="181818"/>
                </a:solidFill>
                <a:latin typeface="Times New Roman" pitchFamily="18" charset="0"/>
                <a:cs typeface="Times New Roman" pitchFamily="18" charset="0"/>
              </a:rPr>
              <a:t>portions </a:t>
            </a:r>
            <a:r>
              <a:rPr sz="2000" b="1" spc="-4" dirty="0">
                <a:solidFill>
                  <a:srgbClr val="181818"/>
                </a:solidFill>
                <a:latin typeface="Times New Roman" pitchFamily="18" charset="0"/>
                <a:cs typeface="Times New Roman" pitchFamily="18" charset="0"/>
              </a:rPr>
              <a:t>of the </a:t>
            </a:r>
            <a:r>
              <a:rPr sz="2000" b="1" spc="-4" dirty="0">
                <a:solidFill>
                  <a:srgbClr val="00B050"/>
                </a:solidFill>
                <a:latin typeface="Times New Roman" pitchFamily="18" charset="0"/>
                <a:cs typeface="Times New Roman" pitchFamily="18" charset="0"/>
              </a:rPr>
              <a:t>elliptical</a:t>
            </a:r>
            <a:r>
              <a:rPr sz="2000" b="1" spc="-4" dirty="0">
                <a:solidFill>
                  <a:srgbClr val="181818"/>
                </a:solidFill>
                <a:latin typeface="Times New Roman" pitchFamily="18" charset="0"/>
                <a:cs typeface="Times New Roman" pitchFamily="18" charset="0"/>
              </a:rPr>
              <a:t> plane in which the orbit </a:t>
            </a:r>
            <a:r>
              <a:rPr sz="2000" b="1" spc="-9" dirty="0">
                <a:solidFill>
                  <a:srgbClr val="00B050"/>
                </a:solidFill>
                <a:latin typeface="Times New Roman" pitchFamily="18" charset="0"/>
                <a:cs typeface="Times New Roman" pitchFamily="18" charset="0"/>
              </a:rPr>
              <a:t>moves</a:t>
            </a:r>
            <a:r>
              <a:rPr sz="2000" b="1" spc="-9" dirty="0">
                <a:solidFill>
                  <a:srgbClr val="181818"/>
                </a:solidFill>
                <a:latin typeface="Times New Roman" pitchFamily="18" charset="0"/>
                <a:cs typeface="Times New Roman" pitchFamily="18" charset="0"/>
              </a:rPr>
              <a:t>,  </a:t>
            </a:r>
            <a:r>
              <a:rPr sz="2000" b="1" spc="-4" dirty="0">
                <a:solidFill>
                  <a:srgbClr val="7030A0"/>
                </a:solidFill>
                <a:latin typeface="Times New Roman" pitchFamily="18" charset="0"/>
                <a:cs typeface="Times New Roman" pitchFamily="18" charset="0"/>
              </a:rPr>
              <a:t>one is </a:t>
            </a:r>
            <a:r>
              <a:rPr sz="2000" b="1" spc="-9" dirty="0">
                <a:solidFill>
                  <a:srgbClr val="7030A0"/>
                </a:solidFill>
                <a:latin typeface="Times New Roman" pitchFamily="18" charset="0"/>
                <a:cs typeface="Times New Roman" pitchFamily="18" charset="0"/>
              </a:rPr>
              <a:t>close </a:t>
            </a:r>
            <a:r>
              <a:rPr sz="2000" b="1" spc="-4" dirty="0">
                <a:solidFill>
                  <a:srgbClr val="7030A0"/>
                </a:solidFill>
                <a:latin typeface="Times New Roman" pitchFamily="18" charset="0"/>
                <a:cs typeface="Times New Roman" pitchFamily="18" charset="0"/>
              </a:rPr>
              <a:t>to the </a:t>
            </a:r>
            <a:r>
              <a:rPr sz="2000" b="1" spc="-9" dirty="0">
                <a:solidFill>
                  <a:srgbClr val="7030A0"/>
                </a:solidFill>
                <a:latin typeface="Times New Roman" pitchFamily="18" charset="0"/>
                <a:cs typeface="Times New Roman" pitchFamily="18" charset="0"/>
              </a:rPr>
              <a:t>earth </a:t>
            </a:r>
            <a:r>
              <a:rPr sz="2000" b="1" spc="-4" dirty="0">
                <a:solidFill>
                  <a:srgbClr val="7030A0"/>
                </a:solidFill>
                <a:latin typeface="Times New Roman" pitchFamily="18" charset="0"/>
                <a:cs typeface="Times New Roman" pitchFamily="18" charset="0"/>
              </a:rPr>
              <a:t>and encloses the </a:t>
            </a:r>
            <a:r>
              <a:rPr sz="2000" b="1" spc="-4" dirty="0">
                <a:solidFill>
                  <a:srgbClr val="FF0000"/>
                </a:solidFill>
                <a:latin typeface="Times New Roman" pitchFamily="18" charset="0"/>
                <a:cs typeface="Times New Roman" pitchFamily="18" charset="0"/>
              </a:rPr>
              <a:t>perigee </a:t>
            </a:r>
            <a:r>
              <a:rPr sz="2000" b="1" spc="-4" dirty="0">
                <a:solidFill>
                  <a:srgbClr val="181818"/>
                </a:solidFill>
                <a:latin typeface="Times New Roman" pitchFamily="18" charset="0"/>
                <a:cs typeface="Times New Roman" pitchFamily="18" charset="0"/>
              </a:rPr>
              <a:t>while </a:t>
            </a:r>
            <a:r>
              <a:rPr sz="2000" b="1" spc="-4" dirty="0">
                <a:solidFill>
                  <a:srgbClr val="002060"/>
                </a:solidFill>
                <a:latin typeface="Times New Roman" pitchFamily="18" charset="0"/>
                <a:cs typeface="Times New Roman" pitchFamily="18" charset="0"/>
              </a:rPr>
              <a:t>the other is </a:t>
            </a:r>
            <a:r>
              <a:rPr sz="2000" b="1" spc="-9" dirty="0">
                <a:solidFill>
                  <a:srgbClr val="002060"/>
                </a:solidFill>
                <a:latin typeface="Times New Roman" pitchFamily="18" charset="0"/>
                <a:cs typeface="Times New Roman" pitchFamily="18" charset="0"/>
              </a:rPr>
              <a:t>far  </a:t>
            </a:r>
            <a:r>
              <a:rPr sz="2000" b="1" spc="-4" dirty="0">
                <a:solidFill>
                  <a:srgbClr val="002060"/>
                </a:solidFill>
                <a:latin typeface="Times New Roman" pitchFamily="18" charset="0"/>
                <a:cs typeface="Times New Roman" pitchFamily="18" charset="0"/>
              </a:rPr>
              <a:t>from the </a:t>
            </a:r>
            <a:r>
              <a:rPr sz="2000" b="1" spc="-9" dirty="0">
                <a:solidFill>
                  <a:srgbClr val="002060"/>
                </a:solidFill>
                <a:latin typeface="Times New Roman" pitchFamily="18" charset="0"/>
                <a:cs typeface="Times New Roman" pitchFamily="18" charset="0"/>
              </a:rPr>
              <a:t>earth </a:t>
            </a:r>
            <a:r>
              <a:rPr sz="2000" b="1" spc="-4" dirty="0">
                <a:solidFill>
                  <a:srgbClr val="002060"/>
                </a:solidFill>
                <a:latin typeface="Times New Roman" pitchFamily="18" charset="0"/>
                <a:cs typeface="Times New Roman" pitchFamily="18" charset="0"/>
              </a:rPr>
              <a:t>and encloses the </a:t>
            </a:r>
            <a:r>
              <a:rPr sz="2000" b="1" spc="-9" dirty="0">
                <a:solidFill>
                  <a:srgbClr val="FF0000"/>
                </a:solidFill>
                <a:latin typeface="Times New Roman" pitchFamily="18" charset="0"/>
                <a:cs typeface="Times New Roman" pitchFamily="18" charset="0"/>
              </a:rPr>
              <a:t>apogee.</a:t>
            </a:r>
            <a:endParaRPr sz="2000" b="1">
              <a:solidFill>
                <a:srgbClr val="FF0000"/>
              </a:solidFill>
              <a:latin typeface="Times New Roman" pitchFamily="18" charset="0"/>
              <a:cs typeface="Times New Roman" pitchFamily="18" charset="0"/>
            </a:endParaRPr>
          </a:p>
        </p:txBody>
      </p:sp>
      <p:sp>
        <p:nvSpPr>
          <p:cNvPr id="4" name="object 4"/>
          <p:cNvSpPr txBox="1">
            <a:spLocks noGrp="1"/>
          </p:cNvSpPr>
          <p:nvPr>
            <p:ph type="sldNum" sz="quarter" idx="4294967295"/>
          </p:nvPr>
        </p:nvSpPr>
        <p:spPr>
          <a:xfrm>
            <a:off x="8458200" y="6678464"/>
            <a:ext cx="685800" cy="179536"/>
          </a:xfrm>
          <a:prstGeom prst="rect">
            <a:avLst/>
          </a:prstGeom>
        </p:spPr>
        <p:txBody>
          <a:bodyPr vert="horz" wrap="square" lIns="0" tIns="0" rIns="0" bIns="0" rtlCol="0">
            <a:spAutoFit/>
          </a:bodyPr>
          <a:lstStyle/>
          <a:p>
            <a:pPr marL="22263">
              <a:lnSpc>
                <a:spcPts val="1424"/>
              </a:lnSpc>
            </a:pPr>
            <a:fld id="{81D60167-4931-47E6-BA6A-407CBD079E47}" type="slidenum">
              <a:rPr spc="-4" dirty="0">
                <a:solidFill>
                  <a:srgbClr val="FF0000"/>
                </a:solidFill>
              </a:rPr>
              <a:pPr marL="22263">
                <a:lnSpc>
                  <a:spcPts val="1424"/>
                </a:lnSpc>
              </a:pPr>
              <a:t>24</a:t>
            </a:fld>
            <a:endParaRPr spc="-4" dirty="0">
              <a:solidFill>
                <a:srgbClr val="FF0000"/>
              </a:solidFill>
            </a:endParaRPr>
          </a:p>
        </p:txBody>
      </p:sp>
      <p:sp>
        <p:nvSpPr>
          <p:cNvPr id="5" name="Rectangle 4"/>
          <p:cNvSpPr/>
          <p:nvPr/>
        </p:nvSpPr>
        <p:spPr>
          <a:xfrm>
            <a:off x="228600" y="0"/>
            <a:ext cx="8915400" cy="369332"/>
          </a:xfrm>
          <a:prstGeom prst="rect">
            <a:avLst/>
          </a:prstGeom>
        </p:spPr>
        <p:txBody>
          <a:bodyPr wrap="square">
            <a:spAutoFit/>
          </a:bodyPr>
          <a:lstStyle/>
          <a:p>
            <a:pPr marL="622300" marR="5080" indent="-609600" algn="just">
              <a:lnSpc>
                <a:spcPct val="100000"/>
              </a:lnSpc>
              <a:spcBef>
                <a:spcPts val="965"/>
              </a:spcBef>
              <a:buClr>
                <a:srgbClr val="000000"/>
              </a:buClr>
              <a:buAutoNum type="arabicPeriod" startAt="2"/>
              <a:tabLst>
                <a:tab pos="621665" algn="l"/>
                <a:tab pos="622300" algn="l"/>
              </a:tabLst>
            </a:pPr>
            <a:r>
              <a:rPr lang="en-US" b="1" dirty="0" smtClean="0">
                <a:solidFill>
                  <a:srgbClr val="00B050"/>
                </a:solidFill>
                <a:latin typeface="Times New Roman" pitchFamily="18" charset="0"/>
                <a:cs typeface="Times New Roman" pitchFamily="18" charset="0"/>
              </a:rPr>
              <a:t>The orbit of the </a:t>
            </a:r>
            <a:r>
              <a:rPr lang="en-US" b="1" dirty="0" smtClean="0">
                <a:solidFill>
                  <a:srgbClr val="FF0000"/>
                </a:solidFill>
                <a:latin typeface="Times New Roman" pitchFamily="18" charset="0"/>
                <a:cs typeface="Times New Roman" pitchFamily="18" charset="0"/>
              </a:rPr>
              <a:t>smaller</a:t>
            </a:r>
            <a:r>
              <a:rPr lang="en-US" b="1" dirty="0" smtClean="0">
                <a:solidFill>
                  <a:srgbClr val="00B050"/>
                </a:solidFill>
                <a:latin typeface="Times New Roman" pitchFamily="18" charset="0"/>
                <a:cs typeface="Times New Roman" pitchFamily="18" charset="0"/>
              </a:rPr>
              <a:t> </a:t>
            </a:r>
            <a:r>
              <a:rPr lang="en-US" b="1" dirty="0" smtClean="0">
                <a:solidFill>
                  <a:srgbClr val="FF0000"/>
                </a:solidFill>
                <a:latin typeface="Times New Roman" pitchFamily="18" charset="0"/>
                <a:cs typeface="Times New Roman" pitchFamily="18" charset="0"/>
              </a:rPr>
              <a:t>body  sweeps </a:t>
            </a:r>
            <a:r>
              <a:rPr lang="en-US" b="1" dirty="0" smtClean="0">
                <a:solidFill>
                  <a:srgbClr val="00B050"/>
                </a:solidFill>
                <a:latin typeface="Times New Roman" pitchFamily="18" charset="0"/>
                <a:cs typeface="Times New Roman" pitchFamily="18" charset="0"/>
              </a:rPr>
              <a:t>out equal </a:t>
            </a:r>
            <a:r>
              <a:rPr lang="en-US" b="1" dirty="0" smtClean="0">
                <a:solidFill>
                  <a:srgbClr val="FF0000"/>
                </a:solidFill>
                <a:latin typeface="Times New Roman" pitchFamily="18" charset="0"/>
                <a:cs typeface="Times New Roman" pitchFamily="18" charset="0"/>
              </a:rPr>
              <a:t>areas</a:t>
            </a:r>
            <a:r>
              <a:rPr lang="en-US" b="1" dirty="0" smtClean="0">
                <a:solidFill>
                  <a:srgbClr val="00B050"/>
                </a:solidFill>
                <a:latin typeface="Times New Roman" pitchFamily="18" charset="0"/>
                <a:cs typeface="Times New Roman" pitchFamily="18" charset="0"/>
              </a:rPr>
              <a:t> in equal</a:t>
            </a:r>
            <a:r>
              <a:rPr lang="en-US" b="1" spc="-80" dirty="0" smtClean="0">
                <a:solidFill>
                  <a:srgbClr val="00B050"/>
                </a:solidFill>
                <a:latin typeface="Times New Roman" pitchFamily="18" charset="0"/>
                <a:cs typeface="Times New Roman" pitchFamily="18" charset="0"/>
              </a:rPr>
              <a:t> </a:t>
            </a:r>
            <a:r>
              <a:rPr lang="en-US" b="1" dirty="0" smtClean="0">
                <a:solidFill>
                  <a:srgbClr val="00B050"/>
                </a:solidFill>
                <a:latin typeface="Times New Roman" pitchFamily="18" charset="0"/>
                <a:cs typeface="Times New Roman" pitchFamily="18" charset="0"/>
              </a:rPr>
              <a:t>time  </a:t>
            </a:r>
            <a:r>
              <a:rPr lang="en-US" sz="1600" b="1" dirty="0" smtClean="0">
                <a:solidFill>
                  <a:srgbClr val="00B050"/>
                </a:solidFill>
                <a:latin typeface="Times New Roman" pitchFamily="18" charset="0"/>
                <a:cs typeface="Times New Roman" pitchFamily="18" charset="0"/>
              </a:rPr>
              <a:t>(see Figure</a:t>
            </a:r>
            <a:r>
              <a:rPr lang="en-US" sz="1600" b="1" spc="-10" dirty="0" smtClean="0">
                <a:solidFill>
                  <a:srgbClr val="00B050"/>
                </a:solidFill>
                <a:latin typeface="Times New Roman" pitchFamily="18" charset="0"/>
                <a:cs typeface="Times New Roman" pitchFamily="18" charset="0"/>
              </a:rPr>
              <a:t> </a:t>
            </a:r>
            <a:r>
              <a:rPr lang="en-US" sz="1600" b="1" dirty="0" smtClean="0">
                <a:solidFill>
                  <a:srgbClr val="00B050"/>
                </a:solidFill>
                <a:latin typeface="Times New Roman" pitchFamily="18" charset="0"/>
                <a:cs typeface="Times New Roman" pitchFamily="18" charset="0"/>
              </a:rPr>
              <a:t>2.5).</a:t>
            </a:r>
            <a:endParaRPr lang="en-US" b="1" dirty="0" smtClean="0">
              <a:solidFill>
                <a:srgbClr val="00B05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2E934C-65CF-4C0D-B9EB-0B9C30581A85}"/>
              </a:ext>
            </a:extLst>
          </p:cNvPr>
          <p:cNvSpPr>
            <a:spLocks noGrp="1"/>
          </p:cNvSpPr>
          <p:nvPr>
            <p:ph type="title"/>
          </p:nvPr>
        </p:nvSpPr>
        <p:spPr>
          <a:xfrm>
            <a:off x="628650" y="152400"/>
            <a:ext cx="7886700" cy="457200"/>
          </a:xfrm>
        </p:spPr>
        <p:txBody>
          <a:bodyPr>
            <a:noAutofit/>
          </a:bodyPr>
          <a:lstStyle/>
          <a:p>
            <a:pPr algn="ctr"/>
            <a:r>
              <a:rPr lang="en-IN" sz="3600" u="sng" dirty="0">
                <a:solidFill>
                  <a:srgbClr val="FF0000"/>
                </a:solidFill>
              </a:rPr>
              <a:t>Kepler’s Third Law</a:t>
            </a:r>
            <a:endParaRPr lang="en-IN" sz="3600" dirty="0"/>
          </a:p>
        </p:txBody>
      </p:sp>
      <p:sp>
        <p:nvSpPr>
          <p:cNvPr id="3" name="Content Placeholder 2">
            <a:extLst>
              <a:ext uri="{FF2B5EF4-FFF2-40B4-BE49-F238E27FC236}">
                <a16:creationId xmlns="" xmlns:a16="http://schemas.microsoft.com/office/drawing/2014/main" id="{C32DE234-E25D-48B7-AB57-4AB7023AEDCF}"/>
              </a:ext>
            </a:extLst>
          </p:cNvPr>
          <p:cNvSpPr>
            <a:spLocks noGrp="1"/>
          </p:cNvSpPr>
          <p:nvPr>
            <p:ph idx="1"/>
          </p:nvPr>
        </p:nvSpPr>
        <p:spPr>
          <a:xfrm>
            <a:off x="152400" y="685800"/>
            <a:ext cx="8839200" cy="6172200"/>
          </a:xfrm>
        </p:spPr>
        <p:txBody>
          <a:bodyPr/>
          <a:lstStyle/>
          <a:p>
            <a:pPr algn="just"/>
            <a:r>
              <a:rPr lang="en-IN" sz="2600" b="1" dirty="0">
                <a:latin typeface="Times New Roman" panose="02020603050405020304" pitchFamily="18" charset="0"/>
                <a:cs typeface="Times New Roman" panose="02020603050405020304" pitchFamily="18" charset="0"/>
              </a:rPr>
              <a:t>Kepler’s third law states that, </a:t>
            </a:r>
            <a:r>
              <a:rPr lang="en-IN" sz="2600" b="1" dirty="0">
                <a:solidFill>
                  <a:srgbClr val="00B050"/>
                </a:solidFill>
                <a:latin typeface="Times New Roman" panose="02020603050405020304" pitchFamily="18" charset="0"/>
                <a:cs typeface="Times New Roman" panose="02020603050405020304" pitchFamily="18" charset="0"/>
              </a:rPr>
              <a:t>the square of the periodic time of an elliptical orbit is proportional to the cube of its semi major axis length. </a:t>
            </a:r>
          </a:p>
          <a:p>
            <a:endParaRPr lang="en-IN" sz="2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8A6FE31A-B83F-463F-9B0C-B82414569F0E}"/>
              </a:ext>
            </a:extLst>
          </p:cNvPr>
          <p:cNvPicPr>
            <a:picLocks noChangeAspect="1"/>
          </p:cNvPicPr>
          <p:nvPr/>
        </p:nvPicPr>
        <p:blipFill>
          <a:blip r:embed="rId2">
            <a:extLst>
              <a:ext uri="{BEBA8EAE-BF5A-486C-A8C5-ECC9F3942E4B}">
                <a14:imgProps xmlns="" xmlns:a14="http://schemas.microsoft.com/office/drawing/2010/main">
                  <a14:imgLayer r:embed="">
                    <a14:imgEffect>
                      <a14:sharpenSoften amount="50000"/>
                    </a14:imgEffect>
                  </a14:imgLayer>
                </a14:imgProps>
              </a:ext>
            </a:extLst>
          </a:blip>
          <a:stretch>
            <a:fillRect/>
          </a:stretch>
        </p:blipFill>
        <p:spPr>
          <a:xfrm>
            <a:off x="457201" y="2133600"/>
            <a:ext cx="7848600" cy="4517918"/>
          </a:xfrm>
          <a:prstGeom prst="rect">
            <a:avLst/>
          </a:prstGeom>
        </p:spPr>
      </p:pic>
      <p:sp>
        <p:nvSpPr>
          <p:cNvPr id="5" name="Slide Number Placeholder 4"/>
          <p:cNvSpPr>
            <a:spLocks noGrp="1"/>
          </p:cNvSpPr>
          <p:nvPr>
            <p:ph type="sldNum" sz="quarter" idx="12"/>
          </p:nvPr>
        </p:nvSpPr>
        <p:spPr/>
        <p:txBody>
          <a:bodyPr/>
          <a:lstStyle/>
          <a:p>
            <a:fld id="{7253DC2C-EF55-4F5A-98CC-CADF098E60DB}" type="slidenum">
              <a:rPr lang="en-US" smtClean="0"/>
              <a:pPr/>
              <a:t>25</a:t>
            </a:fld>
            <a:endParaRPr lang="en-US"/>
          </a:p>
        </p:txBody>
      </p:sp>
    </p:spTree>
    <p:extLst>
      <p:ext uri="{BB962C8B-B14F-4D97-AF65-F5344CB8AC3E}">
        <p14:creationId xmlns="" xmlns:p14="http://schemas.microsoft.com/office/powerpoint/2010/main" val="11581564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228600"/>
            <a:ext cx="8763000" cy="6490914"/>
          </a:xfrm>
          <a:prstGeom prst="rect">
            <a:avLst/>
          </a:prstGeom>
        </p:spPr>
        <p:txBody>
          <a:bodyPr vert="horz" wrap="square" lIns="0" tIns="10575" rIns="0" bIns="0" rtlCol="0">
            <a:spAutoFit/>
          </a:bodyPr>
          <a:lstStyle/>
          <a:p>
            <a:pPr marL="11132" marR="4453" algn="just">
              <a:lnSpc>
                <a:spcPct val="114900"/>
              </a:lnSpc>
              <a:spcBef>
                <a:spcPts val="83"/>
              </a:spcBef>
            </a:pPr>
            <a:r>
              <a:rPr sz="2800" b="1" spc="-4" dirty="0">
                <a:solidFill>
                  <a:srgbClr val="181818"/>
                </a:solidFill>
                <a:latin typeface="Times New Roman" pitchFamily="18" charset="0"/>
                <a:cs typeface="Times New Roman" pitchFamily="18" charset="0"/>
              </a:rPr>
              <a:t>The </a:t>
            </a:r>
            <a:r>
              <a:rPr sz="2800" b="1" spc="-4" dirty="0">
                <a:solidFill>
                  <a:srgbClr val="FF0000"/>
                </a:solidFill>
                <a:latin typeface="Times New Roman" pitchFamily="18" charset="0"/>
                <a:cs typeface="Times New Roman" pitchFamily="18" charset="0"/>
              </a:rPr>
              <a:t>perigee </a:t>
            </a:r>
            <a:r>
              <a:rPr sz="2800" b="1" spc="-4" dirty="0">
                <a:solidFill>
                  <a:srgbClr val="181818"/>
                </a:solidFill>
                <a:latin typeface="Times New Roman" pitchFamily="18" charset="0"/>
                <a:cs typeface="Times New Roman" pitchFamily="18" charset="0"/>
              </a:rPr>
              <a:t>is the </a:t>
            </a:r>
            <a:r>
              <a:rPr sz="2800" b="1" spc="-4" dirty="0">
                <a:solidFill>
                  <a:schemeClr val="tx2">
                    <a:lumMod val="60000"/>
                    <a:lumOff val="40000"/>
                  </a:schemeClr>
                </a:solidFill>
                <a:latin typeface="Times New Roman" pitchFamily="18" charset="0"/>
                <a:cs typeface="Times New Roman" pitchFamily="18" charset="0"/>
              </a:rPr>
              <a:t>point</a:t>
            </a:r>
            <a:r>
              <a:rPr sz="2800" b="1" spc="-4" dirty="0">
                <a:solidFill>
                  <a:srgbClr val="181818"/>
                </a:solidFill>
                <a:latin typeface="Times New Roman" pitchFamily="18" charset="0"/>
                <a:cs typeface="Times New Roman" pitchFamily="18" charset="0"/>
              </a:rPr>
              <a:t> of </a:t>
            </a:r>
            <a:r>
              <a:rPr sz="2800" b="1" spc="-4" dirty="0">
                <a:solidFill>
                  <a:srgbClr val="FF0000"/>
                </a:solidFill>
                <a:latin typeface="Times New Roman" pitchFamily="18" charset="0"/>
                <a:cs typeface="Times New Roman" pitchFamily="18" charset="0"/>
              </a:rPr>
              <a:t>closest</a:t>
            </a:r>
            <a:r>
              <a:rPr sz="2800" b="1" spc="-4" dirty="0">
                <a:solidFill>
                  <a:srgbClr val="181818"/>
                </a:solidFill>
                <a:latin typeface="Times New Roman" pitchFamily="18" charset="0"/>
                <a:cs typeface="Times New Roman" pitchFamily="18" charset="0"/>
              </a:rPr>
              <a:t> approach to the  </a:t>
            </a:r>
            <a:r>
              <a:rPr sz="2800" b="1" spc="-4" dirty="0">
                <a:solidFill>
                  <a:srgbClr val="FF0000"/>
                </a:solidFill>
                <a:latin typeface="Times New Roman" pitchFamily="18" charset="0"/>
                <a:cs typeface="Times New Roman" pitchFamily="18" charset="0"/>
              </a:rPr>
              <a:t>earth</a:t>
            </a:r>
            <a:r>
              <a:rPr sz="2800" b="1" spc="-4" dirty="0">
                <a:solidFill>
                  <a:srgbClr val="181818"/>
                </a:solidFill>
                <a:latin typeface="Times New Roman" pitchFamily="18" charset="0"/>
                <a:cs typeface="Times New Roman" pitchFamily="18" charset="0"/>
              </a:rPr>
              <a:t> while the </a:t>
            </a:r>
            <a:r>
              <a:rPr sz="2800" b="1" spc="-4" dirty="0">
                <a:solidFill>
                  <a:srgbClr val="00B050"/>
                </a:solidFill>
                <a:latin typeface="Times New Roman" pitchFamily="18" charset="0"/>
                <a:cs typeface="Times New Roman" pitchFamily="18" charset="0"/>
              </a:rPr>
              <a:t>apogee</a:t>
            </a:r>
            <a:r>
              <a:rPr sz="2800" b="1" spc="-4" dirty="0">
                <a:solidFill>
                  <a:srgbClr val="181818"/>
                </a:solidFill>
                <a:latin typeface="Times New Roman" pitchFamily="18" charset="0"/>
                <a:cs typeface="Times New Roman" pitchFamily="18" charset="0"/>
              </a:rPr>
              <a:t> is the </a:t>
            </a:r>
            <a:r>
              <a:rPr sz="2800" b="1" spc="-4" dirty="0">
                <a:solidFill>
                  <a:schemeClr val="tx2">
                    <a:lumMod val="60000"/>
                    <a:lumOff val="40000"/>
                  </a:schemeClr>
                </a:solidFill>
                <a:latin typeface="Times New Roman" pitchFamily="18" charset="0"/>
                <a:cs typeface="Times New Roman" pitchFamily="18" charset="0"/>
              </a:rPr>
              <a:t>point</a:t>
            </a:r>
            <a:r>
              <a:rPr sz="2800" b="1" spc="-4" dirty="0">
                <a:solidFill>
                  <a:srgbClr val="181818"/>
                </a:solidFill>
                <a:latin typeface="Times New Roman" pitchFamily="18" charset="0"/>
                <a:cs typeface="Times New Roman" pitchFamily="18" charset="0"/>
              </a:rPr>
              <a:t> in the orbit that  </a:t>
            </a:r>
            <a:r>
              <a:rPr sz="2800" b="1" spc="-4">
                <a:solidFill>
                  <a:srgbClr val="181818"/>
                </a:solidFill>
                <a:latin typeface="Times New Roman" pitchFamily="18" charset="0"/>
                <a:cs typeface="Times New Roman" pitchFamily="18" charset="0"/>
              </a:rPr>
              <a:t>is </a:t>
            </a:r>
            <a:r>
              <a:rPr sz="2800" b="1" spc="-4" smtClean="0">
                <a:solidFill>
                  <a:srgbClr val="92D050"/>
                </a:solidFill>
                <a:latin typeface="Times New Roman" pitchFamily="18" charset="0"/>
                <a:cs typeface="Times New Roman" pitchFamily="18" charset="0"/>
              </a:rPr>
              <a:t>f</a:t>
            </a:r>
            <a:r>
              <a:rPr lang="en-US" sz="2800" b="1" spc="-4" dirty="0" smtClean="0">
                <a:solidFill>
                  <a:srgbClr val="92D050"/>
                </a:solidFill>
                <a:latin typeface="Times New Roman" pitchFamily="18" charset="0"/>
                <a:cs typeface="Times New Roman" pitchFamily="18" charset="0"/>
              </a:rPr>
              <a:t>a</a:t>
            </a:r>
            <a:r>
              <a:rPr sz="2800" b="1" spc="-4" smtClean="0">
                <a:solidFill>
                  <a:srgbClr val="92D050"/>
                </a:solidFill>
                <a:latin typeface="Times New Roman" pitchFamily="18" charset="0"/>
                <a:cs typeface="Times New Roman" pitchFamily="18" charset="0"/>
              </a:rPr>
              <a:t>rthest </a:t>
            </a:r>
            <a:r>
              <a:rPr sz="2800" b="1" spc="-4" dirty="0">
                <a:solidFill>
                  <a:srgbClr val="181818"/>
                </a:solidFill>
                <a:latin typeface="Times New Roman" pitchFamily="18" charset="0"/>
                <a:cs typeface="Times New Roman" pitchFamily="18" charset="0"/>
              </a:rPr>
              <a:t>from the </a:t>
            </a:r>
            <a:r>
              <a:rPr sz="2800" b="1" spc="-4" dirty="0">
                <a:solidFill>
                  <a:srgbClr val="92D050"/>
                </a:solidFill>
                <a:latin typeface="Times New Roman" pitchFamily="18" charset="0"/>
                <a:cs typeface="Times New Roman" pitchFamily="18" charset="0"/>
              </a:rPr>
              <a:t>earth</a:t>
            </a:r>
            <a:r>
              <a:rPr sz="2800" b="1" spc="-4">
                <a:solidFill>
                  <a:srgbClr val="181818"/>
                </a:solidFill>
                <a:latin typeface="Times New Roman" pitchFamily="18" charset="0"/>
                <a:cs typeface="Times New Roman" pitchFamily="18" charset="0"/>
              </a:rPr>
              <a:t>. </a:t>
            </a:r>
            <a:endParaRPr lang="en-US" sz="2800" b="1" spc="-4" dirty="0" smtClean="0">
              <a:solidFill>
                <a:srgbClr val="181818"/>
              </a:solidFill>
              <a:latin typeface="Times New Roman" pitchFamily="18" charset="0"/>
              <a:cs typeface="Times New Roman" pitchFamily="18" charset="0"/>
            </a:endParaRPr>
          </a:p>
          <a:p>
            <a:pPr marL="11132" marR="4453" algn="just">
              <a:lnSpc>
                <a:spcPct val="114900"/>
              </a:lnSpc>
              <a:spcBef>
                <a:spcPts val="83"/>
              </a:spcBef>
            </a:pPr>
            <a:endParaRPr lang="en-US" sz="2800" b="1" spc="-4" dirty="0" smtClean="0">
              <a:solidFill>
                <a:srgbClr val="181818"/>
              </a:solidFill>
              <a:latin typeface="Times New Roman" pitchFamily="18" charset="0"/>
              <a:cs typeface="Times New Roman" pitchFamily="18" charset="0"/>
            </a:endParaRPr>
          </a:p>
          <a:p>
            <a:pPr marL="11132" marR="4453" algn="just">
              <a:lnSpc>
                <a:spcPct val="114900"/>
              </a:lnSpc>
              <a:spcBef>
                <a:spcPts val="83"/>
              </a:spcBef>
            </a:pPr>
            <a:r>
              <a:rPr sz="2800" b="1" spc="-4" smtClean="0">
                <a:solidFill>
                  <a:srgbClr val="181818"/>
                </a:solidFill>
                <a:latin typeface="Times New Roman" pitchFamily="18" charset="0"/>
                <a:cs typeface="Times New Roman" pitchFamily="18" charset="0"/>
              </a:rPr>
              <a:t>While </a:t>
            </a:r>
            <a:r>
              <a:rPr sz="2800" b="1" spc="-4" dirty="0">
                <a:solidFill>
                  <a:schemeClr val="tx2">
                    <a:lumMod val="40000"/>
                    <a:lumOff val="60000"/>
                  </a:schemeClr>
                </a:solidFill>
                <a:latin typeface="Times New Roman" pitchFamily="18" charset="0"/>
                <a:cs typeface="Times New Roman" pitchFamily="18" charset="0"/>
              </a:rPr>
              <a:t>close to perigee</a:t>
            </a:r>
            <a:r>
              <a:rPr sz="2800" b="1" spc="-4" dirty="0">
                <a:solidFill>
                  <a:srgbClr val="181818"/>
                </a:solidFill>
                <a:latin typeface="Times New Roman" pitchFamily="18" charset="0"/>
                <a:cs typeface="Times New Roman" pitchFamily="18" charset="0"/>
              </a:rPr>
              <a:t>,  the satellite moves in the orbit </a:t>
            </a:r>
            <a:r>
              <a:rPr sz="2800" b="1" spc="-4" dirty="0">
                <a:solidFill>
                  <a:srgbClr val="00B050"/>
                </a:solidFill>
                <a:latin typeface="Times New Roman" pitchFamily="18" charset="0"/>
                <a:cs typeface="Times New Roman" pitchFamily="18" charset="0"/>
              </a:rPr>
              <a:t>between</a:t>
            </a:r>
            <a:r>
              <a:rPr sz="2800" b="1" spc="-4" dirty="0">
                <a:solidFill>
                  <a:srgbClr val="181818"/>
                </a:solidFill>
                <a:latin typeface="Times New Roman" pitchFamily="18" charset="0"/>
                <a:cs typeface="Times New Roman" pitchFamily="18" charset="0"/>
              </a:rPr>
              <a:t> </a:t>
            </a:r>
            <a:r>
              <a:rPr sz="2800" b="1" spc="-4">
                <a:solidFill>
                  <a:srgbClr val="181818"/>
                </a:solidFill>
                <a:latin typeface="Times New Roman" pitchFamily="18" charset="0"/>
                <a:cs typeface="Times New Roman" pitchFamily="18" charset="0"/>
              </a:rPr>
              <a:t>times </a:t>
            </a:r>
            <a:r>
              <a:rPr sz="2800" b="1" spc="-4" smtClean="0">
                <a:solidFill>
                  <a:srgbClr val="181818"/>
                </a:solidFill>
                <a:latin typeface="Times New Roman" pitchFamily="18" charset="0"/>
                <a:cs typeface="Times New Roman" pitchFamily="18" charset="0"/>
              </a:rPr>
              <a:t>t</a:t>
            </a:r>
            <a:r>
              <a:rPr sz="2800" b="1" spc="-6" baseline="-21164" smtClean="0">
                <a:solidFill>
                  <a:srgbClr val="181818"/>
                </a:solidFill>
                <a:latin typeface="Times New Roman" pitchFamily="18" charset="0"/>
                <a:cs typeface="Times New Roman" pitchFamily="18" charset="0"/>
              </a:rPr>
              <a:t>1</a:t>
            </a:r>
            <a:r>
              <a:rPr sz="2800" b="1" spc="-4" smtClean="0">
                <a:solidFill>
                  <a:srgbClr val="181818"/>
                </a:solidFill>
                <a:latin typeface="Times New Roman" pitchFamily="18" charset="0"/>
                <a:cs typeface="Times New Roman" pitchFamily="18" charset="0"/>
              </a:rPr>
              <a:t> </a:t>
            </a:r>
            <a:r>
              <a:rPr sz="2800" b="1" spc="-4" dirty="0">
                <a:solidFill>
                  <a:srgbClr val="181818"/>
                </a:solidFill>
                <a:latin typeface="Times New Roman" pitchFamily="18" charset="0"/>
                <a:cs typeface="Times New Roman" pitchFamily="18" charset="0"/>
              </a:rPr>
              <a:t>and t</a:t>
            </a:r>
            <a:r>
              <a:rPr sz="2800" b="1" spc="-6" baseline="-21164" dirty="0">
                <a:solidFill>
                  <a:srgbClr val="181818"/>
                </a:solidFill>
                <a:latin typeface="Times New Roman" pitchFamily="18" charset="0"/>
                <a:cs typeface="Times New Roman" pitchFamily="18" charset="0"/>
              </a:rPr>
              <a:t>2 </a:t>
            </a:r>
            <a:r>
              <a:rPr sz="2800" b="1" spc="-4" dirty="0">
                <a:solidFill>
                  <a:srgbClr val="181818"/>
                </a:solidFill>
                <a:latin typeface="Times New Roman" pitchFamily="18" charset="0"/>
                <a:cs typeface="Times New Roman" pitchFamily="18" charset="0"/>
              </a:rPr>
              <a:t>: and </a:t>
            </a:r>
            <a:r>
              <a:rPr sz="2800" b="1" spc="-4" dirty="0">
                <a:solidFill>
                  <a:srgbClr val="00B050"/>
                </a:solidFill>
                <a:latin typeface="Times New Roman" pitchFamily="18" charset="0"/>
                <a:cs typeface="Times New Roman" pitchFamily="18" charset="0"/>
              </a:rPr>
              <a:t>sweeps out </a:t>
            </a:r>
            <a:r>
              <a:rPr sz="2800" b="1" spc="-4" dirty="0">
                <a:solidFill>
                  <a:srgbClr val="181818"/>
                </a:solidFill>
                <a:latin typeface="Times New Roman" pitchFamily="18" charset="0"/>
                <a:cs typeface="Times New Roman" pitchFamily="18" charset="0"/>
              </a:rPr>
              <a:t>an area denoted by </a:t>
            </a:r>
            <a:r>
              <a:rPr sz="2800" b="1">
                <a:solidFill>
                  <a:srgbClr val="FF0000"/>
                </a:solidFill>
                <a:latin typeface="Times New Roman" pitchFamily="18" charset="0"/>
                <a:cs typeface="Times New Roman" pitchFamily="18" charset="0"/>
              </a:rPr>
              <a:t>A</a:t>
            </a:r>
            <a:r>
              <a:rPr sz="2800" b="1" baseline="-21164">
                <a:solidFill>
                  <a:srgbClr val="FF0000"/>
                </a:solidFill>
                <a:latin typeface="Times New Roman" pitchFamily="18" charset="0"/>
                <a:cs typeface="Times New Roman" pitchFamily="18" charset="0"/>
              </a:rPr>
              <a:t>12</a:t>
            </a:r>
            <a:r>
              <a:rPr sz="2800" b="1" spc="-197" baseline="-21164">
                <a:solidFill>
                  <a:srgbClr val="FF0000"/>
                </a:solidFill>
                <a:latin typeface="Times New Roman" pitchFamily="18" charset="0"/>
                <a:cs typeface="Times New Roman" pitchFamily="18" charset="0"/>
              </a:rPr>
              <a:t> </a:t>
            </a:r>
            <a:r>
              <a:rPr sz="2800" b="1" spc="-4" smtClean="0">
                <a:solidFill>
                  <a:srgbClr val="FF0000"/>
                </a:solidFill>
                <a:latin typeface="Times New Roman" pitchFamily="18" charset="0"/>
                <a:cs typeface="Times New Roman" pitchFamily="18" charset="0"/>
              </a:rPr>
              <a:t>.</a:t>
            </a:r>
            <a:endParaRPr lang="en-US" sz="2800" b="1" spc="-4" dirty="0" smtClean="0">
              <a:solidFill>
                <a:srgbClr val="FF0000"/>
              </a:solidFill>
              <a:latin typeface="Times New Roman" pitchFamily="18" charset="0"/>
              <a:cs typeface="Times New Roman" pitchFamily="18" charset="0"/>
            </a:endParaRPr>
          </a:p>
          <a:p>
            <a:pPr marL="11132" marR="4453" algn="just">
              <a:lnSpc>
                <a:spcPct val="114900"/>
              </a:lnSpc>
              <a:spcBef>
                <a:spcPts val="83"/>
              </a:spcBef>
            </a:pPr>
            <a:endParaRPr sz="2800" b="1">
              <a:latin typeface="Times New Roman" pitchFamily="18" charset="0"/>
              <a:cs typeface="Times New Roman" pitchFamily="18" charset="0"/>
            </a:endParaRPr>
          </a:p>
          <a:p>
            <a:pPr marL="11132" marR="272723" algn="just">
              <a:lnSpc>
                <a:spcPct val="114799"/>
              </a:lnSpc>
            </a:pPr>
            <a:r>
              <a:rPr sz="2800" b="1" spc="-4" dirty="0">
                <a:solidFill>
                  <a:srgbClr val="181818"/>
                </a:solidFill>
                <a:latin typeface="Times New Roman" pitchFamily="18" charset="0"/>
                <a:cs typeface="Times New Roman" pitchFamily="18" charset="0"/>
              </a:rPr>
              <a:t>While </a:t>
            </a:r>
            <a:r>
              <a:rPr sz="2800" b="1" spc="-4" dirty="0">
                <a:solidFill>
                  <a:srgbClr val="FF0000"/>
                </a:solidFill>
                <a:latin typeface="Times New Roman" pitchFamily="18" charset="0"/>
                <a:cs typeface="Times New Roman" pitchFamily="18" charset="0"/>
              </a:rPr>
              <a:t>close to apogee</a:t>
            </a:r>
            <a:r>
              <a:rPr sz="2800" b="1" spc="-4" dirty="0">
                <a:solidFill>
                  <a:srgbClr val="181818"/>
                </a:solidFill>
                <a:latin typeface="Times New Roman" pitchFamily="18" charset="0"/>
                <a:cs typeface="Times New Roman" pitchFamily="18" charset="0"/>
              </a:rPr>
              <a:t>, the satellite moves in the  orbit </a:t>
            </a:r>
            <a:r>
              <a:rPr sz="2800" b="1" spc="-4" dirty="0">
                <a:solidFill>
                  <a:srgbClr val="00B050"/>
                </a:solidFill>
                <a:latin typeface="Times New Roman" pitchFamily="18" charset="0"/>
                <a:cs typeface="Times New Roman" pitchFamily="18" charset="0"/>
              </a:rPr>
              <a:t>between</a:t>
            </a:r>
            <a:r>
              <a:rPr sz="2800" b="1" spc="-4" dirty="0">
                <a:solidFill>
                  <a:srgbClr val="181818"/>
                </a:solidFill>
                <a:latin typeface="Times New Roman" pitchFamily="18" charset="0"/>
                <a:cs typeface="Times New Roman" pitchFamily="18" charset="0"/>
              </a:rPr>
              <a:t> </a:t>
            </a:r>
            <a:r>
              <a:rPr sz="2800" b="1" spc="-4">
                <a:solidFill>
                  <a:srgbClr val="181818"/>
                </a:solidFill>
                <a:latin typeface="Times New Roman" pitchFamily="18" charset="0"/>
                <a:cs typeface="Times New Roman" pitchFamily="18" charset="0"/>
              </a:rPr>
              <a:t>times </a:t>
            </a:r>
            <a:r>
              <a:rPr sz="2800" b="1" spc="-4" smtClean="0">
                <a:solidFill>
                  <a:srgbClr val="FF0000"/>
                </a:solidFill>
                <a:latin typeface="Times New Roman" pitchFamily="18" charset="0"/>
                <a:cs typeface="Times New Roman" pitchFamily="18" charset="0"/>
              </a:rPr>
              <a:t>t</a:t>
            </a:r>
            <a:r>
              <a:rPr sz="2800" b="1" spc="-6" baseline="-21164" smtClean="0">
                <a:solidFill>
                  <a:srgbClr val="FF0000"/>
                </a:solidFill>
                <a:latin typeface="Times New Roman" pitchFamily="18" charset="0"/>
                <a:cs typeface="Times New Roman" pitchFamily="18" charset="0"/>
              </a:rPr>
              <a:t>3</a:t>
            </a:r>
            <a:r>
              <a:rPr sz="2800" b="1" spc="-4" smtClean="0">
                <a:solidFill>
                  <a:srgbClr val="FF0000"/>
                </a:solidFill>
                <a:latin typeface="Times New Roman" pitchFamily="18" charset="0"/>
                <a:cs typeface="Times New Roman" pitchFamily="18" charset="0"/>
              </a:rPr>
              <a:t> </a:t>
            </a:r>
            <a:r>
              <a:rPr sz="2800" b="1" spc="-4" dirty="0">
                <a:solidFill>
                  <a:srgbClr val="FF0000"/>
                </a:solidFill>
                <a:latin typeface="Times New Roman" pitchFamily="18" charset="0"/>
                <a:cs typeface="Times New Roman" pitchFamily="18" charset="0"/>
              </a:rPr>
              <a:t>and t</a:t>
            </a:r>
            <a:r>
              <a:rPr sz="2800" b="1" spc="-6" baseline="-21164" dirty="0">
                <a:solidFill>
                  <a:srgbClr val="FF0000"/>
                </a:solidFill>
                <a:latin typeface="Times New Roman" pitchFamily="18" charset="0"/>
                <a:cs typeface="Times New Roman" pitchFamily="18" charset="0"/>
              </a:rPr>
              <a:t>4</a:t>
            </a:r>
            <a:r>
              <a:rPr sz="2800" b="1" spc="-4" dirty="0">
                <a:solidFill>
                  <a:srgbClr val="181818"/>
                </a:solidFill>
                <a:latin typeface="Times New Roman" pitchFamily="18" charset="0"/>
                <a:cs typeface="Times New Roman" pitchFamily="18" charset="0"/>
              </a:rPr>
              <a:t>, and sweeps </a:t>
            </a:r>
            <a:r>
              <a:rPr sz="2800" b="1" spc="-4">
                <a:solidFill>
                  <a:srgbClr val="181818"/>
                </a:solidFill>
                <a:latin typeface="Times New Roman" pitchFamily="18" charset="0"/>
                <a:cs typeface="Times New Roman" pitchFamily="18" charset="0"/>
              </a:rPr>
              <a:t>out</a:t>
            </a:r>
            <a:r>
              <a:rPr sz="2800" b="1" spc="44">
                <a:solidFill>
                  <a:srgbClr val="181818"/>
                </a:solidFill>
                <a:latin typeface="Times New Roman" pitchFamily="18" charset="0"/>
                <a:cs typeface="Times New Roman" pitchFamily="18" charset="0"/>
              </a:rPr>
              <a:t> </a:t>
            </a:r>
            <a:r>
              <a:rPr sz="2800" b="1" spc="-4" smtClean="0">
                <a:solidFill>
                  <a:srgbClr val="181818"/>
                </a:solidFill>
                <a:latin typeface="Times New Roman" pitchFamily="18" charset="0"/>
                <a:cs typeface="Times New Roman" pitchFamily="18" charset="0"/>
              </a:rPr>
              <a:t>an</a:t>
            </a:r>
            <a:r>
              <a:rPr lang="en-US" sz="2800" b="1" spc="-4" dirty="0" smtClean="0">
                <a:solidFill>
                  <a:srgbClr val="181818"/>
                </a:solidFill>
                <a:latin typeface="Times New Roman" pitchFamily="18" charset="0"/>
                <a:cs typeface="Times New Roman" pitchFamily="18" charset="0"/>
              </a:rPr>
              <a:t> </a:t>
            </a:r>
            <a:r>
              <a:rPr sz="2800" b="1" spc="-4" smtClean="0">
                <a:solidFill>
                  <a:srgbClr val="181818"/>
                </a:solidFill>
                <a:latin typeface="Times New Roman" pitchFamily="18" charset="0"/>
                <a:cs typeface="Times New Roman" pitchFamily="18" charset="0"/>
              </a:rPr>
              <a:t>area </a:t>
            </a:r>
            <a:r>
              <a:rPr sz="2800" b="1" spc="-4" dirty="0">
                <a:solidFill>
                  <a:srgbClr val="181818"/>
                </a:solidFill>
                <a:latin typeface="Times New Roman" pitchFamily="18" charset="0"/>
                <a:cs typeface="Times New Roman" pitchFamily="18" charset="0"/>
              </a:rPr>
              <a:t>denoted by </a:t>
            </a:r>
            <a:r>
              <a:rPr sz="2800" b="1" spc="-4">
                <a:solidFill>
                  <a:srgbClr val="FF0000"/>
                </a:solidFill>
                <a:latin typeface="Times New Roman" pitchFamily="18" charset="0"/>
                <a:cs typeface="Times New Roman" pitchFamily="18" charset="0"/>
              </a:rPr>
              <a:t>A</a:t>
            </a:r>
            <a:r>
              <a:rPr sz="2800" b="1" spc="-6" baseline="-21164">
                <a:solidFill>
                  <a:srgbClr val="FF0000"/>
                </a:solidFill>
                <a:latin typeface="Times New Roman" pitchFamily="18" charset="0"/>
                <a:cs typeface="Times New Roman" pitchFamily="18" charset="0"/>
              </a:rPr>
              <a:t>34</a:t>
            </a:r>
            <a:r>
              <a:rPr sz="2800" b="1" spc="-4" smtClean="0">
                <a:solidFill>
                  <a:srgbClr val="FF0000"/>
                </a:solidFill>
                <a:latin typeface="Times New Roman" pitchFamily="18" charset="0"/>
                <a:cs typeface="Times New Roman" pitchFamily="18" charset="0"/>
              </a:rPr>
              <a:t>.</a:t>
            </a:r>
            <a:endParaRPr lang="en-US" sz="2800" b="1" spc="-4" dirty="0" smtClean="0">
              <a:solidFill>
                <a:srgbClr val="FF0000"/>
              </a:solidFill>
              <a:latin typeface="Times New Roman" pitchFamily="18" charset="0"/>
              <a:cs typeface="Times New Roman" pitchFamily="18" charset="0"/>
            </a:endParaRPr>
          </a:p>
          <a:p>
            <a:pPr marL="11132" marR="272723" algn="just">
              <a:lnSpc>
                <a:spcPct val="114799"/>
              </a:lnSpc>
            </a:pPr>
            <a:endParaRPr lang="en-US" sz="2800" b="1" spc="-4" dirty="0" smtClean="0">
              <a:solidFill>
                <a:srgbClr val="181818"/>
              </a:solidFill>
              <a:latin typeface="Times New Roman" pitchFamily="18" charset="0"/>
              <a:cs typeface="Times New Roman" pitchFamily="18" charset="0"/>
            </a:endParaRPr>
          </a:p>
          <a:p>
            <a:pPr marL="11132" marR="272723" algn="just">
              <a:lnSpc>
                <a:spcPct val="114799"/>
              </a:lnSpc>
            </a:pPr>
            <a:r>
              <a:rPr sz="2800" b="1" spc="-4" smtClean="0">
                <a:solidFill>
                  <a:srgbClr val="181818"/>
                </a:solidFill>
                <a:latin typeface="Times New Roman" pitchFamily="18" charset="0"/>
                <a:cs typeface="Times New Roman" pitchFamily="18" charset="0"/>
              </a:rPr>
              <a:t> </a:t>
            </a:r>
            <a:r>
              <a:rPr sz="2800" b="1" spc="-4" dirty="0">
                <a:solidFill>
                  <a:srgbClr val="181818"/>
                </a:solidFill>
                <a:latin typeface="Times New Roman" pitchFamily="18" charset="0"/>
                <a:cs typeface="Times New Roman" pitchFamily="18" charset="0"/>
              </a:rPr>
              <a:t>If t</a:t>
            </a:r>
            <a:r>
              <a:rPr sz="2800" b="1" spc="-6" baseline="-21164" dirty="0">
                <a:solidFill>
                  <a:srgbClr val="181818"/>
                </a:solidFill>
                <a:latin typeface="Times New Roman" pitchFamily="18" charset="0"/>
                <a:cs typeface="Times New Roman" pitchFamily="18" charset="0"/>
              </a:rPr>
              <a:t>1 </a:t>
            </a:r>
            <a:r>
              <a:rPr sz="2800" b="1" spc="-4" dirty="0">
                <a:solidFill>
                  <a:srgbClr val="181818"/>
                </a:solidFill>
                <a:latin typeface="Times New Roman" pitchFamily="18" charset="0"/>
                <a:cs typeface="Times New Roman" pitchFamily="18" charset="0"/>
              </a:rPr>
              <a:t>– t</a:t>
            </a:r>
            <a:r>
              <a:rPr sz="2800" b="1" spc="-6" baseline="-21164" dirty="0">
                <a:solidFill>
                  <a:srgbClr val="181818"/>
                </a:solidFill>
                <a:latin typeface="Times New Roman" pitchFamily="18" charset="0"/>
                <a:cs typeface="Times New Roman" pitchFamily="18" charset="0"/>
              </a:rPr>
              <a:t>2 </a:t>
            </a:r>
            <a:r>
              <a:rPr sz="2800" b="1" spc="-4">
                <a:solidFill>
                  <a:srgbClr val="181818"/>
                </a:solidFill>
                <a:latin typeface="Times New Roman" pitchFamily="18" charset="0"/>
                <a:cs typeface="Times New Roman" pitchFamily="18" charset="0"/>
              </a:rPr>
              <a:t>= </a:t>
            </a:r>
            <a:r>
              <a:rPr sz="2800" b="1" spc="-4" smtClean="0">
                <a:solidFill>
                  <a:srgbClr val="181818"/>
                </a:solidFill>
                <a:latin typeface="Times New Roman" pitchFamily="18" charset="0"/>
                <a:cs typeface="Times New Roman" pitchFamily="18" charset="0"/>
              </a:rPr>
              <a:t>t</a:t>
            </a:r>
            <a:r>
              <a:rPr lang="en-US" sz="2800" b="1" spc="-6" baseline="-21164" dirty="0" smtClean="0">
                <a:solidFill>
                  <a:srgbClr val="181818"/>
                </a:solidFill>
                <a:latin typeface="Times New Roman" pitchFamily="18" charset="0"/>
                <a:cs typeface="Times New Roman" pitchFamily="18" charset="0"/>
              </a:rPr>
              <a:t>3</a:t>
            </a:r>
            <a:r>
              <a:rPr sz="2800" b="1" spc="-6" baseline="-21164" smtClean="0">
                <a:solidFill>
                  <a:srgbClr val="181818"/>
                </a:solidFill>
                <a:latin typeface="Times New Roman" pitchFamily="18" charset="0"/>
                <a:cs typeface="Times New Roman" pitchFamily="18" charset="0"/>
              </a:rPr>
              <a:t> </a:t>
            </a:r>
            <a:r>
              <a:rPr sz="2800" b="1" spc="-4" dirty="0">
                <a:solidFill>
                  <a:srgbClr val="181818"/>
                </a:solidFill>
                <a:latin typeface="Times New Roman" pitchFamily="18" charset="0"/>
                <a:cs typeface="Times New Roman" pitchFamily="18" charset="0"/>
              </a:rPr>
              <a:t>– t</a:t>
            </a:r>
            <a:r>
              <a:rPr sz="2800" b="1" spc="-6" baseline="-21164" dirty="0">
                <a:solidFill>
                  <a:srgbClr val="181818"/>
                </a:solidFill>
                <a:latin typeface="Times New Roman" pitchFamily="18" charset="0"/>
                <a:cs typeface="Times New Roman" pitchFamily="18" charset="0"/>
              </a:rPr>
              <a:t>4 </a:t>
            </a:r>
            <a:r>
              <a:rPr sz="2800" b="1" spc="-4" dirty="0">
                <a:solidFill>
                  <a:srgbClr val="181818"/>
                </a:solidFill>
                <a:latin typeface="Times New Roman" pitchFamily="18" charset="0"/>
                <a:cs typeface="Times New Roman" pitchFamily="18" charset="0"/>
              </a:rPr>
              <a:t>then </a:t>
            </a:r>
            <a:r>
              <a:rPr sz="2800" b="1" spc="-4">
                <a:solidFill>
                  <a:srgbClr val="FF0000"/>
                </a:solidFill>
                <a:latin typeface="Times New Roman" pitchFamily="18" charset="0"/>
                <a:cs typeface="Times New Roman" pitchFamily="18" charset="0"/>
              </a:rPr>
              <a:t>A</a:t>
            </a:r>
            <a:r>
              <a:rPr sz="2800" b="1" spc="-6" baseline="-21164">
                <a:solidFill>
                  <a:srgbClr val="FF0000"/>
                </a:solidFill>
                <a:latin typeface="Times New Roman" pitchFamily="18" charset="0"/>
                <a:cs typeface="Times New Roman" pitchFamily="18" charset="0"/>
              </a:rPr>
              <a:t>12</a:t>
            </a:r>
            <a:r>
              <a:rPr sz="2800" b="1" spc="46" baseline="-21164">
                <a:solidFill>
                  <a:srgbClr val="FF0000"/>
                </a:solidFill>
                <a:latin typeface="Times New Roman" pitchFamily="18" charset="0"/>
                <a:cs typeface="Times New Roman" pitchFamily="18" charset="0"/>
              </a:rPr>
              <a:t> </a:t>
            </a:r>
            <a:r>
              <a:rPr sz="2800" b="1" spc="-4" smtClean="0">
                <a:solidFill>
                  <a:srgbClr val="FF0000"/>
                </a:solidFill>
                <a:latin typeface="Times New Roman" pitchFamily="18" charset="0"/>
                <a:cs typeface="Times New Roman" pitchFamily="18" charset="0"/>
              </a:rPr>
              <a:t>=</a:t>
            </a:r>
            <a:r>
              <a:rPr lang="en-US" sz="2800" b="1" spc="-4" dirty="0" smtClean="0">
                <a:solidFill>
                  <a:srgbClr val="FF0000"/>
                </a:solidFill>
                <a:latin typeface="Times New Roman" pitchFamily="18" charset="0"/>
                <a:cs typeface="Times New Roman" pitchFamily="18" charset="0"/>
              </a:rPr>
              <a:t> </a:t>
            </a:r>
            <a:r>
              <a:rPr sz="4200" b="1" spc="-6" baseline="13888" smtClean="0">
                <a:solidFill>
                  <a:srgbClr val="FF0000"/>
                </a:solidFill>
                <a:latin typeface="Times New Roman" pitchFamily="18" charset="0"/>
                <a:cs typeface="Times New Roman" pitchFamily="18" charset="0"/>
              </a:rPr>
              <a:t>A</a:t>
            </a:r>
            <a:r>
              <a:rPr b="1" spc="-4" smtClean="0">
                <a:solidFill>
                  <a:srgbClr val="FF0000"/>
                </a:solidFill>
                <a:latin typeface="Times New Roman" pitchFamily="18" charset="0"/>
                <a:cs typeface="Times New Roman" pitchFamily="18" charset="0"/>
              </a:rPr>
              <a:t>34</a:t>
            </a:r>
            <a:r>
              <a:rPr sz="4200" b="1" spc="-6" baseline="13888" dirty="0">
                <a:solidFill>
                  <a:srgbClr val="181818"/>
                </a:solidFill>
                <a:latin typeface="Times New Roman" pitchFamily="18" charset="0"/>
                <a:cs typeface="Times New Roman" pitchFamily="18" charset="0"/>
              </a:rPr>
              <a:t>.</a:t>
            </a:r>
            <a:endParaRPr sz="4200" b="1" baseline="13888">
              <a:latin typeface="Times New Roman" pitchFamily="18" charset="0"/>
              <a:cs typeface="Times New Roman" pitchFamily="18" charset="0"/>
            </a:endParaRPr>
          </a:p>
        </p:txBody>
      </p:sp>
      <p:sp>
        <p:nvSpPr>
          <p:cNvPr id="3" name="object 3"/>
          <p:cNvSpPr txBox="1">
            <a:spLocks noGrp="1"/>
          </p:cNvSpPr>
          <p:nvPr>
            <p:ph type="sldNum" sz="quarter" idx="4294967295"/>
          </p:nvPr>
        </p:nvSpPr>
        <p:spPr>
          <a:xfrm>
            <a:off x="8773385" y="6477000"/>
            <a:ext cx="37061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26</a:t>
            </a:fld>
            <a:endParaRPr spc="-4"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Autofit/>
          </a:bodyPr>
          <a:lstStyle/>
          <a:p>
            <a:r>
              <a:rPr lang="en-US" sz="3600" b="1" spc="-5" dirty="0" smtClean="0">
                <a:solidFill>
                  <a:srgbClr val="FF0000"/>
                </a:solidFill>
                <a:latin typeface="Times New Roman"/>
                <a:cs typeface="Times New Roman"/>
              </a:rPr>
              <a:t>Describing the </a:t>
            </a:r>
            <a:r>
              <a:rPr lang="en-US" sz="3600" b="1" dirty="0" smtClean="0">
                <a:solidFill>
                  <a:srgbClr val="FF0000"/>
                </a:solidFill>
                <a:latin typeface="Times New Roman"/>
                <a:cs typeface="Times New Roman"/>
              </a:rPr>
              <a:t>Orbit</a:t>
            </a:r>
            <a:r>
              <a:rPr lang="en-US" sz="3600" b="1" spc="-45" dirty="0" smtClean="0">
                <a:solidFill>
                  <a:srgbClr val="FF0000"/>
                </a:solidFill>
                <a:latin typeface="Times New Roman"/>
                <a:cs typeface="Times New Roman"/>
              </a:rPr>
              <a:t> </a:t>
            </a:r>
            <a:r>
              <a:rPr lang="en-US" sz="3600" b="1" dirty="0" smtClean="0">
                <a:solidFill>
                  <a:srgbClr val="FF0000"/>
                </a:solidFill>
                <a:latin typeface="Times New Roman"/>
                <a:cs typeface="Times New Roman"/>
              </a:rPr>
              <a:t>of  a</a:t>
            </a:r>
            <a:r>
              <a:rPr lang="en-US" sz="3600" b="1" spc="-10" dirty="0" smtClean="0">
                <a:solidFill>
                  <a:srgbClr val="FF0000"/>
                </a:solidFill>
                <a:latin typeface="Times New Roman"/>
                <a:cs typeface="Times New Roman"/>
              </a:rPr>
              <a:t> </a:t>
            </a:r>
            <a:r>
              <a:rPr lang="en-US" sz="3600" b="1" dirty="0" smtClean="0">
                <a:solidFill>
                  <a:srgbClr val="FF0000"/>
                </a:solidFill>
                <a:latin typeface="Times New Roman"/>
                <a:cs typeface="Times New Roman"/>
              </a:rPr>
              <a:t>Satellite</a:t>
            </a:r>
            <a:endParaRPr lang="en-US" sz="3600" dirty="0">
              <a:solidFill>
                <a:srgbClr val="FF0000"/>
              </a:solidFill>
            </a:endParaRPr>
          </a:p>
        </p:txBody>
      </p:sp>
      <p:sp>
        <p:nvSpPr>
          <p:cNvPr id="3" name="Content Placeholder 2"/>
          <p:cNvSpPr>
            <a:spLocks noGrp="1"/>
          </p:cNvSpPr>
          <p:nvPr>
            <p:ph idx="1"/>
          </p:nvPr>
        </p:nvSpPr>
        <p:spPr>
          <a:xfrm>
            <a:off x="228600" y="533400"/>
            <a:ext cx="8763000" cy="6324600"/>
          </a:xfrm>
        </p:spPr>
        <p:txBody>
          <a:bodyPr>
            <a:normAutofit/>
          </a:bodyPr>
          <a:lstStyle/>
          <a:p>
            <a:pPr marL="12700" marR="328930" indent="-635" algn="just">
              <a:lnSpc>
                <a:spcPts val="3520"/>
              </a:lnSpc>
              <a:spcBef>
                <a:spcPts val="245"/>
              </a:spcBef>
            </a:pPr>
            <a:r>
              <a:rPr lang="en-US" sz="2400" b="1" i="1" spc="-5" dirty="0" smtClean="0">
                <a:solidFill>
                  <a:srgbClr val="181818"/>
                </a:solidFill>
                <a:latin typeface="Times New Roman" pitchFamily="18" charset="0"/>
                <a:cs typeface="Times New Roman" pitchFamily="18" charset="0"/>
              </a:rPr>
              <a:t>The quantity </a:t>
            </a:r>
            <a:r>
              <a:rPr lang="en-US" sz="2400" b="1" i="1" spc="-75" dirty="0" smtClean="0">
                <a:solidFill>
                  <a:srgbClr val="181818"/>
                </a:solidFill>
                <a:latin typeface="Times New Roman" pitchFamily="18" charset="0"/>
                <a:cs typeface="Times New Roman" pitchFamily="18" charset="0"/>
              </a:rPr>
              <a:t>θ</a:t>
            </a:r>
            <a:r>
              <a:rPr lang="en-US" sz="2400" b="1" i="1" spc="-112" baseline="-20467" dirty="0" smtClean="0">
                <a:solidFill>
                  <a:srgbClr val="181818"/>
                </a:solidFill>
                <a:latin typeface="Times New Roman" pitchFamily="18" charset="0"/>
                <a:cs typeface="Times New Roman" pitchFamily="18" charset="0"/>
              </a:rPr>
              <a:t>0 </a:t>
            </a:r>
            <a:r>
              <a:rPr lang="en-US" sz="2400" b="1" i="1" spc="-5" dirty="0" smtClean="0">
                <a:solidFill>
                  <a:srgbClr val="181818"/>
                </a:solidFill>
                <a:latin typeface="Times New Roman" pitchFamily="18" charset="0"/>
                <a:cs typeface="Times New Roman" pitchFamily="18" charset="0"/>
              </a:rPr>
              <a:t>in Eq. (2.15 </a:t>
            </a:r>
            <a:r>
              <a:rPr lang="en-US" sz="2400" b="1" i="1" dirty="0" smtClean="0">
                <a:solidFill>
                  <a:srgbClr val="181818"/>
                </a:solidFill>
                <a:latin typeface="Times New Roman" pitchFamily="18" charset="0"/>
                <a:cs typeface="Times New Roman" pitchFamily="18" charset="0"/>
              </a:rPr>
              <a:t>) </a:t>
            </a:r>
            <a:r>
              <a:rPr lang="en-US" sz="2400" b="1" i="1" spc="-5" dirty="0" smtClean="0">
                <a:solidFill>
                  <a:srgbClr val="181818"/>
                </a:solidFill>
                <a:latin typeface="Times New Roman" pitchFamily="18" charset="0"/>
                <a:cs typeface="Times New Roman" pitchFamily="18" charset="0"/>
              </a:rPr>
              <a:t>serves to orient the  ellipse with respect to the orbital plane axes  </a:t>
            </a:r>
            <a:r>
              <a:rPr lang="en-US" sz="2400" b="1" i="1" spc="-5" dirty="0" smtClean="0">
                <a:solidFill>
                  <a:srgbClr val="FF0000"/>
                </a:solidFill>
                <a:latin typeface="Times New Roman" pitchFamily="18" charset="0"/>
                <a:cs typeface="Times New Roman" pitchFamily="18" charset="0"/>
              </a:rPr>
              <a:t>x</a:t>
            </a:r>
            <a:r>
              <a:rPr lang="en-US" sz="2400" b="1" i="1" spc="-7" baseline="-20467" dirty="0" smtClean="0">
                <a:solidFill>
                  <a:srgbClr val="FF0000"/>
                </a:solidFill>
                <a:latin typeface="Times New Roman" pitchFamily="18" charset="0"/>
                <a:cs typeface="Times New Roman" pitchFamily="18" charset="0"/>
              </a:rPr>
              <a:t>0</a:t>
            </a:r>
            <a:r>
              <a:rPr lang="en-US" sz="2400" b="1" i="1" spc="-7" baseline="-20467" dirty="0" smtClean="0">
                <a:solidFill>
                  <a:srgbClr val="181818"/>
                </a:solidFill>
                <a:latin typeface="Times New Roman" pitchFamily="18" charset="0"/>
                <a:cs typeface="Times New Roman" pitchFamily="18" charset="0"/>
              </a:rPr>
              <a:t>  </a:t>
            </a:r>
            <a:r>
              <a:rPr lang="en-US" sz="2400" b="1" i="1" dirty="0" smtClean="0">
                <a:solidFill>
                  <a:srgbClr val="181818"/>
                </a:solidFill>
                <a:latin typeface="Times New Roman" pitchFamily="18" charset="0"/>
                <a:cs typeface="Times New Roman" pitchFamily="18" charset="0"/>
              </a:rPr>
              <a:t>and</a:t>
            </a:r>
            <a:r>
              <a:rPr lang="en-US" sz="2400" b="1" i="1" spc="-25" dirty="0" smtClean="0">
                <a:solidFill>
                  <a:srgbClr val="181818"/>
                </a:solidFill>
                <a:latin typeface="Times New Roman" pitchFamily="18" charset="0"/>
                <a:cs typeface="Times New Roman" pitchFamily="18" charset="0"/>
              </a:rPr>
              <a:t>  </a:t>
            </a:r>
            <a:r>
              <a:rPr lang="en-US" sz="2400" b="1" i="1" spc="-5" dirty="0" smtClean="0">
                <a:solidFill>
                  <a:srgbClr val="FF0000"/>
                </a:solidFill>
                <a:latin typeface="Times New Roman" pitchFamily="18" charset="0"/>
                <a:cs typeface="Times New Roman" pitchFamily="18" charset="0"/>
              </a:rPr>
              <a:t>y</a:t>
            </a:r>
            <a:r>
              <a:rPr lang="en-US" sz="2400" b="1" i="1" spc="-7" baseline="-20467" dirty="0" smtClean="0">
                <a:solidFill>
                  <a:srgbClr val="FF0000"/>
                </a:solidFill>
                <a:latin typeface="Times New Roman" pitchFamily="18" charset="0"/>
                <a:cs typeface="Times New Roman" pitchFamily="18" charset="0"/>
              </a:rPr>
              <a:t>0</a:t>
            </a:r>
            <a:r>
              <a:rPr lang="en-US" sz="2400" b="1" i="1" spc="-5" dirty="0" smtClean="0">
                <a:solidFill>
                  <a:srgbClr val="181818"/>
                </a:solidFill>
                <a:latin typeface="Times New Roman" pitchFamily="18" charset="0"/>
                <a:cs typeface="Times New Roman" pitchFamily="18" charset="0"/>
              </a:rPr>
              <a:t>.  </a:t>
            </a:r>
          </a:p>
          <a:p>
            <a:pPr marL="12700" marR="437515" algn="just">
              <a:lnSpc>
                <a:spcPct val="100400"/>
              </a:lnSpc>
              <a:spcBef>
                <a:spcPts val="10"/>
              </a:spcBef>
            </a:pPr>
            <a:endParaRPr lang="en-US" sz="700" b="1" i="1" spc="-5" dirty="0" smtClean="0">
              <a:solidFill>
                <a:schemeClr val="tx2">
                  <a:lumMod val="60000"/>
                  <a:lumOff val="40000"/>
                </a:schemeClr>
              </a:solidFill>
              <a:latin typeface="Times New Roman" pitchFamily="18" charset="0"/>
              <a:cs typeface="Times New Roman" pitchFamily="18" charset="0"/>
            </a:endParaRPr>
          </a:p>
          <a:p>
            <a:pPr marL="12700" marR="437515" algn="just">
              <a:lnSpc>
                <a:spcPct val="100400"/>
              </a:lnSpc>
              <a:spcBef>
                <a:spcPts val="10"/>
              </a:spcBef>
            </a:pPr>
            <a:r>
              <a:rPr lang="en-US" sz="2200" b="1" spc="-5" dirty="0" smtClean="0">
                <a:solidFill>
                  <a:schemeClr val="tx2">
                    <a:lumMod val="60000"/>
                    <a:lumOff val="40000"/>
                  </a:schemeClr>
                </a:solidFill>
                <a:latin typeface="Times New Roman" pitchFamily="18" charset="0"/>
                <a:cs typeface="Times New Roman" pitchFamily="18" charset="0"/>
              </a:rPr>
              <a:t>Now that we know that the orbit is an ellipse, we can  always choose  </a:t>
            </a:r>
            <a:r>
              <a:rPr lang="en-US" sz="2200" b="1" spc="-5" dirty="0" smtClean="0">
                <a:solidFill>
                  <a:srgbClr val="FF0000"/>
                </a:solidFill>
                <a:latin typeface="Times New Roman" pitchFamily="18" charset="0"/>
                <a:cs typeface="Times New Roman" pitchFamily="18" charset="0"/>
              </a:rPr>
              <a:t>x</a:t>
            </a:r>
            <a:r>
              <a:rPr lang="en-US" sz="2200" b="1" spc="-7" baseline="-20467" dirty="0" smtClean="0">
                <a:solidFill>
                  <a:srgbClr val="FF0000"/>
                </a:solidFill>
                <a:latin typeface="Times New Roman" pitchFamily="18" charset="0"/>
                <a:cs typeface="Times New Roman" pitchFamily="18" charset="0"/>
              </a:rPr>
              <a:t>0</a:t>
            </a:r>
            <a:r>
              <a:rPr lang="en-US" sz="2200" b="1" spc="-7" baseline="-20467" dirty="0" smtClean="0">
                <a:solidFill>
                  <a:schemeClr val="tx2">
                    <a:lumMod val="60000"/>
                    <a:lumOff val="40000"/>
                  </a:schemeClr>
                </a:solidFill>
                <a:latin typeface="Times New Roman" pitchFamily="18" charset="0"/>
                <a:cs typeface="Times New Roman" pitchFamily="18" charset="0"/>
              </a:rPr>
              <a:t>  </a:t>
            </a:r>
            <a:r>
              <a:rPr lang="en-US" sz="2200" b="1" spc="-10" dirty="0" smtClean="0">
                <a:solidFill>
                  <a:schemeClr val="tx2">
                    <a:lumMod val="60000"/>
                    <a:lumOff val="40000"/>
                  </a:schemeClr>
                </a:solidFill>
                <a:latin typeface="Times New Roman" pitchFamily="18" charset="0"/>
                <a:cs typeface="Times New Roman" pitchFamily="18" charset="0"/>
              </a:rPr>
              <a:t>and  </a:t>
            </a:r>
            <a:r>
              <a:rPr lang="en-US" sz="2200" b="1" spc="-5" dirty="0" smtClean="0">
                <a:solidFill>
                  <a:srgbClr val="FF0000"/>
                </a:solidFill>
                <a:latin typeface="Times New Roman" pitchFamily="18" charset="0"/>
                <a:cs typeface="Times New Roman" pitchFamily="18" charset="0"/>
              </a:rPr>
              <a:t>y</a:t>
            </a:r>
            <a:r>
              <a:rPr lang="en-US" sz="2200" b="1" spc="-7" baseline="-20467" dirty="0" smtClean="0">
                <a:solidFill>
                  <a:srgbClr val="FF0000"/>
                </a:solidFill>
                <a:latin typeface="Times New Roman" pitchFamily="18" charset="0"/>
                <a:cs typeface="Times New Roman" pitchFamily="18" charset="0"/>
              </a:rPr>
              <a:t>0 </a:t>
            </a:r>
            <a:r>
              <a:rPr lang="en-US" sz="2200" b="1" spc="-7" baseline="-20467" dirty="0" smtClean="0">
                <a:solidFill>
                  <a:schemeClr val="tx2">
                    <a:lumMod val="60000"/>
                    <a:lumOff val="40000"/>
                  </a:schemeClr>
                </a:solidFill>
                <a:latin typeface="Times New Roman" pitchFamily="18" charset="0"/>
                <a:cs typeface="Times New Roman" pitchFamily="18" charset="0"/>
              </a:rPr>
              <a:t> </a:t>
            </a:r>
            <a:r>
              <a:rPr lang="en-US" sz="2200" b="1" spc="-5" dirty="0" smtClean="0">
                <a:solidFill>
                  <a:schemeClr val="tx2">
                    <a:lumMod val="60000"/>
                    <a:lumOff val="40000"/>
                  </a:schemeClr>
                </a:solidFill>
                <a:latin typeface="Times New Roman" pitchFamily="18" charset="0"/>
                <a:cs typeface="Times New Roman" pitchFamily="18" charset="0"/>
              </a:rPr>
              <a:t>so that  </a:t>
            </a:r>
            <a:r>
              <a:rPr lang="en-US" sz="2200" b="1" spc="-80" dirty="0" smtClean="0">
                <a:solidFill>
                  <a:srgbClr val="FF0000"/>
                </a:solidFill>
                <a:latin typeface="Times New Roman" pitchFamily="18" charset="0"/>
                <a:cs typeface="Times New Roman" pitchFamily="18" charset="0"/>
              </a:rPr>
              <a:t>θ</a:t>
            </a:r>
            <a:r>
              <a:rPr lang="en-US" sz="2200" b="1" spc="-120" baseline="-20467" dirty="0" smtClean="0">
                <a:solidFill>
                  <a:srgbClr val="FF0000"/>
                </a:solidFill>
                <a:latin typeface="Times New Roman" pitchFamily="18" charset="0"/>
                <a:cs typeface="Times New Roman" pitchFamily="18" charset="0"/>
              </a:rPr>
              <a:t>0 </a:t>
            </a:r>
            <a:r>
              <a:rPr lang="en-US" sz="2200" b="1" spc="-120" baseline="-20467" dirty="0" smtClean="0">
                <a:solidFill>
                  <a:schemeClr val="tx2">
                    <a:lumMod val="60000"/>
                    <a:lumOff val="40000"/>
                  </a:schemeClr>
                </a:solidFill>
                <a:latin typeface="Times New Roman" pitchFamily="18" charset="0"/>
                <a:cs typeface="Times New Roman" pitchFamily="18" charset="0"/>
              </a:rPr>
              <a:t> </a:t>
            </a:r>
            <a:r>
              <a:rPr lang="en-US" sz="2200" b="1" spc="-5" dirty="0" smtClean="0">
                <a:solidFill>
                  <a:schemeClr val="tx2">
                    <a:lumMod val="60000"/>
                    <a:lumOff val="40000"/>
                  </a:schemeClr>
                </a:solidFill>
                <a:latin typeface="Times New Roman" pitchFamily="18" charset="0"/>
                <a:cs typeface="Times New Roman" pitchFamily="18" charset="0"/>
              </a:rPr>
              <a:t>is  </a:t>
            </a:r>
            <a:r>
              <a:rPr lang="en-US" sz="2200" b="1" spc="-5" dirty="0" smtClean="0">
                <a:solidFill>
                  <a:srgbClr val="FF0000"/>
                </a:solidFill>
                <a:latin typeface="Times New Roman" pitchFamily="18" charset="0"/>
                <a:cs typeface="Times New Roman" pitchFamily="18" charset="0"/>
              </a:rPr>
              <a:t>zero</a:t>
            </a:r>
            <a:r>
              <a:rPr lang="en-US" sz="2200" b="1" spc="-5" dirty="0" smtClean="0">
                <a:solidFill>
                  <a:schemeClr val="tx2">
                    <a:lumMod val="60000"/>
                    <a:lumOff val="40000"/>
                  </a:schemeClr>
                </a:solidFill>
                <a:latin typeface="Times New Roman" pitchFamily="18" charset="0"/>
                <a:cs typeface="Times New Roman" pitchFamily="18" charset="0"/>
              </a:rPr>
              <a:t>. </a:t>
            </a:r>
          </a:p>
          <a:p>
            <a:pPr marL="12700" marR="437515" algn="just">
              <a:lnSpc>
                <a:spcPct val="100400"/>
              </a:lnSpc>
              <a:spcBef>
                <a:spcPts val="10"/>
              </a:spcBef>
            </a:pPr>
            <a:r>
              <a:rPr lang="en-US" sz="1600" b="1" i="1" spc="-5" dirty="0" smtClean="0">
                <a:solidFill>
                  <a:schemeClr val="accent6">
                    <a:lumMod val="75000"/>
                  </a:schemeClr>
                </a:solidFill>
                <a:latin typeface="Times New Roman" pitchFamily="18" charset="0"/>
                <a:cs typeface="Times New Roman" pitchFamily="18" charset="0"/>
              </a:rPr>
              <a:t>We</a:t>
            </a:r>
            <a:r>
              <a:rPr lang="en-US" sz="1600" b="1" i="1" spc="75" dirty="0" smtClean="0">
                <a:solidFill>
                  <a:schemeClr val="accent6">
                    <a:lumMod val="75000"/>
                  </a:schemeClr>
                </a:solidFill>
                <a:latin typeface="Times New Roman" pitchFamily="18" charset="0"/>
                <a:cs typeface="Times New Roman" pitchFamily="18" charset="0"/>
              </a:rPr>
              <a:t> </a:t>
            </a:r>
            <a:r>
              <a:rPr lang="en-US" sz="1600" b="1" i="1" spc="-5" dirty="0" smtClean="0">
                <a:solidFill>
                  <a:schemeClr val="accent6">
                    <a:lumMod val="75000"/>
                  </a:schemeClr>
                </a:solidFill>
                <a:latin typeface="Times New Roman" pitchFamily="18" charset="0"/>
                <a:cs typeface="Times New Roman" pitchFamily="18" charset="0"/>
              </a:rPr>
              <a:t>will assume that this has been done for the rest of  this  discussion</a:t>
            </a:r>
            <a:r>
              <a:rPr lang="en-US" sz="2400" b="1" i="1" spc="-5" dirty="0" smtClean="0">
                <a:solidFill>
                  <a:schemeClr val="accent6">
                    <a:lumMod val="75000"/>
                  </a:schemeClr>
                </a:solidFill>
                <a:latin typeface="Times New Roman" pitchFamily="18" charset="0"/>
                <a:cs typeface="Times New Roman" pitchFamily="18" charset="0"/>
              </a:rPr>
              <a:t>. </a:t>
            </a:r>
          </a:p>
          <a:p>
            <a:pPr marL="12700" marR="437515" algn="just">
              <a:lnSpc>
                <a:spcPct val="100400"/>
              </a:lnSpc>
              <a:spcBef>
                <a:spcPts val="10"/>
              </a:spcBef>
              <a:buNone/>
            </a:pPr>
            <a:endParaRPr lang="en-US" sz="600" b="1" i="1" spc="-5" dirty="0" smtClean="0">
              <a:solidFill>
                <a:schemeClr val="accent6">
                  <a:lumMod val="75000"/>
                </a:schemeClr>
              </a:solidFill>
              <a:latin typeface="Times New Roman" pitchFamily="18" charset="0"/>
              <a:cs typeface="Times New Roman" pitchFamily="18" charset="0"/>
            </a:endParaRPr>
          </a:p>
          <a:p>
            <a:pPr marL="12700" marR="437515" algn="just">
              <a:lnSpc>
                <a:spcPct val="100400"/>
              </a:lnSpc>
              <a:spcBef>
                <a:spcPts val="10"/>
              </a:spcBef>
            </a:pPr>
            <a:r>
              <a:rPr lang="en-US" sz="2400" b="1" i="1" spc="-5" dirty="0" smtClean="0">
                <a:solidFill>
                  <a:srgbClr val="FF0000"/>
                </a:solidFill>
                <a:latin typeface="Times New Roman" pitchFamily="18" charset="0"/>
                <a:cs typeface="Times New Roman" pitchFamily="18" charset="0"/>
              </a:rPr>
              <a:t>This now gives the equation of the orbit as</a:t>
            </a:r>
            <a:r>
              <a:rPr lang="en-US" sz="2400" b="1" i="1" dirty="0" smtClean="0">
                <a:solidFill>
                  <a:schemeClr val="accent6">
                    <a:lumMod val="75000"/>
                  </a:schemeClr>
                </a:solidFill>
                <a:latin typeface="Times New Roman"/>
                <a:cs typeface="Times New Roman"/>
              </a:rPr>
              <a:t> </a:t>
            </a:r>
            <a:r>
              <a:rPr lang="en-US" sz="2400" b="1" dirty="0" smtClean="0">
                <a:solidFill>
                  <a:schemeClr val="accent6">
                    <a:lumMod val="75000"/>
                  </a:schemeClr>
                </a:solidFill>
                <a:latin typeface="Times New Roman"/>
                <a:cs typeface="Times New Roman"/>
              </a:rPr>
              <a:t>     </a:t>
            </a:r>
          </a:p>
          <a:p>
            <a:pPr marL="12700" marR="437515" algn="just">
              <a:lnSpc>
                <a:spcPct val="100400"/>
              </a:lnSpc>
              <a:spcBef>
                <a:spcPts val="10"/>
              </a:spcBef>
            </a:pPr>
            <a:r>
              <a:rPr lang="en-US" sz="2400" b="1" dirty="0" smtClean="0">
                <a:solidFill>
                  <a:schemeClr val="accent6">
                    <a:lumMod val="75000"/>
                  </a:schemeClr>
                </a:solidFill>
                <a:latin typeface="Times New Roman"/>
                <a:cs typeface="Times New Roman"/>
              </a:rPr>
              <a:t>                                                                         </a:t>
            </a:r>
          </a:p>
          <a:p>
            <a:pPr marL="12700" marR="437515" algn="just">
              <a:lnSpc>
                <a:spcPct val="100400"/>
              </a:lnSpc>
              <a:spcBef>
                <a:spcPts val="10"/>
              </a:spcBef>
            </a:pPr>
            <a:r>
              <a:rPr lang="en-US" sz="2400" b="1" dirty="0" smtClean="0">
                <a:solidFill>
                  <a:schemeClr val="accent6">
                    <a:lumMod val="75000"/>
                  </a:schemeClr>
                </a:solidFill>
                <a:latin typeface="Times New Roman"/>
                <a:cs typeface="Times New Roman"/>
              </a:rPr>
              <a:t>                                                                    </a:t>
            </a:r>
            <a:r>
              <a:rPr lang="en-US" sz="2000" b="1" dirty="0" smtClean="0">
                <a:solidFill>
                  <a:srgbClr val="181818"/>
                </a:solidFill>
                <a:latin typeface="Times New Roman"/>
                <a:cs typeface="Times New Roman"/>
              </a:rPr>
              <a:t>(2.17)</a:t>
            </a:r>
            <a:endParaRPr lang="en-US" sz="2800" b="1" dirty="0" smtClean="0">
              <a:solidFill>
                <a:srgbClr val="181818"/>
              </a:solidFill>
              <a:latin typeface="Times New Roman"/>
              <a:cs typeface="Times New Roman"/>
            </a:endParaRPr>
          </a:p>
          <a:p>
            <a:pPr marL="12700" marR="437515" algn="just">
              <a:lnSpc>
                <a:spcPct val="100400"/>
              </a:lnSpc>
              <a:spcBef>
                <a:spcPts val="10"/>
              </a:spcBef>
            </a:pPr>
            <a:endParaRPr lang="en-US" sz="1200" b="1" dirty="0" smtClean="0">
              <a:latin typeface="Times New Roman"/>
              <a:cs typeface="Times New Roman"/>
            </a:endParaRPr>
          </a:p>
          <a:p>
            <a:pPr algn="just"/>
            <a:r>
              <a:rPr lang="en-US" sz="2200" b="1" i="1" dirty="0" smtClean="0">
                <a:solidFill>
                  <a:srgbClr val="00B050"/>
                </a:solidFill>
                <a:latin typeface="Times New Roman" pitchFamily="18" charset="0"/>
                <a:cs typeface="Times New Roman" pitchFamily="18" charset="0"/>
              </a:rPr>
              <a:t>The path of the satellite in the orbital plane  </a:t>
            </a:r>
            <a:r>
              <a:rPr lang="en-US" sz="2200" b="1" i="1" spc="-5" dirty="0" smtClean="0">
                <a:solidFill>
                  <a:srgbClr val="00B050"/>
                </a:solidFill>
                <a:latin typeface="Times New Roman" pitchFamily="18" charset="0"/>
                <a:cs typeface="Times New Roman" pitchFamily="18" charset="0"/>
              </a:rPr>
              <a:t>is shown </a:t>
            </a:r>
            <a:r>
              <a:rPr lang="en-US" sz="2200" b="1" i="1" dirty="0" smtClean="0">
                <a:solidFill>
                  <a:srgbClr val="00B050"/>
                </a:solidFill>
                <a:latin typeface="Times New Roman" pitchFamily="18" charset="0"/>
                <a:cs typeface="Times New Roman" pitchFamily="18" charset="0"/>
              </a:rPr>
              <a:t>in Figure 2.6. </a:t>
            </a:r>
          </a:p>
          <a:p>
            <a:pPr algn="just"/>
            <a:endParaRPr lang="en-US" sz="1100" b="1" i="1" dirty="0" smtClean="0">
              <a:solidFill>
                <a:srgbClr val="00B050"/>
              </a:solidFill>
              <a:latin typeface="Times New Roman" pitchFamily="18" charset="0"/>
              <a:cs typeface="Times New Roman" pitchFamily="18" charset="0"/>
            </a:endParaRPr>
          </a:p>
          <a:p>
            <a:pPr marL="11132" marR="4453" algn="just">
              <a:spcBef>
                <a:spcPts val="88"/>
              </a:spcBef>
            </a:pPr>
            <a:r>
              <a:rPr lang="en-US" sz="2400" b="1" i="1" dirty="0" smtClean="0">
                <a:solidFill>
                  <a:srgbClr val="00B050"/>
                </a:solidFill>
                <a:latin typeface="Times New Roman" pitchFamily="18" charset="0"/>
                <a:cs typeface="Times New Roman" pitchFamily="18" charset="0"/>
              </a:rPr>
              <a:t>The </a:t>
            </a:r>
            <a:r>
              <a:rPr lang="en-US" sz="2400" b="1" i="1" dirty="0" smtClean="0">
                <a:solidFill>
                  <a:srgbClr val="FF0000"/>
                </a:solidFill>
                <a:latin typeface="Times New Roman" pitchFamily="18" charset="0"/>
                <a:cs typeface="Times New Roman" pitchFamily="18" charset="0"/>
              </a:rPr>
              <a:t>lengths a and</a:t>
            </a:r>
            <a:r>
              <a:rPr lang="en-US" sz="2400" b="1" i="1" spc="-70" dirty="0" smtClean="0">
                <a:solidFill>
                  <a:srgbClr val="FF0000"/>
                </a:solidFill>
                <a:latin typeface="Times New Roman" pitchFamily="18" charset="0"/>
                <a:cs typeface="Times New Roman" pitchFamily="18" charset="0"/>
              </a:rPr>
              <a:t> </a:t>
            </a:r>
            <a:r>
              <a:rPr lang="en-US" sz="2400" b="1" i="1" dirty="0" smtClean="0">
                <a:solidFill>
                  <a:srgbClr val="FF0000"/>
                </a:solidFill>
                <a:latin typeface="Times New Roman" pitchFamily="18" charset="0"/>
                <a:cs typeface="Times New Roman" pitchFamily="18" charset="0"/>
              </a:rPr>
              <a:t>b  </a:t>
            </a:r>
            <a:r>
              <a:rPr lang="en-US" sz="2400" b="1" i="1" dirty="0" smtClean="0">
                <a:solidFill>
                  <a:srgbClr val="00B050"/>
                </a:solidFill>
                <a:latin typeface="Times New Roman" pitchFamily="18" charset="0"/>
                <a:cs typeface="Times New Roman" pitchFamily="18" charset="0"/>
              </a:rPr>
              <a:t>of the </a:t>
            </a:r>
            <a:r>
              <a:rPr lang="en-US" sz="2400" b="1" i="1" dirty="0" err="1" smtClean="0">
                <a:solidFill>
                  <a:srgbClr val="FF0000"/>
                </a:solidFill>
                <a:latin typeface="Times New Roman" pitchFamily="18" charset="0"/>
                <a:cs typeface="Times New Roman" pitchFamily="18" charset="0"/>
              </a:rPr>
              <a:t>semimajor</a:t>
            </a:r>
            <a:r>
              <a:rPr lang="en-US" sz="2400" b="1" i="1" dirty="0" smtClean="0">
                <a:solidFill>
                  <a:srgbClr val="00B050"/>
                </a:solidFill>
                <a:latin typeface="Times New Roman" pitchFamily="18" charset="0"/>
                <a:cs typeface="Times New Roman" pitchFamily="18" charset="0"/>
              </a:rPr>
              <a:t> and </a:t>
            </a:r>
            <a:r>
              <a:rPr lang="en-US" sz="2400" b="1" i="1" spc="-5" dirty="0" err="1" smtClean="0">
                <a:solidFill>
                  <a:srgbClr val="FF0000"/>
                </a:solidFill>
                <a:latin typeface="Times New Roman" pitchFamily="18" charset="0"/>
                <a:cs typeface="Times New Roman" pitchFamily="18" charset="0"/>
              </a:rPr>
              <a:t>semiminor</a:t>
            </a:r>
            <a:r>
              <a:rPr lang="en-US" sz="2400" b="1" i="1" spc="-5" dirty="0" smtClean="0">
                <a:solidFill>
                  <a:srgbClr val="FF0000"/>
                </a:solidFill>
                <a:latin typeface="Times New Roman" pitchFamily="18" charset="0"/>
                <a:cs typeface="Times New Roman" pitchFamily="18" charset="0"/>
              </a:rPr>
              <a:t> </a:t>
            </a:r>
            <a:r>
              <a:rPr lang="en-US" sz="2400" b="1" i="1" dirty="0" smtClean="0">
                <a:solidFill>
                  <a:srgbClr val="FF0000"/>
                </a:solidFill>
                <a:latin typeface="Times New Roman" pitchFamily="18" charset="0"/>
                <a:cs typeface="Times New Roman" pitchFamily="18" charset="0"/>
              </a:rPr>
              <a:t>axes </a:t>
            </a:r>
            <a:r>
              <a:rPr lang="en-US" sz="2400" b="1" i="1" dirty="0" smtClean="0">
                <a:solidFill>
                  <a:srgbClr val="00B050"/>
                </a:solidFill>
                <a:latin typeface="Times New Roman" pitchFamily="18" charset="0"/>
                <a:cs typeface="Times New Roman" pitchFamily="18" charset="0"/>
              </a:rPr>
              <a:t>are  given</a:t>
            </a:r>
            <a:r>
              <a:rPr lang="en-US" sz="2400" b="1" i="1" spc="-5" dirty="0" smtClean="0">
                <a:solidFill>
                  <a:srgbClr val="00B050"/>
                </a:solidFill>
                <a:latin typeface="Times New Roman" pitchFamily="18" charset="0"/>
                <a:cs typeface="Times New Roman" pitchFamily="18" charset="0"/>
              </a:rPr>
              <a:t> </a:t>
            </a:r>
            <a:r>
              <a:rPr lang="en-US" sz="1800" b="1" i="1" dirty="0" smtClean="0">
                <a:solidFill>
                  <a:srgbClr val="00B050"/>
                </a:solidFill>
                <a:latin typeface="Times New Roman" pitchFamily="18" charset="0"/>
                <a:cs typeface="Times New Roman" pitchFamily="18" charset="0"/>
              </a:rPr>
              <a:t>by                                                                                     [</a:t>
            </a:r>
            <a:r>
              <a:rPr lang="en-US" sz="1800" b="1" i="1" spc="-4" dirty="0" err="1" smtClean="0">
                <a:solidFill>
                  <a:srgbClr val="00B050"/>
                </a:solidFill>
                <a:latin typeface="Times New Roman" pitchFamily="18" charset="0"/>
                <a:cs typeface="Times New Roman" pitchFamily="18" charset="0"/>
              </a:rPr>
              <a:t>semilatus</a:t>
            </a:r>
            <a:r>
              <a:rPr lang="en-US" sz="1800" b="1" i="1" spc="-4" dirty="0" smtClean="0">
                <a:solidFill>
                  <a:srgbClr val="00B050"/>
                </a:solidFill>
                <a:latin typeface="Times New Roman" pitchFamily="18" charset="0"/>
                <a:cs typeface="Times New Roman" pitchFamily="18" charset="0"/>
              </a:rPr>
              <a:t> rectum </a:t>
            </a:r>
            <a:r>
              <a:rPr lang="en-US" sz="1800" b="1" i="1" dirty="0" smtClean="0">
                <a:solidFill>
                  <a:srgbClr val="00B050"/>
                </a:solidFill>
                <a:latin typeface="Times New Roman" pitchFamily="18" charset="0"/>
                <a:cs typeface="Times New Roman" pitchFamily="18" charset="0"/>
              </a:rPr>
              <a:t>p</a:t>
            </a:r>
            <a:r>
              <a:rPr lang="en-US" sz="1800" b="1" i="1" dirty="0" smtClean="0">
                <a:solidFill>
                  <a:srgbClr val="FF0000"/>
                </a:solidFill>
                <a:latin typeface="Times New Roman" pitchFamily="18" charset="0"/>
                <a:cs typeface="Times New Roman" pitchFamily="18" charset="0"/>
              </a:rPr>
              <a:t> </a:t>
            </a:r>
            <a:r>
              <a:rPr lang="en-US" sz="1400" b="1" i="1" dirty="0" smtClean="0">
                <a:solidFill>
                  <a:srgbClr val="181818"/>
                </a:solidFill>
                <a:latin typeface="Times New Roman"/>
                <a:cs typeface="Times New Roman"/>
              </a:rPr>
              <a:t> </a:t>
            </a:r>
            <a:r>
              <a:rPr lang="en-US" sz="1400" b="1" dirty="0" smtClean="0">
                <a:solidFill>
                  <a:srgbClr val="181818"/>
                </a:solidFill>
                <a:latin typeface="Times New Roman"/>
                <a:cs typeface="Times New Roman"/>
              </a:rPr>
              <a:t>= </a:t>
            </a:r>
            <a:r>
              <a:rPr lang="en-US" sz="1400" b="1" spc="-4" dirty="0" smtClean="0">
                <a:solidFill>
                  <a:srgbClr val="181818"/>
                </a:solidFill>
                <a:latin typeface="Times New Roman"/>
                <a:cs typeface="Times New Roman"/>
              </a:rPr>
              <a:t>(</a:t>
            </a:r>
            <a:r>
              <a:rPr lang="en-US" sz="1400" b="1" i="1" spc="-4" dirty="0" smtClean="0">
                <a:solidFill>
                  <a:srgbClr val="181818"/>
                </a:solidFill>
                <a:latin typeface="Times New Roman"/>
                <a:cs typeface="Times New Roman"/>
              </a:rPr>
              <a:t>h</a:t>
            </a:r>
            <a:r>
              <a:rPr lang="en-US" sz="1400" b="1" i="1" spc="-26" dirty="0" smtClean="0">
                <a:solidFill>
                  <a:srgbClr val="181818"/>
                </a:solidFill>
                <a:latin typeface="Times New Roman"/>
                <a:cs typeface="Times New Roman"/>
              </a:rPr>
              <a:t> </a:t>
            </a:r>
            <a:r>
              <a:rPr lang="en-US" sz="1400" b="1" spc="-4" dirty="0" smtClean="0">
                <a:solidFill>
                  <a:srgbClr val="181818"/>
                </a:solidFill>
                <a:latin typeface="Times New Roman"/>
                <a:cs typeface="Times New Roman"/>
              </a:rPr>
              <a:t>²)/</a:t>
            </a:r>
            <a:r>
              <a:rPr lang="en-US" sz="1400" b="1" i="1" spc="-4" dirty="0" smtClean="0">
                <a:solidFill>
                  <a:srgbClr val="181818"/>
                </a:solidFill>
                <a:latin typeface="Times New Roman"/>
                <a:cs typeface="Times New Roman"/>
              </a:rPr>
              <a:t>µ  ]</a:t>
            </a:r>
            <a:endParaRPr lang="en-US" sz="2400" b="1" dirty="0" smtClean="0">
              <a:latin typeface="Times New Roman"/>
              <a:cs typeface="Times New Roman"/>
            </a:endParaRPr>
          </a:p>
          <a:p>
            <a:pPr algn="just"/>
            <a:endParaRPr lang="en-US" sz="2800" b="1" i="1" dirty="0" smtClean="0">
              <a:solidFill>
                <a:srgbClr val="00B050"/>
              </a:solidFill>
              <a:latin typeface="Times New Roman" pitchFamily="18" charset="0"/>
              <a:cs typeface="Times New Roman" pitchFamily="18" charset="0"/>
            </a:endParaRPr>
          </a:p>
          <a:p>
            <a:pPr algn="just"/>
            <a:endParaRPr lang="en-US" sz="2000" b="1" dirty="0" smtClean="0">
              <a:latin typeface="Times New Roman" pitchFamily="18" charset="0"/>
              <a:cs typeface="Times New Roman" pitchFamily="18" charset="0"/>
            </a:endParaRPr>
          </a:p>
          <a:p>
            <a:pPr algn="just"/>
            <a:endParaRPr lang="en-US" sz="1600" b="1" i="1" dirty="0" smtClean="0">
              <a:solidFill>
                <a:srgbClr val="00B050"/>
              </a:solidFill>
              <a:latin typeface="Times New Roman" pitchFamily="18" charset="0"/>
              <a:cs typeface="Times New Roman" pitchFamily="18" charset="0"/>
            </a:endParaRPr>
          </a:p>
          <a:p>
            <a:pPr algn="just"/>
            <a:r>
              <a:rPr lang="en-US" sz="1600" b="1" i="1" dirty="0" smtClean="0">
                <a:solidFill>
                  <a:srgbClr val="00B050"/>
                </a:solidFill>
                <a:latin typeface="Times New Roman" pitchFamily="18" charset="0"/>
                <a:cs typeface="Times New Roman" pitchFamily="18" charset="0"/>
              </a:rPr>
              <a:t>h </a:t>
            </a:r>
            <a:r>
              <a:rPr lang="en-US" sz="1600" b="1" i="1" spc="-4" dirty="0" smtClean="0">
                <a:solidFill>
                  <a:srgbClr val="FF0000"/>
                </a:solidFill>
                <a:latin typeface="Times New Roman" pitchFamily="18" charset="0"/>
                <a:cs typeface="Times New Roman" pitchFamily="18" charset="0"/>
              </a:rPr>
              <a:t>is the magnitude of the orbital angular momentum </a:t>
            </a:r>
            <a:r>
              <a:rPr lang="en-US" sz="1600" b="1" i="1" spc="-4" dirty="0" smtClean="0">
                <a:solidFill>
                  <a:srgbClr val="181818"/>
                </a:solidFill>
                <a:latin typeface="Times New Roman" pitchFamily="18" charset="0"/>
                <a:cs typeface="Times New Roman" pitchFamily="18" charset="0"/>
              </a:rPr>
              <a:t>of  the satellite.</a:t>
            </a:r>
            <a:endParaRPr lang="en-US" sz="1800" dirty="0"/>
          </a:p>
        </p:txBody>
      </p:sp>
      <p:sp>
        <p:nvSpPr>
          <p:cNvPr id="4" name="object 4"/>
          <p:cNvSpPr/>
          <p:nvPr/>
        </p:nvSpPr>
        <p:spPr>
          <a:xfrm>
            <a:off x="2362200" y="3200400"/>
            <a:ext cx="2667000" cy="762000"/>
          </a:xfrm>
          <a:prstGeom prst="rect">
            <a:avLst/>
          </a:prstGeom>
          <a:blipFill>
            <a:blip r:embed="rId3" cstate="print"/>
            <a:stretch>
              <a:fillRect/>
            </a:stretch>
          </a:blipFill>
        </p:spPr>
        <p:txBody>
          <a:bodyPr wrap="square" lIns="0" tIns="0" rIns="0" bIns="0" rtlCol="0"/>
          <a:lstStyle/>
          <a:p>
            <a:endParaRPr/>
          </a:p>
        </p:txBody>
      </p:sp>
      <p:sp>
        <p:nvSpPr>
          <p:cNvPr id="5" name="object 3"/>
          <p:cNvSpPr txBox="1"/>
          <p:nvPr/>
        </p:nvSpPr>
        <p:spPr>
          <a:xfrm>
            <a:off x="1676400" y="5181600"/>
            <a:ext cx="4403476" cy="1249701"/>
          </a:xfrm>
          <a:prstGeom prst="rect">
            <a:avLst/>
          </a:prstGeom>
        </p:spPr>
        <p:txBody>
          <a:bodyPr vert="horz" wrap="square" lIns="0" tIns="135255" rIns="0" bIns="0" rtlCol="0">
            <a:spAutoFit/>
          </a:bodyPr>
          <a:lstStyle/>
          <a:p>
            <a:pPr algn="ctr">
              <a:lnSpc>
                <a:spcPct val="100000"/>
              </a:lnSpc>
              <a:spcBef>
                <a:spcPts val="1065"/>
              </a:spcBef>
            </a:pPr>
            <a:r>
              <a:rPr sz="3200" b="1" i="1" dirty="0">
                <a:solidFill>
                  <a:srgbClr val="181818"/>
                </a:solidFill>
                <a:latin typeface="Times New Roman"/>
                <a:cs typeface="Times New Roman"/>
              </a:rPr>
              <a:t>a </a:t>
            </a:r>
            <a:r>
              <a:rPr sz="3200" b="1">
                <a:solidFill>
                  <a:srgbClr val="181818"/>
                </a:solidFill>
                <a:latin typeface="Times New Roman"/>
                <a:cs typeface="Times New Roman"/>
              </a:rPr>
              <a:t>= </a:t>
            </a:r>
            <a:r>
              <a:rPr sz="3200" b="1" i="1" smtClean="0">
                <a:solidFill>
                  <a:srgbClr val="181818"/>
                </a:solidFill>
                <a:latin typeface="Times New Roman"/>
                <a:cs typeface="Times New Roman"/>
              </a:rPr>
              <a:t>p</a:t>
            </a:r>
            <a:r>
              <a:rPr lang="en-US" sz="3200" b="1" i="1" dirty="0" smtClean="0">
                <a:solidFill>
                  <a:srgbClr val="181818"/>
                </a:solidFill>
                <a:latin typeface="Times New Roman"/>
                <a:cs typeface="Times New Roman"/>
              </a:rPr>
              <a:t> </a:t>
            </a:r>
            <a:r>
              <a:rPr sz="3200" b="1" smtClean="0">
                <a:solidFill>
                  <a:srgbClr val="181818"/>
                </a:solidFill>
                <a:latin typeface="Times New Roman"/>
                <a:cs typeface="Times New Roman"/>
              </a:rPr>
              <a:t>/ </a:t>
            </a:r>
            <a:r>
              <a:rPr sz="3200" b="1" spc="-5" dirty="0">
                <a:solidFill>
                  <a:srgbClr val="181818"/>
                </a:solidFill>
                <a:latin typeface="Times New Roman"/>
                <a:cs typeface="Times New Roman"/>
              </a:rPr>
              <a:t>(1 </a:t>
            </a:r>
            <a:r>
              <a:rPr sz="3200" b="1" dirty="0">
                <a:solidFill>
                  <a:srgbClr val="181818"/>
                </a:solidFill>
                <a:latin typeface="Times New Roman"/>
                <a:cs typeface="Times New Roman"/>
              </a:rPr>
              <a:t>— </a:t>
            </a:r>
            <a:r>
              <a:rPr sz="3200" b="1" i="1" dirty="0">
                <a:solidFill>
                  <a:srgbClr val="181818"/>
                </a:solidFill>
                <a:latin typeface="Times New Roman"/>
                <a:cs typeface="Times New Roman"/>
              </a:rPr>
              <a:t>e</a:t>
            </a:r>
            <a:r>
              <a:rPr sz="3200" b="1" i="1" spc="-95" dirty="0">
                <a:solidFill>
                  <a:srgbClr val="181818"/>
                </a:solidFill>
                <a:latin typeface="Times New Roman"/>
                <a:cs typeface="Times New Roman"/>
              </a:rPr>
              <a:t> </a:t>
            </a:r>
            <a:r>
              <a:rPr sz="3200" b="1" spc="-5" dirty="0">
                <a:solidFill>
                  <a:srgbClr val="181818"/>
                </a:solidFill>
                <a:latin typeface="Times New Roman"/>
                <a:cs typeface="Times New Roman"/>
              </a:rPr>
              <a:t>²)</a:t>
            </a:r>
            <a:endParaRPr sz="3200" b="1">
              <a:latin typeface="Times New Roman"/>
              <a:cs typeface="Times New Roman"/>
            </a:endParaRPr>
          </a:p>
          <a:p>
            <a:pPr marR="107314" algn="ctr">
              <a:lnSpc>
                <a:spcPct val="100000"/>
              </a:lnSpc>
              <a:spcBef>
                <a:spcPts val="965"/>
              </a:spcBef>
            </a:pPr>
            <a:r>
              <a:rPr sz="3200" b="1" i="1" dirty="0">
                <a:solidFill>
                  <a:srgbClr val="181818"/>
                </a:solidFill>
                <a:latin typeface="Times New Roman"/>
                <a:cs typeface="Times New Roman"/>
              </a:rPr>
              <a:t>b </a:t>
            </a:r>
            <a:r>
              <a:rPr sz="3200" b="1" dirty="0">
                <a:solidFill>
                  <a:srgbClr val="181818"/>
                </a:solidFill>
                <a:latin typeface="Times New Roman"/>
                <a:cs typeface="Times New Roman"/>
              </a:rPr>
              <a:t>=</a:t>
            </a:r>
            <a:r>
              <a:rPr sz="3200" b="1" spc="-55" dirty="0">
                <a:solidFill>
                  <a:srgbClr val="181818"/>
                </a:solidFill>
                <a:latin typeface="Times New Roman"/>
                <a:cs typeface="Times New Roman"/>
              </a:rPr>
              <a:t> </a:t>
            </a:r>
            <a:r>
              <a:rPr sz="3200" b="1" spc="-5" dirty="0">
                <a:solidFill>
                  <a:srgbClr val="181818"/>
                </a:solidFill>
                <a:latin typeface="Times New Roman"/>
                <a:cs typeface="Times New Roman"/>
              </a:rPr>
              <a:t>a(1—</a:t>
            </a:r>
            <a:r>
              <a:rPr sz="3200" b="1" i="1" spc="-5" dirty="0">
                <a:solidFill>
                  <a:srgbClr val="181818"/>
                </a:solidFill>
                <a:latin typeface="Times New Roman"/>
                <a:cs typeface="Times New Roman"/>
              </a:rPr>
              <a:t>e</a:t>
            </a:r>
            <a:r>
              <a:rPr sz="3200" b="1" spc="-5" dirty="0">
                <a:solidFill>
                  <a:srgbClr val="181818"/>
                </a:solidFill>
                <a:latin typeface="Times New Roman"/>
                <a:cs typeface="Times New Roman"/>
              </a:rPr>
              <a:t>²)</a:t>
            </a:r>
            <a:r>
              <a:rPr sz="3600" b="1" spc="-7" baseline="24691" dirty="0">
                <a:solidFill>
                  <a:srgbClr val="181818"/>
                </a:solidFill>
                <a:latin typeface="Times New Roman"/>
                <a:cs typeface="Times New Roman"/>
              </a:rPr>
              <a:t>½</a:t>
            </a:r>
            <a:endParaRPr sz="4000" b="1" baseline="24691">
              <a:latin typeface="Times New Roman"/>
              <a:cs typeface="Times New Roman"/>
            </a:endParaRPr>
          </a:p>
        </p:txBody>
      </p:sp>
      <p:sp>
        <p:nvSpPr>
          <p:cNvPr id="6" name="object 4"/>
          <p:cNvSpPr txBox="1"/>
          <p:nvPr/>
        </p:nvSpPr>
        <p:spPr>
          <a:xfrm>
            <a:off x="6629400" y="5334000"/>
            <a:ext cx="1280795" cy="1126590"/>
          </a:xfrm>
          <a:prstGeom prst="rect">
            <a:avLst/>
          </a:prstGeom>
        </p:spPr>
        <p:txBody>
          <a:bodyPr vert="horz" wrap="square" lIns="0" tIns="135255" rIns="0" bIns="0" rtlCol="0">
            <a:spAutoFit/>
          </a:bodyPr>
          <a:lstStyle/>
          <a:p>
            <a:pPr marL="38100">
              <a:lnSpc>
                <a:spcPct val="100000"/>
              </a:lnSpc>
              <a:spcBef>
                <a:spcPts val="1065"/>
              </a:spcBef>
            </a:pPr>
            <a:r>
              <a:rPr sz="2800" dirty="0">
                <a:solidFill>
                  <a:srgbClr val="181818"/>
                </a:solidFill>
                <a:latin typeface="Times New Roman"/>
                <a:cs typeface="Times New Roman"/>
              </a:rPr>
              <a:t>(2.18)</a:t>
            </a:r>
            <a:endParaRPr sz="2800">
              <a:latin typeface="Times New Roman"/>
              <a:cs typeface="Times New Roman"/>
            </a:endParaRPr>
          </a:p>
          <a:p>
            <a:pPr marL="12700">
              <a:lnSpc>
                <a:spcPct val="100000"/>
              </a:lnSpc>
              <a:spcBef>
                <a:spcPts val="965"/>
              </a:spcBef>
            </a:pPr>
            <a:r>
              <a:rPr sz="2800" dirty="0">
                <a:solidFill>
                  <a:srgbClr val="181818"/>
                </a:solidFill>
                <a:latin typeface="Times New Roman"/>
                <a:cs typeface="Times New Roman"/>
              </a:rPr>
              <a:t>(2.19)</a:t>
            </a:r>
            <a:endParaRPr sz="2800">
              <a:latin typeface="Times New Roman"/>
              <a:cs typeface="Times New Roman"/>
            </a:endParaRPr>
          </a:p>
        </p:txBody>
      </p:sp>
      <p:sp>
        <p:nvSpPr>
          <p:cNvPr id="7" name="object 7"/>
          <p:cNvSpPr/>
          <p:nvPr/>
        </p:nvSpPr>
        <p:spPr>
          <a:xfrm>
            <a:off x="6477000" y="1066800"/>
            <a:ext cx="2518038" cy="533400"/>
          </a:xfrm>
          <a:prstGeom prst="rect">
            <a:avLst/>
          </a:prstGeom>
          <a:blipFill>
            <a:blip r:embed="rId4" cstate="print"/>
            <a:stretch>
              <a:fillRect/>
            </a:stretch>
          </a:blipFill>
        </p:spPr>
        <p:txBody>
          <a:bodyPr wrap="square" lIns="0" tIns="0" rIns="0" bIns="0" rtlCol="0"/>
          <a:lstStyle/>
          <a:p>
            <a:endParaRPr/>
          </a:p>
        </p:txBody>
      </p:sp>
      <p:sp>
        <p:nvSpPr>
          <p:cNvPr id="8" name="Slide Number Placeholder 7"/>
          <p:cNvSpPr>
            <a:spLocks noGrp="1"/>
          </p:cNvSpPr>
          <p:nvPr>
            <p:ph type="sldNum" sz="quarter" idx="12"/>
          </p:nvPr>
        </p:nvSpPr>
        <p:spPr/>
        <p:txBody>
          <a:bodyPr/>
          <a:lstStyle/>
          <a:p>
            <a:fld id="{7253DC2C-EF55-4F5A-98CC-CADF098E60DB}" type="slidenum">
              <a:rPr lang="en-US" smtClean="0"/>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0600" y="1"/>
            <a:ext cx="6776551" cy="4343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sldNum" sz="quarter" idx="4294967295"/>
          </p:nvPr>
        </p:nvSpPr>
        <p:spPr>
          <a:xfrm>
            <a:off x="8849585" y="6678464"/>
            <a:ext cx="29441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28</a:t>
            </a:fld>
            <a:endParaRPr spc="-4" dirty="0"/>
          </a:p>
        </p:txBody>
      </p:sp>
      <p:sp>
        <p:nvSpPr>
          <p:cNvPr id="4" name="object 2"/>
          <p:cNvSpPr txBox="1"/>
          <p:nvPr/>
        </p:nvSpPr>
        <p:spPr>
          <a:xfrm>
            <a:off x="152400" y="4495800"/>
            <a:ext cx="8991600" cy="2169780"/>
          </a:xfrm>
          <a:prstGeom prst="rect">
            <a:avLst/>
          </a:prstGeom>
        </p:spPr>
        <p:txBody>
          <a:bodyPr vert="horz" wrap="square" lIns="0" tIns="11132" rIns="0" bIns="0" rtlCol="0">
            <a:spAutoFit/>
          </a:bodyPr>
          <a:lstStyle/>
          <a:p>
            <a:pPr marL="11132" marR="4453" algn="just">
              <a:lnSpc>
                <a:spcPct val="110200"/>
              </a:lnSpc>
              <a:spcBef>
                <a:spcPts val="88"/>
              </a:spcBef>
            </a:pPr>
            <a:r>
              <a:rPr sz="2100" b="1" spc="-4" dirty="0">
                <a:solidFill>
                  <a:srgbClr val="181818"/>
                </a:solidFill>
                <a:latin typeface="Times New Roman" pitchFamily="18" charset="0"/>
                <a:cs typeface="Times New Roman" pitchFamily="18" charset="0"/>
              </a:rPr>
              <a:t>FIGURE 2.6 </a:t>
            </a:r>
            <a:r>
              <a:rPr sz="2100" dirty="0">
                <a:solidFill>
                  <a:srgbClr val="181818"/>
                </a:solidFill>
                <a:latin typeface="Times New Roman" pitchFamily="18" charset="0"/>
                <a:cs typeface="Times New Roman" pitchFamily="18" charset="0"/>
              </a:rPr>
              <a:t>The orbit </a:t>
            </a:r>
            <a:r>
              <a:rPr sz="2100" spc="-4" dirty="0">
                <a:solidFill>
                  <a:srgbClr val="181818"/>
                </a:solidFill>
                <a:latin typeface="Times New Roman" pitchFamily="18" charset="0"/>
                <a:cs typeface="Times New Roman" pitchFamily="18" charset="0"/>
              </a:rPr>
              <a:t>as </a:t>
            </a:r>
            <a:r>
              <a:rPr sz="2100" dirty="0">
                <a:solidFill>
                  <a:srgbClr val="181818"/>
                </a:solidFill>
                <a:latin typeface="Times New Roman" pitchFamily="18" charset="0"/>
                <a:cs typeface="Times New Roman" pitchFamily="18" charset="0"/>
              </a:rPr>
              <a:t>it appears in the  orbital </a:t>
            </a:r>
            <a:r>
              <a:rPr sz="2100">
                <a:solidFill>
                  <a:srgbClr val="181818"/>
                </a:solidFill>
                <a:latin typeface="Times New Roman" pitchFamily="18" charset="0"/>
                <a:cs typeface="Times New Roman" pitchFamily="18" charset="0"/>
              </a:rPr>
              <a:t>plane</a:t>
            </a:r>
            <a:r>
              <a:rPr sz="2100" smtClean="0">
                <a:solidFill>
                  <a:srgbClr val="181818"/>
                </a:solidFill>
                <a:latin typeface="Times New Roman" pitchFamily="18" charset="0"/>
                <a:cs typeface="Times New Roman" pitchFamily="18" charset="0"/>
              </a:rPr>
              <a:t>.</a:t>
            </a:r>
            <a:endParaRPr lang="en-US" sz="2100" dirty="0" smtClean="0">
              <a:solidFill>
                <a:srgbClr val="181818"/>
              </a:solidFill>
              <a:latin typeface="Times New Roman" pitchFamily="18" charset="0"/>
              <a:cs typeface="Times New Roman" pitchFamily="18" charset="0"/>
            </a:endParaRPr>
          </a:p>
          <a:p>
            <a:pPr marL="11132" marR="4453" algn="just">
              <a:lnSpc>
                <a:spcPct val="110200"/>
              </a:lnSpc>
              <a:spcBef>
                <a:spcPts val="88"/>
              </a:spcBef>
            </a:pPr>
            <a:r>
              <a:rPr sz="2100" b="1" smtClean="0">
                <a:solidFill>
                  <a:srgbClr val="181818"/>
                </a:solidFill>
                <a:latin typeface="Times New Roman" pitchFamily="18" charset="0"/>
                <a:cs typeface="Times New Roman" pitchFamily="18" charset="0"/>
              </a:rPr>
              <a:t>The </a:t>
            </a:r>
            <a:r>
              <a:rPr sz="2100" b="1" dirty="0">
                <a:solidFill>
                  <a:srgbClr val="00B050"/>
                </a:solidFill>
                <a:latin typeface="Times New Roman" pitchFamily="18" charset="0"/>
                <a:cs typeface="Times New Roman" pitchFamily="18" charset="0"/>
              </a:rPr>
              <a:t>point </a:t>
            </a:r>
            <a:r>
              <a:rPr sz="2100" b="1" i="1" dirty="0">
                <a:solidFill>
                  <a:srgbClr val="00B050"/>
                </a:solidFill>
                <a:latin typeface="Times New Roman" pitchFamily="18" charset="0"/>
                <a:cs typeface="Times New Roman" pitchFamily="18" charset="0"/>
              </a:rPr>
              <a:t>0 </a:t>
            </a:r>
            <a:r>
              <a:rPr sz="2100" b="1" spc="-4" dirty="0">
                <a:solidFill>
                  <a:srgbClr val="00B050"/>
                </a:solidFill>
                <a:latin typeface="Times New Roman" pitchFamily="18" charset="0"/>
                <a:cs typeface="Times New Roman" pitchFamily="18" charset="0"/>
              </a:rPr>
              <a:t>is </a:t>
            </a:r>
            <a:r>
              <a:rPr sz="2100" b="1" dirty="0">
                <a:solidFill>
                  <a:srgbClr val="00B050"/>
                </a:solidFill>
                <a:latin typeface="Times New Roman" pitchFamily="18" charset="0"/>
                <a:cs typeface="Times New Roman" pitchFamily="18" charset="0"/>
              </a:rPr>
              <a:t>the center of  the earth</a:t>
            </a:r>
            <a:r>
              <a:rPr sz="2100" b="1" dirty="0">
                <a:solidFill>
                  <a:srgbClr val="181818"/>
                </a:solidFill>
                <a:latin typeface="Times New Roman" pitchFamily="18" charset="0"/>
                <a:cs typeface="Times New Roman" pitchFamily="18" charset="0"/>
              </a:rPr>
              <a:t> and the </a:t>
            </a:r>
            <a:r>
              <a:rPr sz="2100" b="1" dirty="0">
                <a:solidFill>
                  <a:srgbClr val="FF0000"/>
                </a:solidFill>
                <a:latin typeface="Times New Roman" pitchFamily="18" charset="0"/>
                <a:cs typeface="Times New Roman" pitchFamily="18" charset="0"/>
              </a:rPr>
              <a:t>point </a:t>
            </a:r>
            <a:r>
              <a:rPr sz="2100" b="1" i="1" dirty="0">
                <a:solidFill>
                  <a:srgbClr val="FF0000"/>
                </a:solidFill>
                <a:latin typeface="Times New Roman" pitchFamily="18" charset="0"/>
                <a:cs typeface="Times New Roman" pitchFamily="18" charset="0"/>
              </a:rPr>
              <a:t>C </a:t>
            </a:r>
            <a:r>
              <a:rPr sz="2100" b="1" spc="-4" dirty="0">
                <a:solidFill>
                  <a:srgbClr val="FF0000"/>
                </a:solidFill>
                <a:latin typeface="Times New Roman" pitchFamily="18" charset="0"/>
                <a:cs typeface="Times New Roman" pitchFamily="18" charset="0"/>
              </a:rPr>
              <a:t>is </a:t>
            </a:r>
            <a:r>
              <a:rPr sz="2100" b="1" dirty="0">
                <a:solidFill>
                  <a:srgbClr val="FF0000"/>
                </a:solidFill>
                <a:latin typeface="Times New Roman" pitchFamily="18" charset="0"/>
                <a:cs typeface="Times New Roman" pitchFamily="18" charset="0"/>
              </a:rPr>
              <a:t>the center of</a:t>
            </a:r>
            <a:r>
              <a:rPr sz="2100" b="1" spc="-92" dirty="0">
                <a:solidFill>
                  <a:srgbClr val="FF0000"/>
                </a:solidFill>
                <a:latin typeface="Times New Roman" pitchFamily="18" charset="0"/>
                <a:cs typeface="Times New Roman" pitchFamily="18" charset="0"/>
              </a:rPr>
              <a:t> </a:t>
            </a:r>
            <a:r>
              <a:rPr sz="2100" b="1" dirty="0">
                <a:solidFill>
                  <a:srgbClr val="FF0000"/>
                </a:solidFill>
                <a:latin typeface="Times New Roman" pitchFamily="18" charset="0"/>
                <a:cs typeface="Times New Roman" pitchFamily="18" charset="0"/>
              </a:rPr>
              <a:t>the  ellipse</a:t>
            </a:r>
            <a:r>
              <a:rPr sz="2100" b="1" dirty="0">
                <a:solidFill>
                  <a:srgbClr val="181818"/>
                </a:solidFill>
                <a:latin typeface="Times New Roman" pitchFamily="18" charset="0"/>
                <a:cs typeface="Times New Roman" pitchFamily="18" charset="0"/>
              </a:rPr>
              <a:t>. The </a:t>
            </a:r>
            <a:r>
              <a:rPr sz="2100" b="1" spc="-4" dirty="0">
                <a:solidFill>
                  <a:srgbClr val="FF0000"/>
                </a:solidFill>
                <a:latin typeface="Times New Roman" pitchFamily="18" charset="0"/>
                <a:cs typeface="Times New Roman" pitchFamily="18" charset="0"/>
              </a:rPr>
              <a:t>two </a:t>
            </a:r>
            <a:r>
              <a:rPr sz="2100" b="1" dirty="0">
                <a:solidFill>
                  <a:srgbClr val="181818"/>
                </a:solidFill>
                <a:latin typeface="Times New Roman" pitchFamily="18" charset="0"/>
                <a:cs typeface="Times New Roman" pitchFamily="18" charset="0"/>
              </a:rPr>
              <a:t>centers do </a:t>
            </a:r>
            <a:r>
              <a:rPr sz="2100" b="1" dirty="0">
                <a:solidFill>
                  <a:srgbClr val="FF0000"/>
                </a:solidFill>
                <a:latin typeface="Times New Roman" pitchFamily="18" charset="0"/>
                <a:cs typeface="Times New Roman" pitchFamily="18" charset="0"/>
              </a:rPr>
              <a:t>not </a:t>
            </a:r>
            <a:r>
              <a:rPr sz="2100" b="1" dirty="0">
                <a:solidFill>
                  <a:srgbClr val="181818"/>
                </a:solidFill>
                <a:latin typeface="Times New Roman" pitchFamily="18" charset="0"/>
                <a:cs typeface="Times New Roman" pitchFamily="18" charset="0"/>
              </a:rPr>
              <a:t>coincide  </a:t>
            </a:r>
            <a:r>
              <a:rPr sz="2100" b="1" spc="-4" dirty="0">
                <a:solidFill>
                  <a:srgbClr val="FF0000"/>
                </a:solidFill>
                <a:latin typeface="Times New Roman" pitchFamily="18" charset="0"/>
                <a:cs typeface="Times New Roman" pitchFamily="18" charset="0"/>
              </a:rPr>
              <a:t>unless</a:t>
            </a:r>
            <a:r>
              <a:rPr sz="2100" b="1" spc="-4" dirty="0">
                <a:solidFill>
                  <a:srgbClr val="181818"/>
                </a:solidFill>
                <a:latin typeface="Times New Roman" pitchFamily="18" charset="0"/>
                <a:cs typeface="Times New Roman" pitchFamily="18" charset="0"/>
              </a:rPr>
              <a:t> </a:t>
            </a:r>
            <a:r>
              <a:rPr sz="2100" b="1" dirty="0">
                <a:solidFill>
                  <a:srgbClr val="181818"/>
                </a:solidFill>
                <a:latin typeface="Times New Roman" pitchFamily="18" charset="0"/>
                <a:cs typeface="Times New Roman" pitchFamily="18" charset="0"/>
              </a:rPr>
              <a:t>the eccentricity, </a:t>
            </a:r>
            <a:r>
              <a:rPr sz="2100" b="1" dirty="0">
                <a:solidFill>
                  <a:srgbClr val="FF0000"/>
                </a:solidFill>
                <a:latin typeface="Times New Roman" pitchFamily="18" charset="0"/>
                <a:cs typeface="Times New Roman" pitchFamily="18" charset="0"/>
              </a:rPr>
              <a:t>e,</a:t>
            </a:r>
            <a:r>
              <a:rPr sz="2100" b="1" dirty="0">
                <a:solidFill>
                  <a:srgbClr val="181818"/>
                </a:solidFill>
                <a:latin typeface="Times New Roman" pitchFamily="18" charset="0"/>
                <a:cs typeface="Times New Roman" pitchFamily="18" charset="0"/>
              </a:rPr>
              <a:t> of the ellipse </a:t>
            </a:r>
            <a:r>
              <a:rPr sz="2100" b="1" spc="-4" dirty="0">
                <a:solidFill>
                  <a:srgbClr val="181818"/>
                </a:solidFill>
                <a:latin typeface="Times New Roman" pitchFamily="18" charset="0"/>
                <a:cs typeface="Times New Roman" pitchFamily="18" charset="0"/>
              </a:rPr>
              <a:t>is  </a:t>
            </a:r>
            <a:r>
              <a:rPr sz="2100" b="1" spc="-4" dirty="0">
                <a:solidFill>
                  <a:srgbClr val="FF0000"/>
                </a:solidFill>
                <a:latin typeface="Times New Roman" pitchFamily="18" charset="0"/>
                <a:cs typeface="Times New Roman" pitchFamily="18" charset="0"/>
              </a:rPr>
              <a:t>zero</a:t>
            </a:r>
            <a:r>
              <a:rPr sz="2100" b="1" spc="-4" dirty="0">
                <a:solidFill>
                  <a:srgbClr val="181818"/>
                </a:solidFill>
                <a:latin typeface="Times New Roman" pitchFamily="18" charset="0"/>
                <a:cs typeface="Times New Roman" pitchFamily="18" charset="0"/>
              </a:rPr>
              <a:t> (i.e., the </a:t>
            </a:r>
            <a:r>
              <a:rPr sz="2100" b="1" spc="-4" dirty="0">
                <a:solidFill>
                  <a:srgbClr val="FF0000"/>
                </a:solidFill>
                <a:latin typeface="Times New Roman" pitchFamily="18" charset="0"/>
                <a:cs typeface="Times New Roman" pitchFamily="18" charset="0"/>
              </a:rPr>
              <a:t>ellipse </a:t>
            </a:r>
            <a:r>
              <a:rPr sz="2100" b="1" spc="-4" dirty="0">
                <a:solidFill>
                  <a:srgbClr val="181818"/>
                </a:solidFill>
                <a:latin typeface="Times New Roman" pitchFamily="18" charset="0"/>
                <a:cs typeface="Times New Roman" pitchFamily="18" charset="0"/>
              </a:rPr>
              <a:t>becomes a </a:t>
            </a:r>
            <a:r>
              <a:rPr sz="2100" b="1" spc="-4" dirty="0">
                <a:solidFill>
                  <a:srgbClr val="FF0000"/>
                </a:solidFill>
                <a:latin typeface="Times New Roman" pitchFamily="18" charset="0"/>
                <a:cs typeface="Times New Roman" pitchFamily="18" charset="0"/>
              </a:rPr>
              <a:t>circle</a:t>
            </a:r>
            <a:r>
              <a:rPr sz="2100" b="1" spc="-4" dirty="0">
                <a:solidFill>
                  <a:srgbClr val="181818"/>
                </a:solidFill>
                <a:latin typeface="Times New Roman" pitchFamily="18" charset="0"/>
                <a:cs typeface="Times New Roman" pitchFamily="18" charset="0"/>
              </a:rPr>
              <a:t> </a:t>
            </a:r>
            <a:r>
              <a:rPr sz="2100" b="1" spc="-4">
                <a:solidFill>
                  <a:srgbClr val="181818"/>
                </a:solidFill>
                <a:latin typeface="Times New Roman" pitchFamily="18" charset="0"/>
                <a:cs typeface="Times New Roman" pitchFamily="18" charset="0"/>
              </a:rPr>
              <a:t>and</a:t>
            </a:r>
            <a:r>
              <a:rPr sz="2100" b="1" spc="88">
                <a:solidFill>
                  <a:srgbClr val="181818"/>
                </a:solidFill>
                <a:latin typeface="Times New Roman" pitchFamily="18" charset="0"/>
                <a:cs typeface="Times New Roman" pitchFamily="18" charset="0"/>
              </a:rPr>
              <a:t> </a:t>
            </a:r>
            <a:r>
              <a:rPr sz="2100" b="1" i="1" spc="-4" smtClean="0">
                <a:solidFill>
                  <a:srgbClr val="FF0000"/>
                </a:solidFill>
                <a:latin typeface="Times New Roman" pitchFamily="18" charset="0"/>
                <a:cs typeface="Times New Roman" pitchFamily="18" charset="0"/>
              </a:rPr>
              <a:t>a</a:t>
            </a:r>
            <a:r>
              <a:rPr lang="en-US" sz="2100" b="1" i="1" spc="-4" dirty="0" smtClean="0">
                <a:solidFill>
                  <a:srgbClr val="FF0000"/>
                </a:solidFill>
                <a:latin typeface="Times New Roman" pitchFamily="18" charset="0"/>
                <a:cs typeface="Times New Roman" pitchFamily="18" charset="0"/>
              </a:rPr>
              <a:t> </a:t>
            </a:r>
            <a:r>
              <a:rPr sz="2100" b="1" smtClean="0">
                <a:solidFill>
                  <a:srgbClr val="FF0000"/>
                </a:solidFill>
                <a:latin typeface="Times New Roman" pitchFamily="18" charset="0"/>
                <a:cs typeface="Times New Roman" pitchFamily="18" charset="0"/>
              </a:rPr>
              <a:t>= </a:t>
            </a:r>
            <a:r>
              <a:rPr sz="2100" b="1" i="1" dirty="0">
                <a:solidFill>
                  <a:srgbClr val="FF0000"/>
                </a:solidFill>
                <a:latin typeface="Times New Roman" pitchFamily="18" charset="0"/>
                <a:cs typeface="Times New Roman" pitchFamily="18" charset="0"/>
              </a:rPr>
              <a:t>b</a:t>
            </a:r>
            <a:r>
              <a:rPr sz="2100" b="1">
                <a:solidFill>
                  <a:srgbClr val="181818"/>
                </a:solidFill>
                <a:latin typeface="Times New Roman" pitchFamily="18" charset="0"/>
                <a:cs typeface="Times New Roman" pitchFamily="18" charset="0"/>
              </a:rPr>
              <a:t>). </a:t>
            </a:r>
            <a:endParaRPr lang="en-US" sz="2100" b="1" dirty="0" smtClean="0">
              <a:solidFill>
                <a:srgbClr val="181818"/>
              </a:solidFill>
              <a:latin typeface="Times New Roman" pitchFamily="18" charset="0"/>
              <a:cs typeface="Times New Roman" pitchFamily="18" charset="0"/>
            </a:endParaRPr>
          </a:p>
          <a:p>
            <a:pPr marL="11132" marR="4453" algn="just">
              <a:lnSpc>
                <a:spcPct val="110200"/>
              </a:lnSpc>
              <a:spcBef>
                <a:spcPts val="88"/>
              </a:spcBef>
            </a:pPr>
            <a:r>
              <a:rPr sz="2100" b="1" smtClean="0">
                <a:solidFill>
                  <a:srgbClr val="181818"/>
                </a:solidFill>
                <a:latin typeface="Times New Roman" pitchFamily="18" charset="0"/>
                <a:cs typeface="Times New Roman" pitchFamily="18" charset="0"/>
              </a:rPr>
              <a:t>The </a:t>
            </a:r>
            <a:r>
              <a:rPr sz="2100" b="1" dirty="0">
                <a:solidFill>
                  <a:srgbClr val="181818"/>
                </a:solidFill>
                <a:latin typeface="Times New Roman" pitchFamily="18" charset="0"/>
                <a:cs typeface="Times New Roman" pitchFamily="18" charset="0"/>
              </a:rPr>
              <a:t>dimensions </a:t>
            </a:r>
            <a:r>
              <a:rPr sz="2100" b="1" dirty="0">
                <a:solidFill>
                  <a:srgbClr val="FF0000"/>
                </a:solidFill>
                <a:latin typeface="Times New Roman" pitchFamily="18" charset="0"/>
                <a:cs typeface="Times New Roman" pitchFamily="18" charset="0"/>
              </a:rPr>
              <a:t>a and b </a:t>
            </a:r>
            <a:r>
              <a:rPr sz="2100" b="1" dirty="0">
                <a:solidFill>
                  <a:srgbClr val="181818"/>
                </a:solidFill>
                <a:latin typeface="Times New Roman" pitchFamily="18" charset="0"/>
                <a:cs typeface="Times New Roman" pitchFamily="18" charset="0"/>
              </a:rPr>
              <a:t>are the  </a:t>
            </a:r>
            <a:r>
              <a:rPr sz="2100" b="1" dirty="0">
                <a:solidFill>
                  <a:srgbClr val="FF0000"/>
                </a:solidFill>
                <a:latin typeface="Times New Roman" pitchFamily="18" charset="0"/>
                <a:cs typeface="Times New Roman" pitchFamily="18" charset="0"/>
              </a:rPr>
              <a:t>semimajor</a:t>
            </a:r>
            <a:r>
              <a:rPr sz="2100" b="1" dirty="0">
                <a:solidFill>
                  <a:srgbClr val="181818"/>
                </a:solidFill>
                <a:latin typeface="Times New Roman" pitchFamily="18" charset="0"/>
                <a:cs typeface="Times New Roman" pitchFamily="18" charset="0"/>
              </a:rPr>
              <a:t> and </a:t>
            </a:r>
            <a:r>
              <a:rPr sz="2100" b="1" dirty="0">
                <a:solidFill>
                  <a:srgbClr val="FF0000"/>
                </a:solidFill>
                <a:latin typeface="Times New Roman" pitchFamily="18" charset="0"/>
                <a:cs typeface="Times New Roman" pitchFamily="18" charset="0"/>
              </a:rPr>
              <a:t>semiminor</a:t>
            </a:r>
            <a:r>
              <a:rPr sz="2100" b="1" dirty="0">
                <a:solidFill>
                  <a:srgbClr val="181818"/>
                </a:solidFill>
                <a:latin typeface="Times New Roman" pitchFamily="18" charset="0"/>
                <a:cs typeface="Times New Roman" pitchFamily="18" charset="0"/>
              </a:rPr>
              <a:t> axes of</a:t>
            </a:r>
            <a:r>
              <a:rPr sz="2100" b="1" spc="-88" dirty="0">
                <a:solidFill>
                  <a:srgbClr val="181818"/>
                </a:solidFill>
                <a:latin typeface="Times New Roman" pitchFamily="18" charset="0"/>
                <a:cs typeface="Times New Roman" pitchFamily="18" charset="0"/>
              </a:rPr>
              <a:t> </a:t>
            </a:r>
            <a:r>
              <a:rPr sz="2100" b="1" dirty="0">
                <a:solidFill>
                  <a:srgbClr val="181818"/>
                </a:solidFill>
                <a:latin typeface="Times New Roman" pitchFamily="18" charset="0"/>
                <a:cs typeface="Times New Roman" pitchFamily="18" charset="0"/>
              </a:rPr>
              <a:t>the  orbital </a:t>
            </a:r>
            <a:r>
              <a:rPr sz="2100" b="1" dirty="0">
                <a:solidFill>
                  <a:srgbClr val="FF0000"/>
                </a:solidFill>
                <a:latin typeface="Times New Roman" pitchFamily="18" charset="0"/>
                <a:cs typeface="Times New Roman" pitchFamily="18" charset="0"/>
              </a:rPr>
              <a:t>ellipse</a:t>
            </a:r>
            <a:r>
              <a:rPr sz="2100" b="1" dirty="0">
                <a:solidFill>
                  <a:srgbClr val="181818"/>
                </a:solidFill>
                <a:latin typeface="Times New Roman" pitchFamily="18" charset="0"/>
                <a:cs typeface="Times New Roman" pitchFamily="18" charset="0"/>
              </a:rPr>
              <a:t>,</a:t>
            </a:r>
            <a:r>
              <a:rPr sz="2100" b="1" spc="-13" dirty="0">
                <a:solidFill>
                  <a:srgbClr val="181818"/>
                </a:solidFill>
                <a:latin typeface="Times New Roman" pitchFamily="18" charset="0"/>
                <a:cs typeface="Times New Roman" pitchFamily="18" charset="0"/>
              </a:rPr>
              <a:t> </a:t>
            </a:r>
            <a:r>
              <a:rPr sz="2100" b="1" dirty="0">
                <a:solidFill>
                  <a:srgbClr val="181818"/>
                </a:solidFill>
                <a:latin typeface="Times New Roman" pitchFamily="18" charset="0"/>
                <a:cs typeface="Times New Roman" pitchFamily="18" charset="0"/>
              </a:rPr>
              <a:t>respectively.</a:t>
            </a:r>
            <a:endParaRPr sz="2100" b="1">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991600" cy="6705600"/>
          </a:xfrm>
        </p:spPr>
        <p:txBody>
          <a:bodyPr>
            <a:normAutofit/>
          </a:bodyPr>
          <a:lstStyle/>
          <a:p>
            <a:pPr algn="just"/>
            <a:r>
              <a:rPr lang="en-US" sz="2800" b="1" dirty="0" smtClean="0">
                <a:solidFill>
                  <a:srgbClr val="181818"/>
                </a:solidFill>
                <a:latin typeface="Times New Roman" pitchFamily="18" charset="0"/>
                <a:cs typeface="Times New Roman" pitchFamily="18" charset="0"/>
              </a:rPr>
              <a:t>The point in the orbit where the </a:t>
            </a:r>
            <a:r>
              <a:rPr lang="en-US" sz="2800" b="1" dirty="0" smtClean="0">
                <a:solidFill>
                  <a:srgbClr val="FF0000"/>
                </a:solidFill>
                <a:latin typeface="Times New Roman" pitchFamily="18" charset="0"/>
                <a:cs typeface="Times New Roman" pitchFamily="18" charset="0"/>
              </a:rPr>
              <a:t>satellite</a:t>
            </a:r>
            <a:r>
              <a:rPr lang="en-US" sz="2800" b="1" dirty="0" smtClean="0">
                <a:solidFill>
                  <a:srgbClr val="181818"/>
                </a:solidFill>
                <a:latin typeface="Times New Roman" pitchFamily="18" charset="0"/>
                <a:cs typeface="Times New Roman" pitchFamily="18" charset="0"/>
              </a:rPr>
              <a:t> </a:t>
            </a:r>
            <a:r>
              <a:rPr lang="en-US" sz="2800" b="1" spc="-5" dirty="0" smtClean="0">
                <a:solidFill>
                  <a:srgbClr val="181818"/>
                </a:solidFill>
                <a:latin typeface="Times New Roman" pitchFamily="18" charset="0"/>
                <a:cs typeface="Times New Roman" pitchFamily="18" charset="0"/>
              </a:rPr>
              <a:t>is  </a:t>
            </a:r>
            <a:r>
              <a:rPr lang="en-US" sz="2800" b="1" spc="-5" dirty="0" smtClean="0">
                <a:solidFill>
                  <a:srgbClr val="FF0000"/>
                </a:solidFill>
                <a:latin typeface="Times New Roman" pitchFamily="18" charset="0"/>
                <a:cs typeface="Times New Roman" pitchFamily="18" charset="0"/>
              </a:rPr>
              <a:t>closest</a:t>
            </a:r>
            <a:r>
              <a:rPr lang="en-US" sz="2800" b="1" spc="-5" dirty="0" smtClean="0">
                <a:solidFill>
                  <a:srgbClr val="181818"/>
                </a:solidFill>
                <a:latin typeface="Times New Roman" pitchFamily="18" charset="0"/>
                <a:cs typeface="Times New Roman" pitchFamily="18" charset="0"/>
              </a:rPr>
              <a:t> </a:t>
            </a:r>
            <a:r>
              <a:rPr lang="en-US" sz="2800" b="1" dirty="0" smtClean="0">
                <a:solidFill>
                  <a:srgbClr val="181818"/>
                </a:solidFill>
                <a:latin typeface="Times New Roman" pitchFamily="18" charset="0"/>
                <a:cs typeface="Times New Roman" pitchFamily="18" charset="0"/>
              </a:rPr>
              <a:t>to the </a:t>
            </a:r>
            <a:r>
              <a:rPr lang="en-US" sz="2800" b="1" dirty="0" smtClean="0">
                <a:solidFill>
                  <a:srgbClr val="FF0000"/>
                </a:solidFill>
                <a:latin typeface="Times New Roman" pitchFamily="18" charset="0"/>
                <a:cs typeface="Times New Roman" pitchFamily="18" charset="0"/>
              </a:rPr>
              <a:t>earth</a:t>
            </a:r>
            <a:r>
              <a:rPr lang="en-US" sz="2800" b="1" dirty="0" smtClean="0">
                <a:solidFill>
                  <a:srgbClr val="181818"/>
                </a:solidFill>
                <a:latin typeface="Times New Roman" pitchFamily="18" charset="0"/>
                <a:cs typeface="Times New Roman" pitchFamily="18" charset="0"/>
              </a:rPr>
              <a:t> </a:t>
            </a:r>
            <a:r>
              <a:rPr lang="en-US" sz="2800" b="1" spc="-5" dirty="0" smtClean="0">
                <a:solidFill>
                  <a:srgbClr val="181818"/>
                </a:solidFill>
                <a:latin typeface="Times New Roman" pitchFamily="18" charset="0"/>
                <a:cs typeface="Times New Roman" pitchFamily="18" charset="0"/>
              </a:rPr>
              <a:t>is </a:t>
            </a:r>
            <a:r>
              <a:rPr lang="en-US" sz="2800" b="1" dirty="0" smtClean="0">
                <a:solidFill>
                  <a:srgbClr val="FF0000"/>
                </a:solidFill>
                <a:latin typeface="Times New Roman" pitchFamily="18" charset="0"/>
                <a:cs typeface="Times New Roman" pitchFamily="18" charset="0"/>
              </a:rPr>
              <a:t>called</a:t>
            </a:r>
            <a:r>
              <a:rPr lang="en-US" sz="2800" b="1" dirty="0" smtClean="0">
                <a:solidFill>
                  <a:srgbClr val="181818"/>
                </a:solidFill>
                <a:latin typeface="Times New Roman" pitchFamily="18" charset="0"/>
                <a:cs typeface="Times New Roman" pitchFamily="18" charset="0"/>
              </a:rPr>
              <a:t> the </a:t>
            </a:r>
            <a:r>
              <a:rPr lang="en-US" sz="2800" b="1" dirty="0" smtClean="0">
                <a:solidFill>
                  <a:srgbClr val="00B050"/>
                </a:solidFill>
                <a:latin typeface="Times New Roman" pitchFamily="18" charset="0"/>
                <a:cs typeface="Times New Roman" pitchFamily="18" charset="0"/>
              </a:rPr>
              <a:t>perigee</a:t>
            </a:r>
            <a:r>
              <a:rPr lang="en-US" sz="2800" b="1" dirty="0" smtClean="0">
                <a:solidFill>
                  <a:srgbClr val="181818"/>
                </a:solidFill>
                <a:latin typeface="Times New Roman" pitchFamily="18" charset="0"/>
                <a:cs typeface="Times New Roman" pitchFamily="18" charset="0"/>
              </a:rPr>
              <a:t> and  the </a:t>
            </a:r>
            <a:r>
              <a:rPr lang="en-US" sz="2800" b="1" dirty="0" smtClean="0">
                <a:solidFill>
                  <a:srgbClr val="FF0000"/>
                </a:solidFill>
                <a:latin typeface="Times New Roman" pitchFamily="18" charset="0"/>
                <a:cs typeface="Times New Roman" pitchFamily="18" charset="0"/>
              </a:rPr>
              <a:t>point </a:t>
            </a:r>
            <a:r>
              <a:rPr lang="en-US" sz="2800" b="1" dirty="0" smtClean="0">
                <a:solidFill>
                  <a:srgbClr val="181818"/>
                </a:solidFill>
                <a:latin typeface="Times New Roman" pitchFamily="18" charset="0"/>
                <a:cs typeface="Times New Roman" pitchFamily="18" charset="0"/>
              </a:rPr>
              <a:t>where the </a:t>
            </a:r>
            <a:r>
              <a:rPr lang="en-US" sz="2800" b="1" dirty="0" smtClean="0">
                <a:solidFill>
                  <a:srgbClr val="FF0000"/>
                </a:solidFill>
                <a:latin typeface="Times New Roman" pitchFamily="18" charset="0"/>
                <a:cs typeface="Times New Roman" pitchFamily="18" charset="0"/>
              </a:rPr>
              <a:t>satellite</a:t>
            </a:r>
            <a:r>
              <a:rPr lang="en-US" sz="2800" b="1" dirty="0" smtClean="0">
                <a:solidFill>
                  <a:srgbClr val="181818"/>
                </a:solidFill>
                <a:latin typeface="Times New Roman" pitchFamily="18" charset="0"/>
                <a:cs typeface="Times New Roman" pitchFamily="18" charset="0"/>
              </a:rPr>
              <a:t> </a:t>
            </a:r>
            <a:r>
              <a:rPr lang="en-US" sz="2800" b="1" spc="-5" dirty="0" smtClean="0">
                <a:solidFill>
                  <a:srgbClr val="181818"/>
                </a:solidFill>
                <a:latin typeface="Times New Roman" pitchFamily="18" charset="0"/>
                <a:cs typeface="Times New Roman" pitchFamily="18" charset="0"/>
              </a:rPr>
              <a:t>is </a:t>
            </a:r>
            <a:r>
              <a:rPr lang="en-US" sz="2800" b="1" dirty="0" smtClean="0">
                <a:solidFill>
                  <a:srgbClr val="FF0000"/>
                </a:solidFill>
                <a:latin typeface="Times New Roman" pitchFamily="18" charset="0"/>
                <a:cs typeface="Times New Roman" pitchFamily="18" charset="0"/>
              </a:rPr>
              <a:t>farthest</a:t>
            </a:r>
            <a:r>
              <a:rPr lang="en-US" sz="2800" b="1" dirty="0" smtClean="0">
                <a:solidFill>
                  <a:srgbClr val="181818"/>
                </a:solidFill>
                <a:latin typeface="Times New Roman" pitchFamily="18" charset="0"/>
                <a:cs typeface="Times New Roman" pitchFamily="18" charset="0"/>
              </a:rPr>
              <a:t> from  the </a:t>
            </a:r>
            <a:r>
              <a:rPr lang="en-US" sz="2800" b="1" dirty="0" smtClean="0">
                <a:solidFill>
                  <a:srgbClr val="FF0000"/>
                </a:solidFill>
                <a:latin typeface="Times New Roman" pitchFamily="18" charset="0"/>
                <a:cs typeface="Times New Roman" pitchFamily="18" charset="0"/>
              </a:rPr>
              <a:t>earth</a:t>
            </a:r>
            <a:r>
              <a:rPr lang="en-US" sz="2800" b="1" dirty="0" smtClean="0">
                <a:solidFill>
                  <a:srgbClr val="181818"/>
                </a:solidFill>
                <a:latin typeface="Times New Roman" pitchFamily="18" charset="0"/>
                <a:cs typeface="Times New Roman" pitchFamily="18" charset="0"/>
              </a:rPr>
              <a:t> </a:t>
            </a:r>
            <a:r>
              <a:rPr lang="en-US" sz="2800" b="1" spc="-5" dirty="0" smtClean="0">
                <a:solidFill>
                  <a:srgbClr val="181818"/>
                </a:solidFill>
                <a:latin typeface="Times New Roman" pitchFamily="18" charset="0"/>
                <a:cs typeface="Times New Roman" pitchFamily="18" charset="0"/>
              </a:rPr>
              <a:t>is </a:t>
            </a:r>
            <a:r>
              <a:rPr lang="en-US" sz="2800" b="1" dirty="0" smtClean="0">
                <a:solidFill>
                  <a:srgbClr val="181818"/>
                </a:solidFill>
                <a:latin typeface="Times New Roman" pitchFamily="18" charset="0"/>
                <a:cs typeface="Times New Roman" pitchFamily="18" charset="0"/>
              </a:rPr>
              <a:t>called the </a:t>
            </a:r>
            <a:r>
              <a:rPr lang="en-US" sz="2800" b="1" spc="-5" dirty="0" smtClean="0">
                <a:solidFill>
                  <a:srgbClr val="00B050"/>
                </a:solidFill>
                <a:latin typeface="Times New Roman" pitchFamily="18" charset="0"/>
                <a:cs typeface="Times New Roman" pitchFamily="18" charset="0"/>
              </a:rPr>
              <a:t>apogee.</a:t>
            </a:r>
          </a:p>
          <a:p>
            <a:pPr algn="just"/>
            <a:endParaRPr lang="en-US" sz="500" b="1" spc="-5" dirty="0" smtClean="0">
              <a:solidFill>
                <a:srgbClr val="181818"/>
              </a:solidFill>
              <a:latin typeface="Times New Roman" pitchFamily="18" charset="0"/>
              <a:cs typeface="Times New Roman" pitchFamily="18" charset="0"/>
            </a:endParaRPr>
          </a:p>
          <a:p>
            <a:pPr algn="just"/>
            <a:r>
              <a:rPr lang="en-US" sz="3000" b="1" spc="-5" dirty="0" smtClean="0">
                <a:solidFill>
                  <a:srgbClr val="181818"/>
                </a:solidFill>
                <a:latin typeface="Times New Roman" pitchFamily="18" charset="0"/>
                <a:cs typeface="Times New Roman" pitchFamily="18" charset="0"/>
              </a:rPr>
              <a:t> </a:t>
            </a:r>
            <a:r>
              <a:rPr lang="en-US" sz="2400" b="1" i="1" dirty="0" smtClean="0">
                <a:solidFill>
                  <a:srgbClr val="181818"/>
                </a:solidFill>
                <a:latin typeface="Times New Roman" pitchFamily="18" charset="0"/>
                <a:cs typeface="Times New Roman" pitchFamily="18" charset="0"/>
              </a:rPr>
              <a:t>The </a:t>
            </a:r>
            <a:r>
              <a:rPr lang="en-US" sz="2400" b="1" i="1" dirty="0" smtClean="0">
                <a:solidFill>
                  <a:srgbClr val="FF0000"/>
                </a:solidFill>
                <a:latin typeface="Times New Roman" pitchFamily="18" charset="0"/>
                <a:cs typeface="Times New Roman" pitchFamily="18" charset="0"/>
              </a:rPr>
              <a:t>perigee</a:t>
            </a:r>
            <a:r>
              <a:rPr lang="en-US" sz="2400" b="1" i="1" dirty="0" smtClean="0">
                <a:solidFill>
                  <a:srgbClr val="181818"/>
                </a:solidFill>
                <a:latin typeface="Times New Roman" pitchFamily="18" charset="0"/>
                <a:cs typeface="Times New Roman" pitchFamily="18" charset="0"/>
              </a:rPr>
              <a:t>  and </a:t>
            </a:r>
            <a:r>
              <a:rPr lang="en-US" sz="2400" b="1" i="1" dirty="0" smtClean="0">
                <a:solidFill>
                  <a:srgbClr val="FF0000"/>
                </a:solidFill>
                <a:latin typeface="Times New Roman" pitchFamily="18" charset="0"/>
                <a:cs typeface="Times New Roman" pitchFamily="18" charset="0"/>
              </a:rPr>
              <a:t>apogee</a:t>
            </a:r>
            <a:r>
              <a:rPr lang="en-US" sz="2400" b="1" i="1" dirty="0" smtClean="0">
                <a:solidFill>
                  <a:srgbClr val="181818"/>
                </a:solidFill>
                <a:latin typeface="Times New Roman" pitchFamily="18" charset="0"/>
                <a:cs typeface="Times New Roman" pitchFamily="18" charset="0"/>
              </a:rPr>
              <a:t> are </a:t>
            </a:r>
            <a:r>
              <a:rPr lang="en-US" sz="2400" b="1" i="1" spc="-5" dirty="0" smtClean="0">
                <a:solidFill>
                  <a:srgbClr val="800000"/>
                </a:solidFill>
                <a:latin typeface="Times New Roman" pitchFamily="18" charset="0"/>
                <a:cs typeface="Times New Roman" pitchFamily="18" charset="0"/>
              </a:rPr>
              <a:t>always </a:t>
            </a:r>
            <a:r>
              <a:rPr lang="en-US" sz="2400" b="1" i="1" dirty="0" smtClean="0">
                <a:solidFill>
                  <a:srgbClr val="181818"/>
                </a:solidFill>
                <a:latin typeface="Times New Roman" pitchFamily="18" charset="0"/>
                <a:cs typeface="Times New Roman" pitchFamily="18" charset="0"/>
              </a:rPr>
              <a:t>exactly </a:t>
            </a:r>
            <a:r>
              <a:rPr lang="en-US" sz="2400" b="1" i="1" dirty="0" smtClean="0">
                <a:solidFill>
                  <a:srgbClr val="FF0000"/>
                </a:solidFill>
                <a:latin typeface="Times New Roman" pitchFamily="18" charset="0"/>
                <a:cs typeface="Times New Roman" pitchFamily="18" charset="0"/>
              </a:rPr>
              <a:t>opposite</a:t>
            </a:r>
            <a:r>
              <a:rPr lang="en-US" sz="2400" b="1" i="1" spc="-70" dirty="0" smtClean="0">
                <a:solidFill>
                  <a:srgbClr val="181818"/>
                </a:solidFill>
                <a:latin typeface="Times New Roman" pitchFamily="18" charset="0"/>
                <a:cs typeface="Times New Roman" pitchFamily="18" charset="0"/>
              </a:rPr>
              <a:t> </a:t>
            </a:r>
            <a:r>
              <a:rPr lang="en-US" sz="2400" b="1" i="1" dirty="0" smtClean="0">
                <a:solidFill>
                  <a:srgbClr val="181818"/>
                </a:solidFill>
                <a:latin typeface="Times New Roman" pitchFamily="18" charset="0"/>
                <a:cs typeface="Times New Roman" pitchFamily="18" charset="0"/>
              </a:rPr>
              <a:t>each  other. </a:t>
            </a:r>
          </a:p>
          <a:p>
            <a:pPr algn="just"/>
            <a:endParaRPr lang="en-US" sz="1100" b="1" i="1" dirty="0" smtClean="0">
              <a:solidFill>
                <a:srgbClr val="181818"/>
              </a:solidFill>
              <a:latin typeface="Times New Roman" pitchFamily="18" charset="0"/>
              <a:cs typeface="Times New Roman" pitchFamily="18" charset="0"/>
            </a:endParaRPr>
          </a:p>
          <a:p>
            <a:pPr algn="just"/>
            <a:r>
              <a:rPr lang="en-US" sz="2800" b="1" dirty="0" smtClean="0">
                <a:solidFill>
                  <a:srgbClr val="181818"/>
                </a:solidFill>
                <a:latin typeface="Times New Roman" pitchFamily="18" charset="0"/>
                <a:cs typeface="Times New Roman" pitchFamily="18" charset="0"/>
              </a:rPr>
              <a:t>To make </a:t>
            </a:r>
            <a:r>
              <a:rPr lang="en-US" sz="2800" b="1" spc="-105" dirty="0" smtClean="0">
                <a:solidFill>
                  <a:srgbClr val="181818"/>
                </a:solidFill>
                <a:latin typeface="Times New Roman" pitchFamily="18" charset="0"/>
                <a:cs typeface="Times New Roman" pitchFamily="18" charset="0"/>
              </a:rPr>
              <a:t>θ</a:t>
            </a:r>
            <a:r>
              <a:rPr lang="en-US" sz="2800" b="1" spc="-157" baseline="-20833" dirty="0" smtClean="0">
                <a:solidFill>
                  <a:srgbClr val="181818"/>
                </a:solidFill>
                <a:latin typeface="Times New Roman" pitchFamily="18" charset="0"/>
                <a:cs typeface="Times New Roman" pitchFamily="18" charset="0"/>
              </a:rPr>
              <a:t>0 </a:t>
            </a:r>
            <a:r>
              <a:rPr lang="en-US" sz="2800" b="1" dirty="0" smtClean="0">
                <a:solidFill>
                  <a:srgbClr val="181818"/>
                </a:solidFill>
                <a:latin typeface="Times New Roman" pitchFamily="18" charset="0"/>
                <a:cs typeface="Times New Roman" pitchFamily="18" charset="0"/>
              </a:rPr>
              <a:t>equal to </a:t>
            </a:r>
            <a:r>
              <a:rPr lang="en-US" sz="2800" b="1" dirty="0" smtClean="0">
                <a:solidFill>
                  <a:srgbClr val="FF0000"/>
                </a:solidFill>
                <a:latin typeface="Times New Roman" pitchFamily="18" charset="0"/>
                <a:cs typeface="Times New Roman" pitchFamily="18" charset="0"/>
              </a:rPr>
              <a:t>zero</a:t>
            </a:r>
            <a:r>
              <a:rPr lang="en-US" sz="2800" b="1" dirty="0" smtClean="0">
                <a:solidFill>
                  <a:srgbClr val="181818"/>
                </a:solidFill>
                <a:latin typeface="Times New Roman" pitchFamily="18" charset="0"/>
                <a:cs typeface="Times New Roman" pitchFamily="18" charset="0"/>
              </a:rPr>
              <a:t>, </a:t>
            </a:r>
            <a:r>
              <a:rPr lang="en-US" sz="2800" b="1" spc="-5" dirty="0" smtClean="0">
                <a:solidFill>
                  <a:srgbClr val="181818"/>
                </a:solidFill>
                <a:latin typeface="Times New Roman" pitchFamily="18" charset="0"/>
                <a:cs typeface="Times New Roman" pitchFamily="18" charset="0"/>
              </a:rPr>
              <a:t>we </a:t>
            </a:r>
            <a:r>
              <a:rPr lang="en-US" sz="2800" b="1" dirty="0" smtClean="0">
                <a:solidFill>
                  <a:srgbClr val="181818"/>
                </a:solidFill>
                <a:latin typeface="Times New Roman" pitchFamily="18" charset="0"/>
                <a:cs typeface="Times New Roman" pitchFamily="18" charset="0"/>
              </a:rPr>
              <a:t>have  chosen the </a:t>
            </a:r>
            <a:r>
              <a:rPr lang="en-US" sz="2800" b="1" spc="-5" dirty="0" smtClean="0">
                <a:solidFill>
                  <a:srgbClr val="FF0000"/>
                </a:solidFill>
                <a:latin typeface="Times New Roman" pitchFamily="18" charset="0"/>
                <a:cs typeface="Times New Roman" pitchFamily="18" charset="0"/>
              </a:rPr>
              <a:t>x</a:t>
            </a:r>
            <a:r>
              <a:rPr lang="en-US" sz="2800" b="1" spc="-7" baseline="-20833" dirty="0" smtClean="0">
                <a:solidFill>
                  <a:srgbClr val="FF0000"/>
                </a:solidFill>
                <a:latin typeface="Times New Roman" pitchFamily="18" charset="0"/>
                <a:cs typeface="Times New Roman" pitchFamily="18" charset="0"/>
              </a:rPr>
              <a:t>0</a:t>
            </a:r>
            <a:r>
              <a:rPr lang="en-US" sz="2800" b="1" spc="-7" baseline="-20833" dirty="0" smtClean="0">
                <a:solidFill>
                  <a:srgbClr val="181818"/>
                </a:solidFill>
                <a:latin typeface="Times New Roman" pitchFamily="18" charset="0"/>
                <a:cs typeface="Times New Roman" pitchFamily="18" charset="0"/>
              </a:rPr>
              <a:t> </a:t>
            </a:r>
            <a:r>
              <a:rPr lang="en-US" sz="2800" b="1" dirty="0" smtClean="0">
                <a:solidFill>
                  <a:srgbClr val="181818"/>
                </a:solidFill>
                <a:latin typeface="Times New Roman" pitchFamily="18" charset="0"/>
                <a:cs typeface="Times New Roman" pitchFamily="18" charset="0"/>
              </a:rPr>
              <a:t>axis </a:t>
            </a:r>
            <a:r>
              <a:rPr lang="en-US" sz="2800" b="1" spc="-5" dirty="0" smtClean="0">
                <a:solidFill>
                  <a:srgbClr val="181818"/>
                </a:solidFill>
                <a:latin typeface="Times New Roman" pitchFamily="18" charset="0"/>
                <a:cs typeface="Times New Roman" pitchFamily="18" charset="0"/>
              </a:rPr>
              <a:t>so </a:t>
            </a:r>
            <a:r>
              <a:rPr lang="en-US" sz="2800" b="1" dirty="0" smtClean="0">
                <a:solidFill>
                  <a:srgbClr val="181818"/>
                </a:solidFill>
                <a:latin typeface="Times New Roman" pitchFamily="18" charset="0"/>
                <a:cs typeface="Times New Roman" pitchFamily="18" charset="0"/>
              </a:rPr>
              <a:t>that </a:t>
            </a:r>
            <a:r>
              <a:rPr lang="en-US" sz="2800" b="1" dirty="0" smtClean="0">
                <a:solidFill>
                  <a:srgbClr val="FF0000"/>
                </a:solidFill>
                <a:latin typeface="Times New Roman" pitchFamily="18" charset="0"/>
                <a:cs typeface="Times New Roman" pitchFamily="18" charset="0"/>
              </a:rPr>
              <a:t>both</a:t>
            </a:r>
            <a:r>
              <a:rPr lang="en-US" sz="2800" b="1" dirty="0" smtClean="0">
                <a:solidFill>
                  <a:srgbClr val="181818"/>
                </a:solidFill>
                <a:latin typeface="Times New Roman" pitchFamily="18" charset="0"/>
                <a:cs typeface="Times New Roman" pitchFamily="18" charset="0"/>
              </a:rPr>
              <a:t> the apogee  and the perigee </a:t>
            </a:r>
            <a:r>
              <a:rPr lang="en-US" sz="2800" b="1" dirty="0" smtClean="0">
                <a:solidFill>
                  <a:srgbClr val="FF0000"/>
                </a:solidFill>
                <a:latin typeface="Times New Roman" pitchFamily="18" charset="0"/>
                <a:cs typeface="Times New Roman" pitchFamily="18" charset="0"/>
              </a:rPr>
              <a:t>lie along it </a:t>
            </a:r>
            <a:r>
              <a:rPr lang="en-US" sz="2800" b="1" dirty="0" smtClean="0">
                <a:solidFill>
                  <a:srgbClr val="181818"/>
                </a:solidFill>
                <a:latin typeface="Times New Roman" pitchFamily="18" charset="0"/>
                <a:cs typeface="Times New Roman" pitchFamily="18" charset="0"/>
              </a:rPr>
              <a:t>and the </a:t>
            </a:r>
            <a:r>
              <a:rPr lang="en-US" sz="2800" b="1" spc="-5" dirty="0" smtClean="0">
                <a:solidFill>
                  <a:srgbClr val="181818"/>
                </a:solidFill>
                <a:latin typeface="Times New Roman" pitchFamily="18" charset="0"/>
                <a:cs typeface="Times New Roman" pitchFamily="18" charset="0"/>
              </a:rPr>
              <a:t>x</a:t>
            </a:r>
            <a:r>
              <a:rPr lang="en-US" sz="2800" b="1" spc="-7" baseline="-20833" dirty="0" smtClean="0">
                <a:solidFill>
                  <a:srgbClr val="181818"/>
                </a:solidFill>
                <a:latin typeface="Times New Roman" pitchFamily="18" charset="0"/>
                <a:cs typeface="Times New Roman" pitchFamily="18" charset="0"/>
              </a:rPr>
              <a:t>0 </a:t>
            </a:r>
            <a:r>
              <a:rPr lang="en-US" sz="2800" b="1" dirty="0" smtClean="0">
                <a:solidFill>
                  <a:srgbClr val="181818"/>
                </a:solidFill>
                <a:latin typeface="Times New Roman" pitchFamily="18" charset="0"/>
                <a:cs typeface="Times New Roman" pitchFamily="18" charset="0"/>
              </a:rPr>
              <a:t>axis </a:t>
            </a:r>
            <a:r>
              <a:rPr lang="en-US" sz="2800" b="1" spc="-5" dirty="0" smtClean="0">
                <a:solidFill>
                  <a:srgbClr val="181818"/>
                </a:solidFill>
                <a:latin typeface="Times New Roman" pitchFamily="18" charset="0"/>
                <a:cs typeface="Times New Roman" pitchFamily="18" charset="0"/>
              </a:rPr>
              <a:t>is  therefore the </a:t>
            </a:r>
            <a:r>
              <a:rPr lang="en-US" sz="2800" b="1" spc="-5" dirty="0" smtClean="0">
                <a:solidFill>
                  <a:srgbClr val="FF0000"/>
                </a:solidFill>
                <a:latin typeface="Times New Roman" pitchFamily="18" charset="0"/>
                <a:cs typeface="Times New Roman" pitchFamily="18" charset="0"/>
              </a:rPr>
              <a:t>major</a:t>
            </a:r>
            <a:r>
              <a:rPr lang="en-US" sz="2800" b="1" spc="-5" dirty="0" smtClean="0">
                <a:solidFill>
                  <a:srgbClr val="181818"/>
                </a:solidFill>
                <a:latin typeface="Times New Roman" pitchFamily="18" charset="0"/>
                <a:cs typeface="Times New Roman" pitchFamily="18" charset="0"/>
              </a:rPr>
              <a:t> axis of the</a:t>
            </a:r>
            <a:r>
              <a:rPr lang="en-US" sz="2800" b="1" spc="40" dirty="0" smtClean="0">
                <a:solidFill>
                  <a:srgbClr val="181818"/>
                </a:solidFill>
                <a:latin typeface="Times New Roman" pitchFamily="18" charset="0"/>
                <a:cs typeface="Times New Roman" pitchFamily="18" charset="0"/>
              </a:rPr>
              <a:t> </a:t>
            </a:r>
            <a:r>
              <a:rPr lang="en-US" sz="2800" b="1" spc="-5" dirty="0" smtClean="0">
                <a:solidFill>
                  <a:srgbClr val="FF0000"/>
                </a:solidFill>
                <a:latin typeface="Times New Roman" pitchFamily="18" charset="0"/>
                <a:cs typeface="Times New Roman" pitchFamily="18" charset="0"/>
              </a:rPr>
              <a:t>ellipse</a:t>
            </a:r>
            <a:r>
              <a:rPr lang="en-US" sz="2800" b="1" spc="-5" dirty="0" smtClean="0">
                <a:solidFill>
                  <a:srgbClr val="181818"/>
                </a:solidFill>
                <a:latin typeface="Times New Roman" pitchFamily="18" charset="0"/>
                <a:cs typeface="Times New Roman" pitchFamily="18" charset="0"/>
              </a:rPr>
              <a:t>.</a:t>
            </a:r>
          </a:p>
          <a:p>
            <a:pPr algn="just"/>
            <a:endParaRPr lang="en-US" sz="1200" b="1" i="1" spc="-5" dirty="0" smtClean="0">
              <a:solidFill>
                <a:srgbClr val="181818"/>
              </a:solidFill>
              <a:latin typeface="Times New Roman" pitchFamily="18" charset="0"/>
              <a:cs typeface="Times New Roman" pitchFamily="18" charset="0"/>
            </a:endParaRPr>
          </a:p>
          <a:p>
            <a:pPr algn="just"/>
            <a:r>
              <a:rPr lang="en-US" sz="3000" b="1" dirty="0" smtClean="0">
                <a:latin typeface="Times New Roman" pitchFamily="18" charset="0"/>
                <a:cs typeface="Times New Roman" pitchFamily="18" charset="0"/>
              </a:rPr>
              <a:t>The differential </a:t>
            </a:r>
            <a:r>
              <a:rPr lang="en-US" sz="3000" b="1" dirty="0" smtClean="0">
                <a:solidFill>
                  <a:srgbClr val="FF0000"/>
                </a:solidFill>
                <a:latin typeface="Times New Roman" pitchFamily="18" charset="0"/>
                <a:cs typeface="Times New Roman" pitchFamily="18" charset="0"/>
              </a:rPr>
              <a:t>area swept out </a:t>
            </a:r>
            <a:r>
              <a:rPr lang="en-US" sz="3000" b="1" dirty="0" smtClean="0">
                <a:latin typeface="Times New Roman" pitchFamily="18" charset="0"/>
                <a:cs typeface="Times New Roman" pitchFamily="18" charset="0"/>
              </a:rPr>
              <a:t>by  the </a:t>
            </a:r>
            <a:r>
              <a:rPr lang="en-US" sz="3000" b="1" spc="-5" dirty="0" smtClean="0">
                <a:latin typeface="Times New Roman" pitchFamily="18" charset="0"/>
                <a:cs typeface="Times New Roman" pitchFamily="18" charset="0"/>
              </a:rPr>
              <a:t>vector </a:t>
            </a:r>
            <a:r>
              <a:rPr lang="en-US" sz="3000" b="1" i="1" dirty="0" smtClean="0">
                <a:latin typeface="Times New Roman" pitchFamily="18" charset="0"/>
                <a:cs typeface="Times New Roman" pitchFamily="18" charset="0"/>
              </a:rPr>
              <a:t>r</a:t>
            </a:r>
            <a:r>
              <a:rPr lang="en-US" sz="3000" b="1" baseline="-20576" dirty="0" smtClean="0">
                <a:latin typeface="Times New Roman" pitchFamily="18" charset="0"/>
                <a:cs typeface="Times New Roman" pitchFamily="18" charset="0"/>
              </a:rPr>
              <a:t>0 </a:t>
            </a:r>
            <a:r>
              <a:rPr lang="en-US" sz="3000" b="1" dirty="0" smtClean="0">
                <a:latin typeface="Times New Roman" pitchFamily="18" charset="0"/>
                <a:cs typeface="Times New Roman" pitchFamily="18" charset="0"/>
              </a:rPr>
              <a:t>from the origin to the  satellite in time </a:t>
            </a:r>
            <a:r>
              <a:rPr lang="en-US" sz="3000" b="1" i="1" dirty="0" err="1" smtClean="0">
                <a:latin typeface="Times New Roman" pitchFamily="18" charset="0"/>
                <a:cs typeface="Times New Roman" pitchFamily="18" charset="0"/>
              </a:rPr>
              <a:t>dt</a:t>
            </a:r>
            <a:r>
              <a:rPr lang="en-US" sz="3000" b="1" i="1" dirty="0" smtClean="0">
                <a:latin typeface="Times New Roman" pitchFamily="18" charset="0"/>
                <a:cs typeface="Times New Roman" pitchFamily="18" charset="0"/>
              </a:rPr>
              <a:t> </a:t>
            </a:r>
            <a:r>
              <a:rPr lang="en-US" sz="3000" b="1" dirty="0" smtClean="0">
                <a:latin typeface="Times New Roman" pitchFamily="18" charset="0"/>
                <a:cs typeface="Times New Roman" pitchFamily="18" charset="0"/>
              </a:rPr>
              <a:t>is given</a:t>
            </a:r>
            <a:r>
              <a:rPr lang="en-US" sz="3000" b="1" spc="-1200" baseline="-2083" dirty="0" smtClean="0">
                <a:solidFill>
                  <a:srgbClr val="000000"/>
                </a:solidFill>
                <a:latin typeface="Times New Roman" pitchFamily="18" charset="0"/>
                <a:cs typeface="Times New Roman" pitchFamily="18" charset="0"/>
              </a:rPr>
              <a:t> </a:t>
            </a:r>
            <a:r>
              <a:rPr lang="en-US" sz="3000" b="1" spc="-5" dirty="0" smtClean="0">
                <a:latin typeface="Times New Roman" pitchFamily="18" charset="0"/>
                <a:cs typeface="Times New Roman" pitchFamily="18" charset="0"/>
              </a:rPr>
              <a:t>by</a:t>
            </a:r>
          </a:p>
          <a:p>
            <a:pPr algn="just"/>
            <a:endParaRPr lang="en-US" dirty="0" smtClean="0">
              <a:latin typeface="Times New Roman" pitchFamily="18" charset="0"/>
              <a:cs typeface="Times New Roman" pitchFamily="18" charset="0"/>
            </a:endParaRPr>
          </a:p>
          <a:p>
            <a:endParaRPr lang="en-US" dirty="0"/>
          </a:p>
        </p:txBody>
      </p:sp>
      <p:sp>
        <p:nvSpPr>
          <p:cNvPr id="4" name="object 4"/>
          <p:cNvSpPr/>
          <p:nvPr/>
        </p:nvSpPr>
        <p:spPr>
          <a:xfrm>
            <a:off x="1219200" y="5410200"/>
            <a:ext cx="4343400" cy="914400"/>
          </a:xfrm>
          <a:prstGeom prst="rect">
            <a:avLst/>
          </a:prstGeom>
          <a:blipFill>
            <a:blip r:embed="rId2" cstate="print"/>
            <a:stretch>
              <a:fillRect/>
            </a:stretch>
          </a:blipFill>
        </p:spPr>
        <p:txBody>
          <a:bodyPr wrap="square" lIns="0" tIns="0" rIns="0" bIns="0" rtlCol="0"/>
          <a:lstStyle/>
          <a:p>
            <a:endParaRPr/>
          </a:p>
        </p:txBody>
      </p:sp>
      <p:sp>
        <p:nvSpPr>
          <p:cNvPr id="5" name="object 3"/>
          <p:cNvSpPr txBox="1"/>
          <p:nvPr/>
        </p:nvSpPr>
        <p:spPr>
          <a:xfrm>
            <a:off x="6553200" y="5638800"/>
            <a:ext cx="885190" cy="452755"/>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181818"/>
                </a:solidFill>
                <a:latin typeface="Times New Roman"/>
                <a:cs typeface="Times New Roman"/>
              </a:rPr>
              <a:t>(2.20)</a:t>
            </a:r>
            <a:endParaRPr sz="2800">
              <a:latin typeface="Times New Roman"/>
              <a:cs typeface="Times New Roman"/>
            </a:endParaRPr>
          </a:p>
        </p:txBody>
      </p:sp>
      <p:sp>
        <p:nvSpPr>
          <p:cNvPr id="6" name="Slide Number Placeholder 5"/>
          <p:cNvSpPr>
            <a:spLocks noGrp="1"/>
          </p:cNvSpPr>
          <p:nvPr>
            <p:ph type="sldNum" sz="quarter" idx="12"/>
          </p:nvPr>
        </p:nvSpPr>
        <p:spPr/>
        <p:txBody>
          <a:bodyPr/>
          <a:lstStyle/>
          <a:p>
            <a:fld id="{7253DC2C-EF55-4F5A-98CC-CADF098E60D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5800" y="6356350"/>
            <a:ext cx="381000" cy="365125"/>
          </a:xfrm>
        </p:spPr>
        <p:txBody>
          <a:bodyPr/>
          <a:lstStyle/>
          <a:p>
            <a:fld id="{7253DC2C-EF55-4F5A-98CC-CADF098E60DB}" type="slidenum">
              <a:rPr lang="en-US" smtClean="0"/>
              <a:pPr/>
              <a:t>3</a:t>
            </a:fld>
            <a:endParaRPr lang="en-US" dirty="0"/>
          </a:p>
        </p:txBody>
      </p:sp>
      <p:pic>
        <p:nvPicPr>
          <p:cNvPr id="7" name="Picture 4" descr="8_d7f84ec36dbfda23aff1a01e00a4b5e6"/>
          <p:cNvPicPr>
            <a:picLocks noChangeAspect="1" noChangeArrowheads="1"/>
          </p:cNvPicPr>
          <p:nvPr/>
        </p:nvPicPr>
        <p:blipFill>
          <a:blip r:embed="rId3"/>
          <a:srcRect/>
          <a:stretch>
            <a:fillRect/>
          </a:stretch>
        </p:blipFill>
        <p:spPr bwMode="auto">
          <a:xfrm>
            <a:off x="0" y="1066800"/>
            <a:ext cx="9144000" cy="5791200"/>
          </a:xfrm>
          <a:prstGeom prst="rect">
            <a:avLst/>
          </a:prstGeom>
          <a:noFill/>
          <a:ln w="9525">
            <a:noFill/>
            <a:miter lim="800000"/>
            <a:headEnd/>
            <a:tailEnd/>
          </a:ln>
        </p:spPr>
      </p:pic>
      <p:sp>
        <p:nvSpPr>
          <p:cNvPr id="8" name="Rectangle 4"/>
          <p:cNvSpPr>
            <a:spLocks noChangeArrowheads="1"/>
          </p:cNvSpPr>
          <p:nvPr/>
        </p:nvSpPr>
        <p:spPr bwMode="auto">
          <a:xfrm>
            <a:off x="1905000" y="381000"/>
            <a:ext cx="5800725" cy="650875"/>
          </a:xfrm>
          <a:prstGeom prst="rect">
            <a:avLst/>
          </a:prstGeom>
          <a:noFill/>
          <a:ln w="12700">
            <a:noFill/>
            <a:miter lim="800000"/>
            <a:headEnd/>
            <a:tailEnd/>
          </a:ln>
        </p:spPr>
        <p:txBody>
          <a:bodyPr lIns="90488" tIns="44450" rIns="90488" bIns="44450">
            <a:spAutoFit/>
          </a:bodyPr>
          <a:lstStyle/>
          <a:p>
            <a:pPr algn="ctr">
              <a:spcBef>
                <a:spcPct val="50000"/>
              </a:spcBef>
            </a:pPr>
            <a:r>
              <a:rPr lang="en-US" sz="3600" b="1" dirty="0"/>
              <a:t>ORBITAL MECHANICS !!</a:t>
            </a:r>
          </a:p>
        </p:txBody>
      </p:sp>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152401"/>
            <a:ext cx="8991600" cy="7279089"/>
          </a:xfrm>
          <a:prstGeom prst="rect">
            <a:avLst/>
          </a:prstGeom>
        </p:spPr>
        <p:txBody>
          <a:bodyPr vert="horz" wrap="square" lIns="0" tIns="7792" rIns="0" bIns="0" rtlCol="0">
            <a:spAutoFit/>
          </a:bodyPr>
          <a:lstStyle/>
          <a:p>
            <a:pPr marL="11132" marR="4453" algn="just">
              <a:lnSpc>
                <a:spcPts val="3531"/>
              </a:lnSpc>
              <a:spcBef>
                <a:spcPts val="61"/>
              </a:spcBef>
            </a:pPr>
            <a:r>
              <a:rPr sz="2000" b="1" i="1" spc="-4" smtClean="0">
                <a:solidFill>
                  <a:srgbClr val="181818"/>
                </a:solidFill>
                <a:latin typeface="Times New Roman"/>
                <a:cs typeface="Times New Roman"/>
              </a:rPr>
              <a:t>Remembering that </a:t>
            </a:r>
            <a:r>
              <a:rPr sz="2000" b="1" i="1" spc="-4" smtClean="0">
                <a:solidFill>
                  <a:srgbClr val="FF0000"/>
                </a:solidFill>
                <a:latin typeface="Times New Roman"/>
                <a:cs typeface="Times New Roman"/>
              </a:rPr>
              <a:t>h </a:t>
            </a:r>
            <a:r>
              <a:rPr sz="2000" b="1" i="1" spc="-4" smtClean="0">
                <a:solidFill>
                  <a:srgbClr val="00B050"/>
                </a:solidFill>
                <a:latin typeface="Times New Roman"/>
                <a:cs typeface="Times New Roman"/>
              </a:rPr>
              <a:t>is the magnitude of the orbital  angular momentum of the satellite</a:t>
            </a:r>
            <a:r>
              <a:rPr sz="2000" b="1" i="1" spc="-4" smtClean="0">
                <a:solidFill>
                  <a:srgbClr val="181818"/>
                </a:solidFill>
                <a:latin typeface="Times New Roman"/>
                <a:cs typeface="Times New Roman"/>
              </a:rPr>
              <a:t>,</a:t>
            </a:r>
            <a:endParaRPr lang="en-US" sz="2000" b="1" i="1" spc="-4" dirty="0" smtClean="0">
              <a:solidFill>
                <a:srgbClr val="181818"/>
              </a:solidFill>
              <a:latin typeface="Times New Roman"/>
              <a:cs typeface="Times New Roman"/>
            </a:endParaRPr>
          </a:p>
          <a:p>
            <a:pPr marL="11132" marR="4453" algn="just">
              <a:lnSpc>
                <a:spcPts val="3531"/>
              </a:lnSpc>
              <a:spcBef>
                <a:spcPts val="61"/>
              </a:spcBef>
            </a:pPr>
            <a:r>
              <a:rPr sz="2800" b="1" i="1" spc="-4" smtClean="0">
                <a:solidFill>
                  <a:srgbClr val="181818"/>
                </a:solidFill>
                <a:latin typeface="Times New Roman"/>
                <a:cs typeface="Times New Roman"/>
              </a:rPr>
              <a:t> </a:t>
            </a:r>
            <a:r>
              <a:rPr lang="en-US" sz="2800" b="1" i="1" spc="-4" dirty="0" smtClean="0">
                <a:solidFill>
                  <a:srgbClr val="181818"/>
                </a:solidFill>
                <a:latin typeface="Times New Roman"/>
                <a:cs typeface="Times New Roman"/>
              </a:rPr>
              <a:t>T</a:t>
            </a:r>
            <a:r>
              <a:rPr sz="2800" b="1" i="1" spc="-4" smtClean="0">
                <a:solidFill>
                  <a:srgbClr val="181818"/>
                </a:solidFill>
                <a:latin typeface="Times New Roman"/>
                <a:cs typeface="Times New Roman"/>
              </a:rPr>
              <a:t>he </a:t>
            </a:r>
            <a:r>
              <a:rPr sz="2800" b="1" i="1" spc="-4" smtClean="0">
                <a:solidFill>
                  <a:srgbClr val="FF0000"/>
                </a:solidFill>
                <a:latin typeface="Times New Roman"/>
                <a:cs typeface="Times New Roman"/>
              </a:rPr>
              <a:t>radius </a:t>
            </a:r>
            <a:r>
              <a:rPr sz="2800" b="1" i="1" spc="-4" smtClean="0">
                <a:solidFill>
                  <a:srgbClr val="181818"/>
                </a:solidFill>
                <a:latin typeface="Times New Roman"/>
                <a:cs typeface="Times New Roman"/>
              </a:rPr>
              <a:t> vector of the </a:t>
            </a:r>
            <a:r>
              <a:rPr sz="2800" b="1" i="1" spc="-4" smtClean="0">
                <a:solidFill>
                  <a:srgbClr val="FF0000"/>
                </a:solidFill>
                <a:latin typeface="Times New Roman"/>
                <a:cs typeface="Times New Roman"/>
              </a:rPr>
              <a:t>satellite</a:t>
            </a:r>
            <a:r>
              <a:rPr sz="2800" b="1" i="1" spc="-4" smtClean="0">
                <a:solidFill>
                  <a:srgbClr val="181818"/>
                </a:solidFill>
                <a:latin typeface="Times New Roman"/>
                <a:cs typeface="Times New Roman"/>
              </a:rPr>
              <a:t> can be seen to </a:t>
            </a:r>
            <a:r>
              <a:rPr sz="2800" b="1" i="1" spc="-4" smtClean="0">
                <a:solidFill>
                  <a:srgbClr val="FF0000"/>
                </a:solidFill>
                <a:latin typeface="Times New Roman"/>
                <a:cs typeface="Times New Roman"/>
              </a:rPr>
              <a:t>sweep out</a:t>
            </a:r>
            <a:r>
              <a:rPr sz="2800" b="1" i="1" spc="-4" smtClean="0">
                <a:solidFill>
                  <a:srgbClr val="181818"/>
                </a:solidFill>
                <a:latin typeface="Times New Roman"/>
                <a:cs typeface="Times New Roman"/>
              </a:rPr>
              <a:t>  </a:t>
            </a:r>
            <a:r>
              <a:rPr sz="2800" b="1" i="1" spc="-4" smtClean="0">
                <a:solidFill>
                  <a:srgbClr val="0070C0"/>
                </a:solidFill>
                <a:latin typeface="Times New Roman"/>
                <a:cs typeface="Times New Roman"/>
              </a:rPr>
              <a:t>equal areas </a:t>
            </a:r>
            <a:r>
              <a:rPr sz="2800" b="1" i="1" spc="-4" smtClean="0">
                <a:solidFill>
                  <a:srgbClr val="181818"/>
                </a:solidFill>
                <a:latin typeface="Times New Roman"/>
                <a:cs typeface="Times New Roman"/>
              </a:rPr>
              <a:t>in </a:t>
            </a:r>
            <a:r>
              <a:rPr sz="2800" b="1" i="1" spc="-4" smtClean="0">
                <a:solidFill>
                  <a:srgbClr val="00B050"/>
                </a:solidFill>
                <a:latin typeface="Times New Roman"/>
                <a:cs typeface="Times New Roman"/>
              </a:rPr>
              <a:t>equal times. </a:t>
            </a:r>
            <a:r>
              <a:rPr sz="2800" b="1" i="1" spc="-4" smtClean="0">
                <a:solidFill>
                  <a:srgbClr val="181818"/>
                </a:solidFill>
                <a:latin typeface="Times New Roman"/>
                <a:cs typeface="Times New Roman"/>
              </a:rPr>
              <a:t>This is Kepler’s</a:t>
            </a:r>
            <a:r>
              <a:rPr sz="2800" b="1" i="1" spc="48" smtClean="0">
                <a:solidFill>
                  <a:srgbClr val="181818"/>
                </a:solidFill>
                <a:latin typeface="Times New Roman"/>
                <a:cs typeface="Times New Roman"/>
              </a:rPr>
              <a:t> </a:t>
            </a:r>
            <a:r>
              <a:rPr sz="2800" b="1" i="1" spc="-4" smtClean="0">
                <a:solidFill>
                  <a:srgbClr val="00B050"/>
                </a:solidFill>
                <a:latin typeface="Times New Roman"/>
                <a:cs typeface="Times New Roman"/>
              </a:rPr>
              <a:t>second</a:t>
            </a:r>
            <a:r>
              <a:rPr lang="en-US" sz="2800" b="1" i="1" spc="-4" dirty="0" smtClean="0">
                <a:solidFill>
                  <a:srgbClr val="00B050"/>
                </a:solidFill>
                <a:latin typeface="Times New Roman"/>
                <a:cs typeface="Times New Roman"/>
              </a:rPr>
              <a:t> </a:t>
            </a:r>
            <a:r>
              <a:rPr sz="2800" b="1" i="1" spc="-4" smtClean="0">
                <a:solidFill>
                  <a:srgbClr val="00B050"/>
                </a:solidFill>
                <a:latin typeface="Times New Roman"/>
                <a:cs typeface="Times New Roman"/>
              </a:rPr>
              <a:t>law </a:t>
            </a:r>
            <a:r>
              <a:rPr sz="2800" b="1" i="1" spc="-4" smtClean="0">
                <a:solidFill>
                  <a:srgbClr val="181818"/>
                </a:solidFill>
                <a:latin typeface="Times New Roman"/>
                <a:cs typeface="Times New Roman"/>
              </a:rPr>
              <a:t>of planetary </a:t>
            </a:r>
            <a:r>
              <a:rPr sz="2800" b="1" i="1" spc="-4" smtClean="0">
                <a:solidFill>
                  <a:srgbClr val="00B0F0"/>
                </a:solidFill>
                <a:latin typeface="Times New Roman"/>
                <a:cs typeface="Times New Roman"/>
              </a:rPr>
              <a:t>motion.</a:t>
            </a:r>
            <a:r>
              <a:rPr sz="2800" b="1" i="1" spc="-4" smtClean="0">
                <a:solidFill>
                  <a:srgbClr val="181818"/>
                </a:solidFill>
                <a:latin typeface="Times New Roman"/>
                <a:cs typeface="Times New Roman"/>
              </a:rPr>
              <a:t> </a:t>
            </a:r>
            <a:endParaRPr lang="en-US" sz="2800" b="1" i="1" spc="-4" dirty="0" smtClean="0">
              <a:solidFill>
                <a:srgbClr val="181818"/>
              </a:solidFill>
              <a:latin typeface="Times New Roman"/>
              <a:cs typeface="Times New Roman"/>
            </a:endParaRPr>
          </a:p>
          <a:p>
            <a:pPr marL="11132" marR="4453" algn="just">
              <a:lnSpc>
                <a:spcPts val="3531"/>
              </a:lnSpc>
              <a:spcBef>
                <a:spcPts val="61"/>
              </a:spcBef>
            </a:pPr>
            <a:endParaRPr lang="en-US" sz="200" b="1" i="1" spc="-4" dirty="0" smtClean="0">
              <a:solidFill>
                <a:srgbClr val="181818"/>
              </a:solidFill>
              <a:latin typeface="Times New Roman"/>
              <a:cs typeface="Times New Roman"/>
            </a:endParaRPr>
          </a:p>
          <a:p>
            <a:pPr marL="11132" marR="4453" algn="just">
              <a:lnSpc>
                <a:spcPts val="3531"/>
              </a:lnSpc>
              <a:spcBef>
                <a:spcPts val="61"/>
              </a:spcBef>
            </a:pPr>
            <a:r>
              <a:rPr sz="2800" b="1" i="1" spc="-4" smtClean="0">
                <a:solidFill>
                  <a:srgbClr val="181818"/>
                </a:solidFill>
                <a:latin typeface="Times New Roman"/>
                <a:cs typeface="Times New Roman"/>
              </a:rPr>
              <a:t>By equating the </a:t>
            </a:r>
            <a:r>
              <a:rPr sz="2800" b="1" i="1" spc="-4" smtClean="0">
                <a:solidFill>
                  <a:srgbClr val="FF0000"/>
                </a:solidFill>
                <a:latin typeface="Times New Roman"/>
                <a:cs typeface="Times New Roman"/>
              </a:rPr>
              <a:t>area</a:t>
            </a:r>
            <a:r>
              <a:rPr sz="2800" b="1" i="1" spc="-4" smtClean="0">
                <a:solidFill>
                  <a:srgbClr val="181818"/>
                </a:solidFill>
                <a:latin typeface="Times New Roman"/>
                <a:cs typeface="Times New Roman"/>
              </a:rPr>
              <a:t> of  the ellipse </a:t>
            </a:r>
            <a:r>
              <a:rPr sz="2800" b="1" i="1" spc="-4" smtClean="0">
                <a:solidFill>
                  <a:srgbClr val="FF0000"/>
                </a:solidFill>
                <a:latin typeface="Times New Roman"/>
                <a:cs typeface="Times New Roman"/>
              </a:rPr>
              <a:t>(</a:t>
            </a:r>
            <a:r>
              <a:rPr sz="2800" b="1" i="1" spc="-4" smtClean="0">
                <a:solidFill>
                  <a:srgbClr val="FF0000"/>
                </a:solidFill>
                <a:latin typeface="PMingLiU"/>
                <a:cs typeface="PMingLiU"/>
              </a:rPr>
              <a:t>π</a:t>
            </a:r>
            <a:r>
              <a:rPr sz="2800" b="1" i="1" spc="-4" smtClean="0">
                <a:solidFill>
                  <a:srgbClr val="FF0000"/>
                </a:solidFill>
                <a:latin typeface="Times New Roman"/>
                <a:cs typeface="Times New Roman"/>
              </a:rPr>
              <a:t>ab) </a:t>
            </a:r>
            <a:r>
              <a:rPr sz="2800" b="1" i="1" spc="-4" smtClean="0">
                <a:solidFill>
                  <a:srgbClr val="181818"/>
                </a:solidFill>
                <a:latin typeface="Times New Roman"/>
                <a:cs typeface="Times New Roman"/>
              </a:rPr>
              <a:t>to the area swept out in</a:t>
            </a:r>
            <a:r>
              <a:rPr sz="2800" b="1" i="1" spc="22" smtClean="0">
                <a:solidFill>
                  <a:srgbClr val="181818"/>
                </a:solidFill>
                <a:latin typeface="Times New Roman"/>
                <a:cs typeface="Times New Roman"/>
              </a:rPr>
              <a:t> </a:t>
            </a:r>
            <a:r>
              <a:rPr sz="2800" b="1" i="1" spc="-4" smtClean="0">
                <a:solidFill>
                  <a:srgbClr val="181818"/>
                </a:solidFill>
                <a:latin typeface="Times New Roman"/>
                <a:cs typeface="Times New Roman"/>
              </a:rPr>
              <a:t>one</a:t>
            </a:r>
            <a:r>
              <a:rPr lang="en-US" sz="2800" b="1" i="1" spc="-4" dirty="0" smtClean="0">
                <a:solidFill>
                  <a:srgbClr val="181818"/>
                </a:solidFill>
                <a:latin typeface="Times New Roman"/>
                <a:cs typeface="Times New Roman"/>
              </a:rPr>
              <a:t> </a:t>
            </a:r>
            <a:r>
              <a:rPr sz="2800" b="1" i="1" spc="-4" smtClean="0">
                <a:solidFill>
                  <a:srgbClr val="181818"/>
                </a:solidFill>
                <a:latin typeface="Times New Roman"/>
                <a:cs typeface="Times New Roman"/>
              </a:rPr>
              <a:t>orbital revolution, we can derive an expression</a:t>
            </a:r>
            <a:r>
              <a:rPr sz="2800" b="1" i="1" spc="79" smtClean="0">
                <a:solidFill>
                  <a:srgbClr val="181818"/>
                </a:solidFill>
                <a:latin typeface="Times New Roman"/>
                <a:cs typeface="Times New Roman"/>
              </a:rPr>
              <a:t> </a:t>
            </a:r>
            <a:r>
              <a:rPr sz="2800" b="1" i="1" spc="-4" smtClean="0">
                <a:solidFill>
                  <a:srgbClr val="181818"/>
                </a:solidFill>
                <a:latin typeface="Times New Roman"/>
                <a:cs typeface="Times New Roman"/>
              </a:rPr>
              <a:t>for</a:t>
            </a:r>
            <a:r>
              <a:rPr lang="en-US" sz="2800" b="1" i="1" spc="-4" dirty="0" smtClean="0">
                <a:solidFill>
                  <a:srgbClr val="181818"/>
                </a:solidFill>
                <a:latin typeface="Times New Roman"/>
                <a:cs typeface="Times New Roman"/>
              </a:rPr>
              <a:t> </a:t>
            </a:r>
            <a:r>
              <a:rPr sz="2800" b="1" i="1" spc="-4" smtClean="0">
                <a:solidFill>
                  <a:srgbClr val="181818"/>
                </a:solidFill>
                <a:latin typeface="Times New Roman"/>
                <a:cs typeface="Times New Roman"/>
              </a:rPr>
              <a:t>the </a:t>
            </a:r>
            <a:r>
              <a:rPr sz="2800" b="1" i="1" spc="-4" smtClean="0">
                <a:solidFill>
                  <a:srgbClr val="FF0000"/>
                </a:solidFill>
                <a:latin typeface="Times New Roman"/>
                <a:cs typeface="Times New Roman"/>
              </a:rPr>
              <a:t>orbital period T</a:t>
            </a:r>
            <a:r>
              <a:rPr sz="2800" b="1" i="1" spc="-13" smtClean="0">
                <a:solidFill>
                  <a:srgbClr val="FF0000"/>
                </a:solidFill>
                <a:latin typeface="Times New Roman"/>
                <a:cs typeface="Times New Roman"/>
              </a:rPr>
              <a:t> </a:t>
            </a:r>
            <a:r>
              <a:rPr sz="2800" b="1" i="1" spc="-4" smtClean="0">
                <a:solidFill>
                  <a:srgbClr val="FF0000"/>
                </a:solidFill>
                <a:latin typeface="Times New Roman"/>
                <a:cs typeface="Times New Roman"/>
              </a:rPr>
              <a:t>as</a:t>
            </a:r>
            <a:endParaRPr lang="en-US" sz="2800" b="1" i="1" spc="-4" dirty="0" smtClean="0">
              <a:solidFill>
                <a:srgbClr val="FF0000"/>
              </a:solidFill>
              <a:latin typeface="Times New Roman"/>
              <a:cs typeface="Times New Roman"/>
            </a:endParaRPr>
          </a:p>
          <a:p>
            <a:pPr marL="11132" marR="4453" algn="just">
              <a:lnSpc>
                <a:spcPts val="2300"/>
              </a:lnSpc>
            </a:pPr>
            <a:endParaRPr lang="en-US" sz="1000" b="1" spc="-5" dirty="0" smtClean="0">
              <a:solidFill>
                <a:srgbClr val="181818"/>
              </a:solidFill>
              <a:latin typeface="Times New Roman" pitchFamily="18" charset="0"/>
              <a:cs typeface="Times New Roman" pitchFamily="18" charset="0"/>
            </a:endParaRPr>
          </a:p>
          <a:p>
            <a:pPr marL="11132" marR="4453" algn="just">
              <a:lnSpc>
                <a:spcPts val="3531"/>
              </a:lnSpc>
              <a:spcBef>
                <a:spcPts val="61"/>
              </a:spcBef>
            </a:pPr>
            <a:r>
              <a:rPr lang="en-US" sz="2800" b="1" spc="-5" dirty="0" smtClean="0">
                <a:solidFill>
                  <a:srgbClr val="181818"/>
                </a:solidFill>
                <a:latin typeface="Times New Roman" pitchFamily="18" charset="0"/>
                <a:cs typeface="Times New Roman" pitchFamily="18" charset="0"/>
              </a:rPr>
              <a:t>This </a:t>
            </a:r>
            <a:r>
              <a:rPr lang="en-US" sz="2800" b="1" spc="-5" dirty="0" smtClean="0">
                <a:solidFill>
                  <a:srgbClr val="FF0000"/>
                </a:solidFill>
                <a:latin typeface="Times New Roman" pitchFamily="18" charset="0"/>
                <a:cs typeface="Times New Roman" pitchFamily="18" charset="0"/>
              </a:rPr>
              <a:t>equation</a:t>
            </a:r>
            <a:r>
              <a:rPr lang="en-US" sz="2800" b="1" spc="-5" dirty="0" smtClean="0">
                <a:solidFill>
                  <a:srgbClr val="181818"/>
                </a:solidFill>
                <a:latin typeface="Times New Roman" pitchFamily="18" charset="0"/>
                <a:cs typeface="Times New Roman" pitchFamily="18" charset="0"/>
              </a:rPr>
              <a:t> is </a:t>
            </a:r>
            <a:r>
              <a:rPr lang="en-US" sz="2800" b="1" dirty="0" smtClean="0">
                <a:solidFill>
                  <a:srgbClr val="181818"/>
                </a:solidFill>
                <a:latin typeface="Times New Roman" pitchFamily="18" charset="0"/>
                <a:cs typeface="Times New Roman" pitchFamily="18" charset="0"/>
              </a:rPr>
              <a:t>the mathematical expression of  </a:t>
            </a:r>
            <a:r>
              <a:rPr lang="en-US" sz="2800" b="1" spc="-5" dirty="0" err="1" smtClean="0">
                <a:solidFill>
                  <a:srgbClr val="181818"/>
                </a:solidFill>
                <a:latin typeface="Times New Roman" pitchFamily="18" charset="0"/>
                <a:cs typeface="Times New Roman" pitchFamily="18" charset="0"/>
              </a:rPr>
              <a:t>Kepler’s</a:t>
            </a:r>
            <a:r>
              <a:rPr lang="en-US" sz="2800" b="1" spc="-5" dirty="0" smtClean="0">
                <a:solidFill>
                  <a:srgbClr val="181818"/>
                </a:solidFill>
                <a:latin typeface="Times New Roman" pitchFamily="18" charset="0"/>
                <a:cs typeface="Times New Roman" pitchFamily="18" charset="0"/>
              </a:rPr>
              <a:t> </a:t>
            </a:r>
            <a:r>
              <a:rPr lang="en-US" sz="2800" b="1" dirty="0" smtClean="0">
                <a:solidFill>
                  <a:srgbClr val="FF0000"/>
                </a:solidFill>
                <a:latin typeface="Times New Roman" pitchFamily="18" charset="0"/>
                <a:cs typeface="Times New Roman" pitchFamily="18" charset="0"/>
              </a:rPr>
              <a:t>third </a:t>
            </a:r>
            <a:r>
              <a:rPr lang="en-US" sz="2800" b="1" spc="-5" dirty="0" smtClean="0">
                <a:solidFill>
                  <a:srgbClr val="FF0000"/>
                </a:solidFill>
                <a:latin typeface="Times New Roman" pitchFamily="18" charset="0"/>
                <a:cs typeface="Times New Roman" pitchFamily="18" charset="0"/>
              </a:rPr>
              <a:t>law </a:t>
            </a:r>
            <a:r>
              <a:rPr lang="en-US" sz="2800" b="1" dirty="0" smtClean="0">
                <a:solidFill>
                  <a:srgbClr val="181818"/>
                </a:solidFill>
                <a:latin typeface="Times New Roman" pitchFamily="18" charset="0"/>
                <a:cs typeface="Times New Roman" pitchFamily="18" charset="0"/>
              </a:rPr>
              <a:t>of </a:t>
            </a:r>
            <a:r>
              <a:rPr lang="en-US" sz="2800" b="1" dirty="0" smtClean="0">
                <a:solidFill>
                  <a:srgbClr val="00B0F0"/>
                </a:solidFill>
                <a:latin typeface="Times New Roman" pitchFamily="18" charset="0"/>
                <a:cs typeface="Times New Roman" pitchFamily="18" charset="0"/>
              </a:rPr>
              <a:t>planetary motion</a:t>
            </a:r>
            <a:r>
              <a:rPr lang="en-US" sz="2800" b="1" dirty="0" smtClean="0">
                <a:solidFill>
                  <a:srgbClr val="181818"/>
                </a:solidFill>
                <a:latin typeface="Times New Roman" pitchFamily="18" charset="0"/>
                <a:cs typeface="Times New Roman" pitchFamily="18" charset="0"/>
              </a:rPr>
              <a:t>: </a:t>
            </a:r>
          </a:p>
          <a:p>
            <a:pPr marL="11132" marR="4453" algn="just">
              <a:lnSpc>
                <a:spcPts val="3531"/>
              </a:lnSpc>
              <a:spcBef>
                <a:spcPts val="61"/>
              </a:spcBef>
            </a:pPr>
            <a:r>
              <a:rPr lang="en-US" sz="2000" b="1" dirty="0" smtClean="0">
                <a:solidFill>
                  <a:srgbClr val="181818"/>
                </a:solidFill>
                <a:latin typeface="Times New Roman" pitchFamily="18" charset="0"/>
                <a:cs typeface="Times New Roman" pitchFamily="18" charset="0"/>
              </a:rPr>
              <a:t>The </a:t>
            </a:r>
            <a:r>
              <a:rPr lang="en-US" sz="2000" b="1" dirty="0" smtClean="0">
                <a:solidFill>
                  <a:srgbClr val="00B050"/>
                </a:solidFill>
                <a:latin typeface="Times New Roman" pitchFamily="18" charset="0"/>
                <a:cs typeface="Times New Roman" pitchFamily="18" charset="0"/>
              </a:rPr>
              <a:t>square</a:t>
            </a:r>
            <a:r>
              <a:rPr lang="en-US" sz="2000" b="1" dirty="0" smtClean="0">
                <a:solidFill>
                  <a:srgbClr val="181818"/>
                </a:solidFill>
                <a:latin typeface="Times New Roman" pitchFamily="18" charset="0"/>
                <a:cs typeface="Times New Roman" pitchFamily="18" charset="0"/>
              </a:rPr>
              <a:t> of  the </a:t>
            </a:r>
            <a:r>
              <a:rPr lang="en-US" sz="2000" b="1" dirty="0" smtClean="0">
                <a:solidFill>
                  <a:schemeClr val="accent2"/>
                </a:solidFill>
                <a:latin typeface="Times New Roman" pitchFamily="18" charset="0"/>
                <a:cs typeface="Times New Roman" pitchFamily="18" charset="0"/>
              </a:rPr>
              <a:t>period of revolution </a:t>
            </a:r>
            <a:r>
              <a:rPr lang="en-US" sz="2000" b="1" spc="-5" dirty="0" smtClean="0">
                <a:solidFill>
                  <a:srgbClr val="181818"/>
                </a:solidFill>
                <a:latin typeface="Times New Roman" pitchFamily="18" charset="0"/>
                <a:cs typeface="Times New Roman" pitchFamily="18" charset="0"/>
              </a:rPr>
              <a:t>is </a:t>
            </a:r>
            <a:r>
              <a:rPr lang="en-US" sz="2000" b="1" dirty="0" smtClean="0">
                <a:solidFill>
                  <a:srgbClr val="FF0000"/>
                </a:solidFill>
                <a:latin typeface="Times New Roman" pitchFamily="18" charset="0"/>
                <a:cs typeface="Times New Roman" pitchFamily="18" charset="0"/>
              </a:rPr>
              <a:t>proportional </a:t>
            </a:r>
            <a:r>
              <a:rPr lang="en-US" sz="2000" b="1" dirty="0" smtClean="0">
                <a:solidFill>
                  <a:srgbClr val="181818"/>
                </a:solidFill>
                <a:latin typeface="Times New Roman" pitchFamily="18" charset="0"/>
                <a:cs typeface="Times New Roman" pitchFamily="18" charset="0"/>
              </a:rPr>
              <a:t>to the cube of  the </a:t>
            </a:r>
            <a:r>
              <a:rPr lang="en-US" sz="2000" b="1" dirty="0" err="1" smtClean="0">
                <a:solidFill>
                  <a:srgbClr val="FF0000"/>
                </a:solidFill>
                <a:latin typeface="Times New Roman" pitchFamily="18" charset="0"/>
                <a:cs typeface="Times New Roman" pitchFamily="18" charset="0"/>
              </a:rPr>
              <a:t>semimajor</a:t>
            </a:r>
            <a:r>
              <a:rPr lang="en-US" sz="2000" b="1" dirty="0" smtClean="0">
                <a:solidFill>
                  <a:srgbClr val="FF0000"/>
                </a:solidFill>
                <a:latin typeface="Times New Roman" pitchFamily="18" charset="0"/>
                <a:cs typeface="Times New Roman" pitchFamily="18" charset="0"/>
              </a:rPr>
              <a:t> axis. </a:t>
            </a:r>
          </a:p>
          <a:p>
            <a:pPr marL="11132" marR="4453" algn="just"/>
            <a:r>
              <a:rPr lang="en-US" sz="2200" dirty="0" smtClean="0">
                <a:solidFill>
                  <a:srgbClr val="181818"/>
                </a:solidFill>
                <a:latin typeface="Times New Roman" pitchFamily="18" charset="0"/>
                <a:cs typeface="Times New Roman" pitchFamily="18" charset="0"/>
              </a:rPr>
              <a:t>(</a:t>
            </a:r>
            <a:r>
              <a:rPr lang="en-US" sz="1200" b="1" i="1" dirty="0" smtClean="0">
                <a:solidFill>
                  <a:srgbClr val="181818"/>
                </a:solidFill>
                <a:latin typeface="Times New Roman" pitchFamily="18" charset="0"/>
                <a:cs typeface="Times New Roman" pitchFamily="18" charset="0"/>
              </a:rPr>
              <a:t>Note that </a:t>
            </a:r>
            <a:r>
              <a:rPr lang="en-US" sz="1200" b="1" i="1" spc="-5" dirty="0" smtClean="0">
                <a:solidFill>
                  <a:srgbClr val="181818"/>
                </a:solidFill>
                <a:latin typeface="Times New Roman" pitchFamily="18" charset="0"/>
                <a:cs typeface="Times New Roman" pitchFamily="18" charset="0"/>
              </a:rPr>
              <a:t>this is </a:t>
            </a:r>
            <a:r>
              <a:rPr lang="en-US" sz="1200" b="1" i="1" dirty="0" smtClean="0">
                <a:solidFill>
                  <a:srgbClr val="181818"/>
                </a:solidFill>
                <a:latin typeface="Times New Roman" pitchFamily="18" charset="0"/>
                <a:cs typeface="Times New Roman" pitchFamily="18" charset="0"/>
              </a:rPr>
              <a:t>the square of </a:t>
            </a:r>
            <a:r>
              <a:rPr lang="en-US" sz="1200" b="1" i="1" spc="-5" dirty="0" smtClean="0">
                <a:solidFill>
                  <a:srgbClr val="181818"/>
                </a:solidFill>
                <a:latin typeface="Times New Roman" pitchFamily="18" charset="0"/>
                <a:cs typeface="Times New Roman" pitchFamily="18" charset="0"/>
              </a:rPr>
              <a:t>Eq.  </a:t>
            </a:r>
            <a:r>
              <a:rPr lang="en-US" sz="1200" b="1" i="1" dirty="0" smtClean="0">
                <a:solidFill>
                  <a:srgbClr val="181818"/>
                </a:solidFill>
                <a:latin typeface="Times New Roman" pitchFamily="18" charset="0"/>
                <a:cs typeface="Times New Roman" pitchFamily="18" charset="0"/>
              </a:rPr>
              <a:t>(2.6) and that in </a:t>
            </a:r>
            <a:r>
              <a:rPr lang="en-US" sz="1200" b="1" i="1" spc="-5" dirty="0" smtClean="0">
                <a:solidFill>
                  <a:srgbClr val="181818"/>
                </a:solidFill>
                <a:latin typeface="Times New Roman" pitchFamily="18" charset="0"/>
                <a:cs typeface="Times New Roman" pitchFamily="18" charset="0"/>
              </a:rPr>
              <a:t>Eq. </a:t>
            </a:r>
            <a:r>
              <a:rPr lang="en-US" sz="1200" b="1" i="1" dirty="0" smtClean="0">
                <a:solidFill>
                  <a:srgbClr val="181818"/>
                </a:solidFill>
                <a:latin typeface="Times New Roman" pitchFamily="18" charset="0"/>
                <a:cs typeface="Times New Roman" pitchFamily="18" charset="0"/>
              </a:rPr>
              <a:t>(2.6) the orbit </a:t>
            </a:r>
            <a:r>
              <a:rPr lang="en-US" sz="1200" b="1" i="1" spc="-5" dirty="0" smtClean="0">
                <a:solidFill>
                  <a:srgbClr val="181818"/>
                </a:solidFill>
                <a:latin typeface="Times New Roman" pitchFamily="18" charset="0"/>
                <a:cs typeface="Times New Roman" pitchFamily="18" charset="0"/>
              </a:rPr>
              <a:t>was </a:t>
            </a:r>
            <a:r>
              <a:rPr lang="en-US" sz="1200" b="1" i="1" dirty="0" smtClean="0">
                <a:solidFill>
                  <a:srgbClr val="181818"/>
                </a:solidFill>
                <a:latin typeface="Times New Roman" pitchFamily="18" charset="0"/>
                <a:cs typeface="Times New Roman" pitchFamily="18" charset="0"/>
              </a:rPr>
              <a:t>assumed to be  circular such that </a:t>
            </a:r>
            <a:r>
              <a:rPr lang="en-US" sz="1200" b="1" i="1" dirty="0" err="1" smtClean="0">
                <a:solidFill>
                  <a:srgbClr val="181818"/>
                </a:solidFill>
                <a:latin typeface="Times New Roman" pitchFamily="18" charset="0"/>
                <a:cs typeface="Times New Roman" pitchFamily="18" charset="0"/>
              </a:rPr>
              <a:t>semimajor</a:t>
            </a:r>
            <a:r>
              <a:rPr lang="en-US" sz="1200" b="1" i="1" dirty="0" smtClean="0">
                <a:solidFill>
                  <a:srgbClr val="181818"/>
                </a:solidFill>
                <a:latin typeface="Times New Roman" pitchFamily="18" charset="0"/>
                <a:cs typeface="Times New Roman" pitchFamily="18" charset="0"/>
              </a:rPr>
              <a:t> axis a = </a:t>
            </a:r>
            <a:r>
              <a:rPr lang="en-US" sz="1200" b="1" i="1" dirty="0" err="1" smtClean="0">
                <a:solidFill>
                  <a:srgbClr val="181818"/>
                </a:solidFill>
                <a:latin typeface="Times New Roman" pitchFamily="18" charset="0"/>
                <a:cs typeface="Times New Roman" pitchFamily="18" charset="0"/>
              </a:rPr>
              <a:t>semiminor</a:t>
            </a:r>
            <a:r>
              <a:rPr lang="en-US" sz="1200" b="1" i="1" dirty="0" smtClean="0">
                <a:solidFill>
                  <a:srgbClr val="181818"/>
                </a:solidFill>
                <a:latin typeface="Times New Roman" pitchFamily="18" charset="0"/>
                <a:cs typeface="Times New Roman" pitchFamily="18" charset="0"/>
              </a:rPr>
              <a:t> axis, b = circular orbit radius from the center of the earth  </a:t>
            </a:r>
            <a:r>
              <a:rPr lang="en-US" sz="1200" b="1" i="1" spc="-5" dirty="0" smtClean="0">
                <a:solidFill>
                  <a:srgbClr val="181818"/>
                </a:solidFill>
                <a:latin typeface="Times New Roman" pitchFamily="18" charset="0"/>
                <a:cs typeface="Times New Roman" pitchFamily="18" charset="0"/>
              </a:rPr>
              <a:t>r.</a:t>
            </a:r>
            <a:r>
              <a:rPr lang="en-US" sz="1400" b="1" spc="-5" dirty="0" smtClean="0">
                <a:solidFill>
                  <a:srgbClr val="181818"/>
                </a:solidFill>
                <a:latin typeface="Times New Roman" pitchFamily="18" charset="0"/>
                <a:cs typeface="Times New Roman" pitchFamily="18" charset="0"/>
              </a:rPr>
              <a:t>)</a:t>
            </a:r>
            <a:r>
              <a:rPr lang="en-US" b="1" spc="-5" dirty="0" smtClean="0">
                <a:solidFill>
                  <a:srgbClr val="181818"/>
                </a:solidFill>
                <a:latin typeface="Times New Roman" pitchFamily="18" charset="0"/>
                <a:cs typeface="Times New Roman" pitchFamily="18" charset="0"/>
              </a:rPr>
              <a:t> </a:t>
            </a:r>
            <a:endParaRPr lang="en-US" sz="2800" b="1" spc="-5" dirty="0" smtClean="0">
              <a:solidFill>
                <a:srgbClr val="181818"/>
              </a:solidFill>
              <a:latin typeface="Times New Roman" pitchFamily="18" charset="0"/>
              <a:cs typeface="Times New Roman" pitchFamily="18" charset="0"/>
            </a:endParaRPr>
          </a:p>
          <a:p>
            <a:pPr marL="11132" marR="4453" algn="just">
              <a:lnSpc>
                <a:spcPts val="3531"/>
              </a:lnSpc>
              <a:spcBef>
                <a:spcPts val="61"/>
              </a:spcBef>
            </a:pPr>
            <a:endParaRPr sz="2800">
              <a:latin typeface="Times New Roman"/>
              <a:cs typeface="Times New Roman"/>
            </a:endParaRPr>
          </a:p>
        </p:txBody>
      </p:sp>
      <p:sp>
        <p:nvSpPr>
          <p:cNvPr id="4" name="object 4"/>
          <p:cNvSpPr txBox="1">
            <a:spLocks noGrp="1"/>
          </p:cNvSpPr>
          <p:nvPr>
            <p:ph type="sldNum" sz="quarter" idx="4294967295"/>
          </p:nvPr>
        </p:nvSpPr>
        <p:spPr>
          <a:xfrm>
            <a:off x="8708995" y="6678464"/>
            <a:ext cx="4350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30</a:t>
            </a:fld>
            <a:endParaRPr spc="-4" dirty="0"/>
          </a:p>
        </p:txBody>
      </p:sp>
      <p:sp>
        <p:nvSpPr>
          <p:cNvPr id="3" name="object 3"/>
          <p:cNvSpPr txBox="1"/>
          <p:nvPr/>
        </p:nvSpPr>
        <p:spPr>
          <a:xfrm>
            <a:off x="4191000" y="3886200"/>
            <a:ext cx="3886200" cy="380573"/>
          </a:xfrm>
          <a:prstGeom prst="rect">
            <a:avLst/>
          </a:prstGeom>
        </p:spPr>
        <p:txBody>
          <a:bodyPr vert="horz" wrap="square" lIns="0" tIns="11132" rIns="0" bIns="0" rtlCol="0">
            <a:spAutoFit/>
          </a:bodyPr>
          <a:lstStyle/>
          <a:p>
            <a:pPr marL="11132">
              <a:spcBef>
                <a:spcPts val="88"/>
              </a:spcBef>
              <a:tabLst>
                <a:tab pos="750266" algn="l"/>
                <a:tab pos="4828310" algn="l"/>
              </a:tabLst>
            </a:pPr>
            <a:r>
              <a:rPr sz="2400" b="1" smtClean="0">
                <a:solidFill>
                  <a:srgbClr val="181818"/>
                </a:solidFill>
                <a:latin typeface="Times New Roman"/>
                <a:cs typeface="Times New Roman"/>
              </a:rPr>
              <a:t>T</a:t>
            </a:r>
            <a:r>
              <a:rPr sz="2400" b="1" spc="-4" smtClean="0">
                <a:solidFill>
                  <a:srgbClr val="181818"/>
                </a:solidFill>
                <a:latin typeface="Times New Roman"/>
                <a:cs typeface="Times New Roman"/>
              </a:rPr>
              <a:t> </a:t>
            </a:r>
            <a:r>
              <a:rPr sz="2400" b="1" smtClean="0">
                <a:solidFill>
                  <a:srgbClr val="181818"/>
                </a:solidFill>
                <a:latin typeface="Times New Roman"/>
                <a:cs typeface="Times New Roman"/>
              </a:rPr>
              <a:t>²</a:t>
            </a:r>
            <a:r>
              <a:rPr lang="en-US" sz="2400" b="1" dirty="0" smtClean="0">
                <a:solidFill>
                  <a:srgbClr val="181818"/>
                </a:solidFill>
                <a:latin typeface="Times New Roman"/>
                <a:cs typeface="Times New Roman"/>
              </a:rPr>
              <a:t> </a:t>
            </a:r>
            <a:r>
              <a:rPr sz="2400" b="1" smtClean="0">
                <a:solidFill>
                  <a:srgbClr val="181818"/>
                </a:solidFill>
                <a:latin typeface="Times New Roman"/>
                <a:cs typeface="Times New Roman"/>
              </a:rPr>
              <a:t>= </a:t>
            </a:r>
            <a:r>
              <a:rPr sz="2400" b="1" spc="-4" smtClean="0">
                <a:solidFill>
                  <a:srgbClr val="181818"/>
                </a:solidFill>
                <a:latin typeface="Times New Roman"/>
                <a:cs typeface="Times New Roman"/>
              </a:rPr>
              <a:t>(4</a:t>
            </a:r>
            <a:r>
              <a:rPr sz="2400" b="1" spc="-4" smtClean="0">
                <a:solidFill>
                  <a:srgbClr val="181818"/>
                </a:solidFill>
                <a:latin typeface="PMingLiU"/>
                <a:cs typeface="PMingLiU"/>
              </a:rPr>
              <a:t>π</a:t>
            </a:r>
            <a:r>
              <a:rPr sz="2400" b="1" spc="-4" smtClean="0">
                <a:solidFill>
                  <a:srgbClr val="181818"/>
                </a:solidFill>
                <a:latin typeface="Times New Roman"/>
                <a:cs typeface="Times New Roman"/>
              </a:rPr>
              <a:t>²</a:t>
            </a:r>
            <a:r>
              <a:rPr sz="2400" b="1" i="1" spc="-4" smtClean="0">
                <a:solidFill>
                  <a:srgbClr val="181818"/>
                </a:solidFill>
                <a:latin typeface="Times New Roman"/>
                <a:cs typeface="Times New Roman"/>
              </a:rPr>
              <a:t>a</a:t>
            </a:r>
            <a:r>
              <a:rPr sz="2400" b="1" i="1" smtClean="0">
                <a:solidFill>
                  <a:srgbClr val="181818"/>
                </a:solidFill>
                <a:latin typeface="Times New Roman"/>
                <a:cs typeface="Times New Roman"/>
              </a:rPr>
              <a:t> </a:t>
            </a:r>
            <a:r>
              <a:rPr sz="2400" b="1" spc="-4" smtClean="0">
                <a:solidFill>
                  <a:srgbClr val="181818"/>
                </a:solidFill>
                <a:latin typeface="Times New Roman"/>
                <a:cs typeface="Times New Roman"/>
              </a:rPr>
              <a:t>³)</a:t>
            </a:r>
            <a:r>
              <a:rPr lang="en-US" sz="2400" b="1" spc="-4" dirty="0" smtClean="0">
                <a:solidFill>
                  <a:srgbClr val="181818"/>
                </a:solidFill>
                <a:latin typeface="Times New Roman"/>
                <a:cs typeface="Times New Roman"/>
              </a:rPr>
              <a:t> </a:t>
            </a:r>
            <a:r>
              <a:rPr sz="2400" b="1" spc="-4" smtClean="0">
                <a:solidFill>
                  <a:srgbClr val="181818"/>
                </a:solidFill>
                <a:latin typeface="Times New Roman"/>
                <a:cs typeface="Times New Roman"/>
              </a:rPr>
              <a:t>/</a:t>
            </a:r>
            <a:r>
              <a:rPr sz="2400" b="1" smtClean="0">
                <a:solidFill>
                  <a:srgbClr val="181818"/>
                </a:solidFill>
                <a:latin typeface="Times New Roman"/>
                <a:cs typeface="Times New Roman"/>
              </a:rPr>
              <a:t> </a:t>
            </a:r>
            <a:r>
              <a:rPr sz="2400" b="1" i="1" smtClean="0">
                <a:solidFill>
                  <a:srgbClr val="181818"/>
                </a:solidFill>
                <a:latin typeface="Times New Roman"/>
                <a:cs typeface="Times New Roman"/>
              </a:rPr>
              <a:t>u</a:t>
            </a:r>
            <a:r>
              <a:rPr lang="en-US" sz="2400" b="1" i="1" dirty="0" smtClean="0">
                <a:solidFill>
                  <a:srgbClr val="181818"/>
                </a:solidFill>
                <a:latin typeface="Times New Roman"/>
                <a:cs typeface="Times New Roman"/>
              </a:rPr>
              <a:t>             </a:t>
            </a:r>
            <a:r>
              <a:rPr lang="en-US" i="1" dirty="0" smtClean="0">
                <a:solidFill>
                  <a:srgbClr val="181818"/>
                </a:solidFill>
                <a:latin typeface="Times New Roman"/>
                <a:cs typeface="Times New Roman"/>
              </a:rPr>
              <a:t>(2.21)</a:t>
            </a:r>
            <a:endParaRPr sz="3200" baseline="-2083">
              <a:latin typeface="Times New Roman"/>
              <a:cs typeface="Times New Roman"/>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8991600" cy="1887696"/>
          </a:xfrm>
          <a:prstGeom prst="rect">
            <a:avLst/>
          </a:prstGeom>
        </p:spPr>
        <p:txBody>
          <a:bodyPr wrap="square">
            <a:spAutoFit/>
          </a:bodyPr>
          <a:lstStyle/>
          <a:p>
            <a:pPr marL="11132" marR="4453" algn="just">
              <a:lnSpc>
                <a:spcPts val="3531"/>
              </a:lnSpc>
              <a:spcBef>
                <a:spcPts val="61"/>
              </a:spcBef>
              <a:buFont typeface="Arial" pitchFamily="34" charset="0"/>
              <a:buChar char="•"/>
            </a:pPr>
            <a:r>
              <a:rPr lang="en-US" sz="2400" b="1" spc="-5" dirty="0" err="1" smtClean="0">
                <a:solidFill>
                  <a:srgbClr val="800000"/>
                </a:solidFill>
                <a:latin typeface="Times New Roman" pitchFamily="18" charset="0"/>
                <a:cs typeface="Times New Roman" pitchFamily="18" charset="0"/>
              </a:rPr>
              <a:t>Kepler’s</a:t>
            </a:r>
            <a:r>
              <a:rPr lang="en-US" sz="2400" b="1" spc="-5" dirty="0" smtClean="0">
                <a:solidFill>
                  <a:srgbClr val="80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third law extends </a:t>
            </a:r>
            <a:r>
              <a:rPr lang="en-US" sz="2400" b="1" spc="-5" dirty="0" smtClean="0">
                <a:solidFill>
                  <a:srgbClr val="800000"/>
                </a:solidFill>
                <a:latin typeface="Times New Roman" pitchFamily="18" charset="0"/>
                <a:cs typeface="Times New Roman" pitchFamily="18" charset="0"/>
              </a:rPr>
              <a:t>result from Eq. </a:t>
            </a:r>
            <a:r>
              <a:rPr lang="en-US" sz="2400" b="1" dirty="0" smtClean="0">
                <a:solidFill>
                  <a:srgbClr val="800000"/>
                </a:solidFill>
                <a:latin typeface="Times New Roman" pitchFamily="18" charset="0"/>
                <a:cs typeface="Times New Roman" pitchFamily="18" charset="0"/>
              </a:rPr>
              <a:t>(2.6), </a:t>
            </a:r>
            <a:r>
              <a:rPr lang="en-US" b="1" dirty="0" smtClean="0">
                <a:solidFill>
                  <a:srgbClr val="FF0000"/>
                </a:solidFill>
                <a:latin typeface="Times New Roman" pitchFamily="18" charset="0"/>
                <a:cs typeface="Times New Roman" pitchFamily="18" charset="0"/>
              </a:rPr>
              <a:t>T = (</a:t>
            </a:r>
            <a:r>
              <a:rPr lang="en-US" b="1" dirty="0" smtClean="0">
                <a:solidFill>
                  <a:schemeClr val="tx2">
                    <a:lumMod val="60000"/>
                    <a:lumOff val="40000"/>
                  </a:schemeClr>
                </a:solidFill>
                <a:latin typeface="Times New Roman" pitchFamily="18" charset="0"/>
                <a:cs typeface="Times New Roman" pitchFamily="18" charset="0"/>
              </a:rPr>
              <a:t>2</a:t>
            </a:r>
            <a:r>
              <a:rPr lang="el-GR" b="1" dirty="0" smtClean="0">
                <a:solidFill>
                  <a:schemeClr val="tx2">
                    <a:lumMod val="60000"/>
                    <a:lumOff val="40000"/>
                  </a:schemeClr>
                </a:solidFill>
                <a:latin typeface="Times New Roman" pitchFamily="18" charset="0"/>
                <a:cs typeface="Times New Roman" pitchFamily="18" charset="0"/>
              </a:rPr>
              <a:t>π</a:t>
            </a:r>
            <a:r>
              <a:rPr lang="en-US" b="1" dirty="0" smtClean="0">
                <a:solidFill>
                  <a:schemeClr val="tx2">
                    <a:lumMod val="60000"/>
                    <a:lumOff val="40000"/>
                  </a:schemeClr>
                </a:solidFill>
                <a:latin typeface="Times New Roman" pitchFamily="18" charset="0"/>
                <a:cs typeface="Times New Roman" pitchFamily="18" charset="0"/>
              </a:rPr>
              <a:t>r</a:t>
            </a:r>
            <a:r>
              <a:rPr lang="en-US" b="1" baseline="30000" dirty="0" smtClean="0">
                <a:solidFill>
                  <a:schemeClr val="tx2">
                    <a:lumMod val="60000"/>
                    <a:lumOff val="40000"/>
                  </a:schemeClr>
                </a:solidFill>
                <a:latin typeface="Times New Roman" pitchFamily="18" charset="0"/>
                <a:cs typeface="Times New Roman" pitchFamily="18" charset="0"/>
              </a:rPr>
              <a:t>3/2</a:t>
            </a:r>
            <a:r>
              <a:rPr lang="en-US" b="1" dirty="0" smtClean="0">
                <a:solidFill>
                  <a:srgbClr val="FF0000"/>
                </a:solidFill>
                <a:latin typeface="Times New Roman" pitchFamily="18" charset="0"/>
                <a:cs typeface="Times New Roman" pitchFamily="18" charset="0"/>
              </a:rPr>
              <a:t>) / (</a:t>
            </a:r>
            <a:r>
              <a:rPr lang="el-GR" b="1" dirty="0" smtClean="0">
                <a:solidFill>
                  <a:srgbClr val="00B050"/>
                </a:solidFill>
                <a:latin typeface="Times New Roman" pitchFamily="18" charset="0"/>
                <a:cs typeface="Times New Roman" pitchFamily="18" charset="0"/>
              </a:rPr>
              <a:t>μ½</a:t>
            </a:r>
            <a:r>
              <a:rPr lang="el-GR" b="1" dirty="0" smtClean="0">
                <a:solidFill>
                  <a:srgbClr val="FF0000"/>
                </a:solidFill>
                <a:latin typeface="Times New Roman" pitchFamily="18" charset="0"/>
                <a:cs typeface="Times New Roman" pitchFamily="18" charset="0"/>
              </a:rPr>
              <a:t>)</a:t>
            </a:r>
            <a:r>
              <a:rPr lang="en-US" sz="2400" b="1" dirty="0" smtClean="0">
                <a:solidFill>
                  <a:srgbClr val="800000"/>
                </a:solidFill>
                <a:latin typeface="Times New Roman" pitchFamily="18" charset="0"/>
                <a:cs typeface="Times New Roman" pitchFamily="18" charset="0"/>
              </a:rPr>
              <a:t> which </a:t>
            </a:r>
            <a:r>
              <a:rPr lang="en-US" sz="2400" b="1" spc="-5" dirty="0" smtClean="0">
                <a:solidFill>
                  <a:srgbClr val="800000"/>
                </a:solidFill>
                <a:latin typeface="Times New Roman" pitchFamily="18" charset="0"/>
                <a:cs typeface="Times New Roman" pitchFamily="18" charset="0"/>
              </a:rPr>
              <a:t>was </a:t>
            </a:r>
            <a:r>
              <a:rPr lang="en-US" sz="2400" b="1" dirty="0" smtClean="0">
                <a:solidFill>
                  <a:srgbClr val="800000"/>
                </a:solidFill>
                <a:latin typeface="Times New Roman" pitchFamily="18" charset="0"/>
                <a:cs typeface="Times New Roman" pitchFamily="18" charset="0"/>
              </a:rPr>
              <a:t>derived </a:t>
            </a:r>
            <a:r>
              <a:rPr lang="en-US" sz="2400" b="1" spc="-5" dirty="0" smtClean="0">
                <a:solidFill>
                  <a:srgbClr val="800000"/>
                </a:solidFill>
                <a:latin typeface="Times New Roman" pitchFamily="18" charset="0"/>
                <a:cs typeface="Times New Roman" pitchFamily="18" charset="0"/>
              </a:rPr>
              <a:t>for </a:t>
            </a:r>
            <a:r>
              <a:rPr lang="en-US" sz="2400" b="1" dirty="0" smtClean="0">
                <a:solidFill>
                  <a:srgbClr val="800000"/>
                </a:solidFill>
                <a:latin typeface="Times New Roman" pitchFamily="18" charset="0"/>
                <a:cs typeface="Times New Roman" pitchFamily="18" charset="0"/>
              </a:rPr>
              <a:t>a </a:t>
            </a:r>
            <a:r>
              <a:rPr lang="en-US" sz="2400" b="1" dirty="0" smtClean="0">
                <a:solidFill>
                  <a:srgbClr val="FF0000"/>
                </a:solidFill>
                <a:latin typeface="Times New Roman" pitchFamily="18" charset="0"/>
                <a:cs typeface="Times New Roman" pitchFamily="18" charset="0"/>
              </a:rPr>
              <a:t>circular</a:t>
            </a:r>
            <a:r>
              <a:rPr lang="en-US" sz="2400" b="1" dirty="0" smtClean="0">
                <a:solidFill>
                  <a:srgbClr val="800000"/>
                </a:solidFill>
                <a:latin typeface="Times New Roman" pitchFamily="18" charset="0"/>
                <a:cs typeface="Times New Roman" pitchFamily="18" charset="0"/>
              </a:rPr>
              <a:t> orbit, to the </a:t>
            </a:r>
            <a:r>
              <a:rPr lang="en-US" sz="2400" b="1" spc="-5" dirty="0" smtClean="0">
                <a:solidFill>
                  <a:srgbClr val="800000"/>
                </a:solidFill>
                <a:latin typeface="Times New Roman" pitchFamily="18" charset="0"/>
                <a:cs typeface="Times New Roman" pitchFamily="18" charset="0"/>
              </a:rPr>
              <a:t>more  general case of an </a:t>
            </a:r>
            <a:r>
              <a:rPr lang="en-US" sz="2400" b="1" spc="-5" dirty="0" smtClean="0">
                <a:solidFill>
                  <a:srgbClr val="FF0000"/>
                </a:solidFill>
                <a:latin typeface="Times New Roman" pitchFamily="18" charset="0"/>
                <a:cs typeface="Times New Roman" pitchFamily="18" charset="0"/>
              </a:rPr>
              <a:t>elliptical </a:t>
            </a:r>
            <a:r>
              <a:rPr lang="en-US" sz="2400" b="1" spc="-5" dirty="0" smtClean="0">
                <a:solidFill>
                  <a:srgbClr val="800000"/>
                </a:solidFill>
                <a:latin typeface="Times New Roman" pitchFamily="18" charset="0"/>
                <a:cs typeface="Times New Roman" pitchFamily="18" charset="0"/>
              </a:rPr>
              <a:t>orbit. </a:t>
            </a:r>
            <a:r>
              <a:rPr lang="en-US" sz="2400" b="1" spc="-5" dirty="0" smtClean="0">
                <a:solidFill>
                  <a:srgbClr val="181818"/>
                </a:solidFill>
                <a:latin typeface="Times New Roman" pitchFamily="18" charset="0"/>
                <a:cs typeface="Times New Roman" pitchFamily="18" charset="0"/>
              </a:rPr>
              <a:t>Equation (2.21) is  extremely important in satellite communications  systems.</a:t>
            </a:r>
            <a:r>
              <a:rPr lang="en-US" sz="2400" b="1" dirty="0" smtClean="0">
                <a:solidFill>
                  <a:srgbClr val="181818"/>
                </a:solidFill>
                <a:latin typeface="Times New Roman"/>
                <a:cs typeface="Times New Roman"/>
              </a:rPr>
              <a:t>     </a:t>
            </a:r>
            <a:r>
              <a:rPr lang="en-US" sz="1600" b="1" dirty="0" smtClean="0">
                <a:solidFill>
                  <a:srgbClr val="181818"/>
                </a:solidFill>
                <a:latin typeface="Times New Roman"/>
                <a:cs typeface="Times New Roman"/>
              </a:rPr>
              <a:t>T</a:t>
            </a:r>
            <a:r>
              <a:rPr lang="en-US" sz="1600" b="1" spc="-4" dirty="0" smtClean="0">
                <a:solidFill>
                  <a:srgbClr val="181818"/>
                </a:solidFill>
                <a:latin typeface="Times New Roman"/>
                <a:cs typeface="Times New Roman"/>
              </a:rPr>
              <a:t> </a:t>
            </a:r>
            <a:r>
              <a:rPr lang="en-US" sz="1600" b="1" dirty="0" smtClean="0">
                <a:solidFill>
                  <a:srgbClr val="181818"/>
                </a:solidFill>
                <a:latin typeface="Times New Roman"/>
                <a:cs typeface="Times New Roman"/>
              </a:rPr>
              <a:t>² = </a:t>
            </a:r>
            <a:r>
              <a:rPr lang="en-US" sz="1600" b="1" spc="-4" dirty="0" smtClean="0">
                <a:solidFill>
                  <a:srgbClr val="181818"/>
                </a:solidFill>
                <a:latin typeface="Times New Roman"/>
                <a:cs typeface="Times New Roman"/>
              </a:rPr>
              <a:t>(4</a:t>
            </a:r>
            <a:r>
              <a:rPr lang="el-GR" sz="1600" b="1" spc="-4" dirty="0" smtClean="0">
                <a:solidFill>
                  <a:srgbClr val="181818"/>
                </a:solidFill>
                <a:latin typeface="PMingLiU"/>
                <a:cs typeface="PMingLiU"/>
              </a:rPr>
              <a:t>π</a:t>
            </a:r>
            <a:r>
              <a:rPr lang="el-GR" sz="1600" b="1" spc="-4" dirty="0" smtClean="0">
                <a:solidFill>
                  <a:srgbClr val="181818"/>
                </a:solidFill>
                <a:latin typeface="Times New Roman"/>
                <a:cs typeface="Times New Roman"/>
              </a:rPr>
              <a:t>²</a:t>
            </a:r>
            <a:r>
              <a:rPr lang="en-US" sz="1600" b="1" spc="-4" dirty="0" smtClean="0">
                <a:solidFill>
                  <a:srgbClr val="181818"/>
                </a:solidFill>
                <a:latin typeface="Times New Roman"/>
                <a:cs typeface="Times New Roman"/>
              </a:rPr>
              <a:t>a</a:t>
            </a:r>
            <a:r>
              <a:rPr lang="en-US" sz="1600" b="1" dirty="0" smtClean="0">
                <a:solidFill>
                  <a:srgbClr val="181818"/>
                </a:solidFill>
                <a:latin typeface="Times New Roman"/>
                <a:cs typeface="Times New Roman"/>
              </a:rPr>
              <a:t> </a:t>
            </a:r>
            <a:r>
              <a:rPr lang="en-US" sz="1600" b="1" spc="-4" dirty="0" smtClean="0">
                <a:solidFill>
                  <a:srgbClr val="181818"/>
                </a:solidFill>
                <a:latin typeface="Times New Roman"/>
                <a:cs typeface="Times New Roman"/>
              </a:rPr>
              <a:t>³) /</a:t>
            </a:r>
            <a:r>
              <a:rPr lang="en-US" sz="1600" b="1" dirty="0" smtClean="0">
                <a:solidFill>
                  <a:srgbClr val="181818"/>
                </a:solidFill>
                <a:latin typeface="Times New Roman"/>
                <a:cs typeface="Times New Roman"/>
              </a:rPr>
              <a:t> u </a:t>
            </a:r>
            <a:endParaRPr lang="en-US" sz="2600" b="1" dirty="0" smtClean="0">
              <a:latin typeface="Times New Roman" pitchFamily="18" charset="0"/>
              <a:cs typeface="Times New Roman" pitchFamily="18" charset="0"/>
            </a:endParaRPr>
          </a:p>
        </p:txBody>
      </p:sp>
      <p:sp>
        <p:nvSpPr>
          <p:cNvPr id="3" name="Rectangle 2"/>
          <p:cNvSpPr/>
          <p:nvPr/>
        </p:nvSpPr>
        <p:spPr>
          <a:xfrm>
            <a:off x="152400" y="2514600"/>
            <a:ext cx="8686800" cy="2985433"/>
          </a:xfrm>
          <a:prstGeom prst="rect">
            <a:avLst/>
          </a:prstGeom>
        </p:spPr>
        <p:txBody>
          <a:bodyPr wrap="square">
            <a:spAutoFit/>
          </a:bodyPr>
          <a:lstStyle/>
          <a:p>
            <a:pPr algn="just">
              <a:buFont typeface="Arial" pitchFamily="34" charset="0"/>
              <a:buChar char="•"/>
            </a:pPr>
            <a:r>
              <a:rPr lang="en-US" sz="2400" b="1" spc="-5" dirty="0" smtClean="0">
                <a:solidFill>
                  <a:srgbClr val="181818"/>
                </a:solidFill>
                <a:latin typeface="Times New Roman"/>
                <a:cs typeface="Times New Roman"/>
              </a:rPr>
              <a:t>This </a:t>
            </a:r>
            <a:r>
              <a:rPr lang="en-US" sz="2400" b="1" spc="-5" dirty="0" smtClean="0">
                <a:solidFill>
                  <a:srgbClr val="0070C0"/>
                </a:solidFill>
                <a:latin typeface="Times New Roman"/>
                <a:cs typeface="Times New Roman"/>
              </a:rPr>
              <a:t>equation </a:t>
            </a:r>
            <a:r>
              <a:rPr lang="en-US" sz="2400" b="1" spc="-5" dirty="0" smtClean="0">
                <a:solidFill>
                  <a:srgbClr val="FF0000"/>
                </a:solidFill>
                <a:latin typeface="Times New Roman"/>
                <a:cs typeface="Times New Roman"/>
              </a:rPr>
              <a:t>determines</a:t>
            </a:r>
            <a:r>
              <a:rPr lang="en-US" sz="2400" b="1" spc="-5" dirty="0" smtClean="0">
                <a:solidFill>
                  <a:srgbClr val="181818"/>
                </a:solidFill>
                <a:latin typeface="Times New Roman"/>
                <a:cs typeface="Times New Roman"/>
              </a:rPr>
              <a:t> the </a:t>
            </a:r>
            <a:r>
              <a:rPr lang="en-US" sz="2400" b="1" spc="-5" dirty="0" smtClean="0">
                <a:solidFill>
                  <a:srgbClr val="00B050"/>
                </a:solidFill>
                <a:latin typeface="Times New Roman"/>
                <a:cs typeface="Times New Roman"/>
              </a:rPr>
              <a:t>period </a:t>
            </a:r>
            <a:r>
              <a:rPr lang="en-US" sz="2400" b="1" spc="-5" dirty="0" smtClean="0">
                <a:solidFill>
                  <a:srgbClr val="181818"/>
                </a:solidFill>
                <a:latin typeface="Times New Roman"/>
                <a:cs typeface="Times New Roman"/>
              </a:rPr>
              <a:t>of the  </a:t>
            </a:r>
            <a:r>
              <a:rPr lang="en-US" sz="2400" b="1" spc="-5" dirty="0" smtClean="0">
                <a:solidFill>
                  <a:srgbClr val="FF0000"/>
                </a:solidFill>
                <a:latin typeface="Times New Roman"/>
                <a:cs typeface="Times New Roman"/>
              </a:rPr>
              <a:t>orbit of any satellite</a:t>
            </a:r>
            <a:r>
              <a:rPr lang="en-US" sz="2400" b="1" spc="-5" dirty="0" smtClean="0">
                <a:solidFill>
                  <a:srgbClr val="181818"/>
                </a:solidFill>
                <a:latin typeface="Times New Roman"/>
                <a:cs typeface="Times New Roman"/>
              </a:rPr>
              <a:t>, and it is </a:t>
            </a:r>
            <a:r>
              <a:rPr lang="en-US" sz="2400" b="1" dirty="0" smtClean="0">
                <a:solidFill>
                  <a:schemeClr val="tx2">
                    <a:lumMod val="60000"/>
                    <a:lumOff val="40000"/>
                  </a:schemeClr>
                </a:solidFill>
                <a:latin typeface="Times New Roman"/>
                <a:cs typeface="Times New Roman"/>
              </a:rPr>
              <a:t>used </a:t>
            </a:r>
            <a:r>
              <a:rPr lang="en-US" sz="2400" b="1" dirty="0" smtClean="0">
                <a:solidFill>
                  <a:srgbClr val="181818"/>
                </a:solidFill>
                <a:latin typeface="Times New Roman"/>
                <a:cs typeface="Times New Roman"/>
              </a:rPr>
              <a:t>in </a:t>
            </a:r>
            <a:r>
              <a:rPr lang="en-US" sz="2400" b="1" dirty="0" smtClean="0">
                <a:solidFill>
                  <a:srgbClr val="FFC000"/>
                </a:solidFill>
                <a:latin typeface="Times New Roman"/>
                <a:cs typeface="Times New Roman"/>
              </a:rPr>
              <a:t>every  </a:t>
            </a:r>
            <a:r>
              <a:rPr lang="en-US" sz="2400" b="1" spc="-5" dirty="0" smtClean="0">
                <a:solidFill>
                  <a:srgbClr val="FFC000"/>
                </a:solidFill>
                <a:latin typeface="Times New Roman"/>
                <a:cs typeface="Times New Roman"/>
              </a:rPr>
              <a:t>GPS </a:t>
            </a:r>
            <a:r>
              <a:rPr lang="en-US" sz="2400" b="1" dirty="0" smtClean="0">
                <a:solidFill>
                  <a:srgbClr val="181818"/>
                </a:solidFill>
                <a:latin typeface="Times New Roman"/>
                <a:cs typeface="Times New Roman"/>
              </a:rPr>
              <a:t>receiver in the calculation of the  </a:t>
            </a:r>
            <a:r>
              <a:rPr lang="en-US" sz="2400" b="1" dirty="0" smtClean="0">
                <a:solidFill>
                  <a:srgbClr val="0070C0"/>
                </a:solidFill>
                <a:latin typeface="Times New Roman"/>
                <a:cs typeface="Times New Roman"/>
              </a:rPr>
              <a:t>positions of </a:t>
            </a:r>
            <a:r>
              <a:rPr lang="en-US" sz="2400" b="1" spc="-5" dirty="0" smtClean="0">
                <a:solidFill>
                  <a:srgbClr val="0070C0"/>
                </a:solidFill>
                <a:latin typeface="Times New Roman"/>
                <a:cs typeface="Times New Roman"/>
              </a:rPr>
              <a:t>GPS </a:t>
            </a:r>
            <a:r>
              <a:rPr lang="en-US" sz="2400" b="1" dirty="0" smtClean="0">
                <a:solidFill>
                  <a:srgbClr val="0070C0"/>
                </a:solidFill>
                <a:latin typeface="Times New Roman"/>
                <a:cs typeface="Times New Roman"/>
              </a:rPr>
              <a:t>satellites</a:t>
            </a:r>
            <a:r>
              <a:rPr lang="en-US" sz="2400" b="1" dirty="0" smtClean="0">
                <a:solidFill>
                  <a:srgbClr val="181818"/>
                </a:solidFill>
                <a:latin typeface="Times New Roman"/>
                <a:cs typeface="Times New Roman"/>
              </a:rPr>
              <a:t>.</a:t>
            </a:r>
          </a:p>
          <a:p>
            <a:pPr algn="just"/>
            <a:endParaRPr lang="en-US" sz="1100" b="1" dirty="0" smtClean="0">
              <a:solidFill>
                <a:srgbClr val="181818"/>
              </a:solidFill>
              <a:latin typeface="Times New Roman"/>
              <a:cs typeface="Times New Roman"/>
            </a:endParaRPr>
          </a:p>
          <a:p>
            <a:pPr algn="just"/>
            <a:endParaRPr lang="en-US" sz="900" b="1" dirty="0" smtClean="0">
              <a:solidFill>
                <a:srgbClr val="181818"/>
              </a:solidFill>
              <a:latin typeface="Times New Roman"/>
              <a:cs typeface="Times New Roman"/>
            </a:endParaRPr>
          </a:p>
          <a:p>
            <a:pPr algn="just">
              <a:buFont typeface="Arial" pitchFamily="34" charset="0"/>
              <a:buChar char="•"/>
            </a:pPr>
            <a:r>
              <a:rPr lang="en-US" sz="2000" b="1" dirty="0" smtClean="0">
                <a:solidFill>
                  <a:srgbClr val="181818"/>
                </a:solidFill>
                <a:latin typeface="Times New Roman"/>
                <a:cs typeface="Times New Roman"/>
              </a:rPr>
              <a:t> </a:t>
            </a:r>
            <a:r>
              <a:rPr lang="en-US" sz="2400" b="1" dirty="0" smtClean="0">
                <a:solidFill>
                  <a:srgbClr val="181818"/>
                </a:solidFill>
                <a:latin typeface="Times New Roman"/>
                <a:cs typeface="Times New Roman"/>
              </a:rPr>
              <a:t>Equation</a:t>
            </a:r>
            <a:r>
              <a:rPr lang="en-US" sz="2400" b="1" spc="-85" dirty="0" smtClean="0">
                <a:solidFill>
                  <a:srgbClr val="181818"/>
                </a:solidFill>
                <a:latin typeface="Times New Roman"/>
                <a:cs typeface="Times New Roman"/>
              </a:rPr>
              <a:t> </a:t>
            </a:r>
            <a:r>
              <a:rPr lang="en-US" sz="2400" b="1" dirty="0" smtClean="0">
                <a:solidFill>
                  <a:srgbClr val="181818"/>
                </a:solidFill>
                <a:latin typeface="Times New Roman"/>
                <a:cs typeface="Times New Roman"/>
              </a:rPr>
              <a:t>(2.21)  </a:t>
            </a:r>
            <a:r>
              <a:rPr lang="en-US" sz="2400" b="1" spc="-5" dirty="0" smtClean="0">
                <a:solidFill>
                  <a:srgbClr val="181818"/>
                </a:solidFill>
                <a:latin typeface="Times New Roman"/>
                <a:cs typeface="Times New Roman"/>
              </a:rPr>
              <a:t>is </a:t>
            </a:r>
            <a:r>
              <a:rPr lang="en-US" sz="2400" b="1" dirty="0" smtClean="0">
                <a:solidFill>
                  <a:srgbClr val="181818"/>
                </a:solidFill>
                <a:latin typeface="Times New Roman"/>
                <a:cs typeface="Times New Roman"/>
              </a:rPr>
              <a:t>also used to </a:t>
            </a:r>
            <a:r>
              <a:rPr lang="en-US" sz="2400" b="1" dirty="0" smtClean="0">
                <a:solidFill>
                  <a:srgbClr val="00B050"/>
                </a:solidFill>
                <a:latin typeface="Times New Roman"/>
                <a:cs typeface="Times New Roman"/>
              </a:rPr>
              <a:t>find the orbital radius </a:t>
            </a:r>
            <a:r>
              <a:rPr lang="en-US" sz="2400" b="1" dirty="0" smtClean="0">
                <a:solidFill>
                  <a:srgbClr val="181818"/>
                </a:solidFill>
                <a:latin typeface="Times New Roman"/>
                <a:cs typeface="Times New Roman"/>
              </a:rPr>
              <a:t>of a  </a:t>
            </a:r>
            <a:r>
              <a:rPr lang="en-US" sz="2400" b="1" spc="-5" dirty="0" smtClean="0">
                <a:solidFill>
                  <a:srgbClr val="FF0000"/>
                </a:solidFill>
                <a:latin typeface="Times New Roman"/>
                <a:cs typeface="Times New Roman"/>
              </a:rPr>
              <a:t>GEO</a:t>
            </a:r>
            <a:r>
              <a:rPr lang="en-US" sz="2400" b="1" spc="-5" dirty="0" smtClean="0">
                <a:solidFill>
                  <a:srgbClr val="181818"/>
                </a:solidFill>
                <a:latin typeface="Times New Roman"/>
                <a:cs typeface="Times New Roman"/>
              </a:rPr>
              <a:t> </a:t>
            </a:r>
            <a:r>
              <a:rPr lang="en-US" sz="2400" b="1" dirty="0" smtClean="0">
                <a:solidFill>
                  <a:srgbClr val="181818"/>
                </a:solidFill>
                <a:latin typeface="Times New Roman"/>
                <a:cs typeface="Times New Roman"/>
              </a:rPr>
              <a:t>satellite, for which the period </a:t>
            </a:r>
            <a:r>
              <a:rPr lang="en-US" sz="2400" b="1" spc="-5" dirty="0" smtClean="0">
                <a:solidFill>
                  <a:srgbClr val="FF0000"/>
                </a:solidFill>
                <a:latin typeface="Times New Roman"/>
                <a:cs typeface="Times New Roman"/>
              </a:rPr>
              <a:t>T</a:t>
            </a:r>
            <a:r>
              <a:rPr lang="en-US" sz="2400" b="1" spc="-5" dirty="0" smtClean="0">
                <a:solidFill>
                  <a:srgbClr val="181818"/>
                </a:solidFill>
                <a:latin typeface="Times New Roman"/>
                <a:cs typeface="Times New Roman"/>
              </a:rPr>
              <a:t> </a:t>
            </a:r>
            <a:r>
              <a:rPr lang="en-US" sz="2400" b="1" dirty="0" smtClean="0">
                <a:solidFill>
                  <a:srgbClr val="181818"/>
                </a:solidFill>
                <a:latin typeface="Times New Roman"/>
                <a:cs typeface="Times New Roman"/>
              </a:rPr>
              <a:t>must  be made </a:t>
            </a:r>
            <a:r>
              <a:rPr lang="en-US" sz="2400" b="1" dirty="0" smtClean="0">
                <a:solidFill>
                  <a:srgbClr val="0070C0"/>
                </a:solidFill>
                <a:latin typeface="Times New Roman"/>
                <a:cs typeface="Times New Roman"/>
              </a:rPr>
              <a:t>exactly equal </a:t>
            </a:r>
            <a:r>
              <a:rPr lang="en-US" sz="2400" b="1" dirty="0" smtClean="0">
                <a:solidFill>
                  <a:srgbClr val="181818"/>
                </a:solidFill>
                <a:latin typeface="Times New Roman"/>
                <a:cs typeface="Times New Roman"/>
              </a:rPr>
              <a:t>to the </a:t>
            </a:r>
            <a:r>
              <a:rPr lang="en-US" sz="2400" b="1" dirty="0" smtClean="0">
                <a:solidFill>
                  <a:srgbClr val="00B050"/>
                </a:solidFill>
                <a:latin typeface="Times New Roman"/>
                <a:cs typeface="Times New Roman"/>
              </a:rPr>
              <a:t>period of one  revolution </a:t>
            </a:r>
            <a:r>
              <a:rPr lang="en-US" sz="2400" b="1" dirty="0" smtClean="0">
                <a:solidFill>
                  <a:srgbClr val="181818"/>
                </a:solidFill>
                <a:latin typeface="Times New Roman"/>
                <a:cs typeface="Times New Roman"/>
              </a:rPr>
              <a:t>of the satellite to remain  </a:t>
            </a:r>
            <a:r>
              <a:rPr lang="en-US" sz="2400" b="1" dirty="0" smtClean="0">
                <a:solidFill>
                  <a:srgbClr val="00B0F0"/>
                </a:solidFill>
                <a:latin typeface="Times New Roman"/>
                <a:cs typeface="Times New Roman"/>
              </a:rPr>
              <a:t>stationary</a:t>
            </a:r>
            <a:r>
              <a:rPr lang="en-US" sz="2400" b="1" dirty="0" smtClean="0">
                <a:solidFill>
                  <a:srgbClr val="181818"/>
                </a:solidFill>
                <a:latin typeface="Times New Roman"/>
                <a:cs typeface="Times New Roman"/>
              </a:rPr>
              <a:t> over a point on the</a:t>
            </a:r>
            <a:r>
              <a:rPr lang="en-US" sz="2400" b="1" spc="-45" dirty="0" smtClean="0">
                <a:solidFill>
                  <a:srgbClr val="181818"/>
                </a:solidFill>
                <a:latin typeface="Times New Roman"/>
                <a:cs typeface="Times New Roman"/>
              </a:rPr>
              <a:t> </a:t>
            </a:r>
            <a:r>
              <a:rPr lang="en-US" sz="2400" b="1" dirty="0" smtClean="0">
                <a:solidFill>
                  <a:srgbClr val="181818"/>
                </a:solidFill>
                <a:latin typeface="Times New Roman"/>
                <a:cs typeface="Times New Roman"/>
              </a:rPr>
              <a:t>equator.</a:t>
            </a:r>
          </a:p>
        </p:txBody>
      </p:sp>
      <p:sp>
        <p:nvSpPr>
          <p:cNvPr id="4" name="Rectangle 3"/>
          <p:cNvSpPr/>
          <p:nvPr/>
        </p:nvSpPr>
        <p:spPr>
          <a:xfrm>
            <a:off x="0" y="5791200"/>
            <a:ext cx="9144000" cy="830997"/>
          </a:xfrm>
          <a:prstGeom prst="rect">
            <a:avLst/>
          </a:prstGeom>
        </p:spPr>
        <p:txBody>
          <a:bodyPr wrap="square">
            <a:spAutoFit/>
          </a:bodyPr>
          <a:lstStyle/>
          <a:p>
            <a:pPr algn="just"/>
            <a:r>
              <a:rPr lang="en-US" sz="2400" b="1" spc="-5" dirty="0" smtClean="0">
                <a:solidFill>
                  <a:srgbClr val="181818"/>
                </a:solidFill>
                <a:latin typeface="Times New Roman" pitchFamily="18" charset="0"/>
                <a:cs typeface="Times New Roman" pitchFamily="18" charset="0"/>
              </a:rPr>
              <a:t>An important point to remember is that the  period of revolution, T, is referenced to inertial  space, namely, to the galactic background. </a:t>
            </a:r>
          </a:p>
        </p:txBody>
      </p:sp>
      <p:sp>
        <p:nvSpPr>
          <p:cNvPr id="5" name="Slide Number Placeholder 4"/>
          <p:cNvSpPr>
            <a:spLocks noGrp="1"/>
          </p:cNvSpPr>
          <p:nvPr>
            <p:ph type="sldNum" sz="quarter" idx="12"/>
          </p:nvPr>
        </p:nvSpPr>
        <p:spPr/>
        <p:txBody>
          <a:bodyPr/>
          <a:lstStyle/>
          <a:p>
            <a:fld id="{7253DC2C-EF55-4F5A-98CC-CADF098E60D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algn="just"/>
            <a:r>
              <a:rPr lang="en-US" sz="2600" b="1" spc="-5" dirty="0" smtClean="0">
                <a:solidFill>
                  <a:srgbClr val="FF0000"/>
                </a:solidFill>
                <a:latin typeface="Times New Roman" pitchFamily="18" charset="0"/>
                <a:cs typeface="Times New Roman" pitchFamily="18" charset="0"/>
              </a:rPr>
              <a:t>The  orbital period is the time the orbiting body </a:t>
            </a:r>
            <a:r>
              <a:rPr lang="en-US" sz="2600" b="1" spc="-5" dirty="0" smtClean="0">
                <a:solidFill>
                  <a:srgbClr val="0070C0"/>
                </a:solidFill>
                <a:latin typeface="Times New Roman" pitchFamily="18" charset="0"/>
                <a:cs typeface="Times New Roman" pitchFamily="18" charset="0"/>
              </a:rPr>
              <a:t>takes  to return to the same reference point in space  with respect to the galactic background. </a:t>
            </a:r>
          </a:p>
          <a:p>
            <a:pPr algn="just"/>
            <a:endParaRPr lang="en-US" sz="1100" b="1" spc="-5" dirty="0" smtClean="0">
              <a:solidFill>
                <a:srgbClr val="181818"/>
              </a:solidFill>
              <a:latin typeface="Times New Roman" pitchFamily="18" charset="0"/>
              <a:cs typeface="Times New Roman" pitchFamily="18" charset="0"/>
            </a:endParaRPr>
          </a:p>
          <a:p>
            <a:pPr algn="just"/>
            <a:r>
              <a:rPr lang="en-US" sz="2600" b="1" spc="-5" dirty="0" smtClean="0">
                <a:solidFill>
                  <a:srgbClr val="181818"/>
                </a:solidFill>
                <a:latin typeface="Times New Roman" pitchFamily="18" charset="0"/>
                <a:cs typeface="Times New Roman" pitchFamily="18" charset="0"/>
              </a:rPr>
              <a:t>Nearly  always, the primary body will also be rotating  and so the period of revolution of the satellite  may be different from that perceived by an  observer who is standing still on the surface of  the primary</a:t>
            </a:r>
            <a:r>
              <a:rPr lang="en-US" sz="2600" b="1" dirty="0" smtClean="0">
                <a:solidFill>
                  <a:srgbClr val="181818"/>
                </a:solidFill>
                <a:latin typeface="Times New Roman" pitchFamily="18" charset="0"/>
                <a:cs typeface="Times New Roman" pitchFamily="18" charset="0"/>
              </a:rPr>
              <a:t> </a:t>
            </a:r>
            <a:r>
              <a:rPr lang="en-US" sz="2600" b="1" spc="-5" dirty="0" smtClean="0">
                <a:solidFill>
                  <a:srgbClr val="181818"/>
                </a:solidFill>
                <a:latin typeface="Times New Roman" pitchFamily="18" charset="0"/>
                <a:cs typeface="Times New Roman" pitchFamily="18" charset="0"/>
              </a:rPr>
              <a:t>body.</a:t>
            </a:r>
          </a:p>
          <a:p>
            <a:pPr algn="just"/>
            <a:endParaRPr lang="en-US" sz="2600" b="1" spc="-5" dirty="0" smtClean="0">
              <a:solidFill>
                <a:srgbClr val="181818"/>
              </a:solidFill>
              <a:latin typeface="Times New Roman" pitchFamily="18" charset="0"/>
              <a:cs typeface="Times New Roman" pitchFamily="18" charset="0"/>
            </a:endParaRPr>
          </a:p>
          <a:p>
            <a:pPr algn="just"/>
            <a:r>
              <a:rPr lang="en-US" sz="2600" b="1" spc="-5" dirty="0" smtClean="0">
                <a:solidFill>
                  <a:srgbClr val="181818"/>
                </a:solidFill>
                <a:latin typeface="Times New Roman"/>
                <a:cs typeface="Times New Roman"/>
              </a:rPr>
              <a:t>This is </a:t>
            </a:r>
            <a:r>
              <a:rPr lang="en-US" sz="2600" b="1" dirty="0" smtClean="0">
                <a:solidFill>
                  <a:srgbClr val="181818"/>
                </a:solidFill>
                <a:latin typeface="Times New Roman"/>
                <a:cs typeface="Times New Roman"/>
              </a:rPr>
              <a:t>most </a:t>
            </a:r>
            <a:r>
              <a:rPr lang="en-US" sz="2600" b="1" dirty="0" smtClean="0">
                <a:solidFill>
                  <a:srgbClr val="0070C0"/>
                </a:solidFill>
                <a:latin typeface="Times New Roman"/>
                <a:cs typeface="Times New Roman"/>
              </a:rPr>
              <a:t>obvious </a:t>
            </a:r>
            <a:r>
              <a:rPr lang="en-US" sz="2600" b="1" dirty="0" smtClean="0">
                <a:solidFill>
                  <a:srgbClr val="181818"/>
                </a:solidFill>
                <a:latin typeface="Times New Roman"/>
                <a:cs typeface="Times New Roman"/>
              </a:rPr>
              <a:t>with a geostationary  earth orbit </a:t>
            </a:r>
            <a:r>
              <a:rPr lang="en-US" sz="2600" b="1" spc="-5" dirty="0" smtClean="0">
                <a:solidFill>
                  <a:srgbClr val="181818"/>
                </a:solidFill>
                <a:latin typeface="Times New Roman"/>
                <a:cs typeface="Times New Roman"/>
              </a:rPr>
              <a:t>(</a:t>
            </a:r>
            <a:r>
              <a:rPr lang="en-US" sz="2600" b="1" spc="-5" dirty="0" smtClean="0">
                <a:solidFill>
                  <a:srgbClr val="FF0000"/>
                </a:solidFill>
                <a:latin typeface="Times New Roman"/>
                <a:cs typeface="Times New Roman"/>
              </a:rPr>
              <a:t>GEO) </a:t>
            </a:r>
            <a:r>
              <a:rPr lang="en-US" sz="2600" b="1" dirty="0" smtClean="0">
                <a:solidFill>
                  <a:srgbClr val="FF0000"/>
                </a:solidFill>
                <a:latin typeface="Times New Roman"/>
                <a:cs typeface="Times New Roman"/>
              </a:rPr>
              <a:t>satellite </a:t>
            </a:r>
            <a:r>
              <a:rPr lang="en-US" sz="2600" b="1" spc="-5" dirty="0" smtClean="0">
                <a:solidFill>
                  <a:srgbClr val="181818"/>
                </a:solidFill>
                <a:latin typeface="Times New Roman"/>
                <a:cs typeface="Times New Roman"/>
              </a:rPr>
              <a:t>(see </a:t>
            </a:r>
            <a:r>
              <a:rPr lang="en-US" sz="2600" b="1" dirty="0" smtClean="0">
                <a:solidFill>
                  <a:srgbClr val="181818"/>
                </a:solidFill>
                <a:latin typeface="Times New Roman"/>
                <a:cs typeface="Times New Roman"/>
              </a:rPr>
              <a:t>Table 2.1).  </a:t>
            </a:r>
          </a:p>
          <a:p>
            <a:pPr algn="just"/>
            <a:endParaRPr lang="en-US" sz="2400" b="1" dirty="0" smtClean="0">
              <a:solidFill>
                <a:srgbClr val="181818"/>
              </a:solidFill>
              <a:latin typeface="Times New Roman"/>
              <a:cs typeface="Times New Roman"/>
            </a:endParaRPr>
          </a:p>
          <a:p>
            <a:pPr algn="just"/>
            <a:r>
              <a:rPr lang="en-US" sz="2600" b="1" dirty="0" smtClean="0">
                <a:solidFill>
                  <a:srgbClr val="00B050"/>
                </a:solidFill>
                <a:latin typeface="Times New Roman"/>
                <a:cs typeface="Times New Roman"/>
              </a:rPr>
              <a:t>The orbital period of a </a:t>
            </a:r>
            <a:r>
              <a:rPr lang="en-US" sz="2600" b="1" spc="-5" dirty="0" smtClean="0">
                <a:solidFill>
                  <a:srgbClr val="00B050"/>
                </a:solidFill>
                <a:latin typeface="Times New Roman"/>
                <a:cs typeface="Times New Roman"/>
              </a:rPr>
              <a:t>GEO </a:t>
            </a:r>
            <a:r>
              <a:rPr lang="en-US" sz="2600" b="1" dirty="0" smtClean="0">
                <a:solidFill>
                  <a:srgbClr val="00B050"/>
                </a:solidFill>
                <a:latin typeface="Times New Roman"/>
                <a:cs typeface="Times New Roman"/>
              </a:rPr>
              <a:t>satellite </a:t>
            </a:r>
            <a:r>
              <a:rPr lang="en-US" sz="2600" b="1" spc="-5" dirty="0" smtClean="0">
                <a:solidFill>
                  <a:srgbClr val="00B050"/>
                </a:solidFill>
                <a:latin typeface="Times New Roman"/>
                <a:cs typeface="Times New Roman"/>
              </a:rPr>
              <a:t>is  </a:t>
            </a:r>
            <a:r>
              <a:rPr lang="en-US" sz="2600" b="1" dirty="0" smtClean="0">
                <a:solidFill>
                  <a:srgbClr val="00B050"/>
                </a:solidFill>
                <a:latin typeface="Times New Roman"/>
                <a:cs typeface="Times New Roman"/>
              </a:rPr>
              <a:t>exactly </a:t>
            </a:r>
            <a:r>
              <a:rPr lang="en-US" sz="2600" b="1" dirty="0" smtClean="0">
                <a:solidFill>
                  <a:srgbClr val="181818"/>
                </a:solidFill>
                <a:latin typeface="Times New Roman"/>
                <a:cs typeface="Times New Roman"/>
              </a:rPr>
              <a:t>equal </a:t>
            </a:r>
            <a:r>
              <a:rPr lang="en-US" sz="2600" b="1" dirty="0" smtClean="0">
                <a:solidFill>
                  <a:srgbClr val="00B0F0"/>
                </a:solidFill>
                <a:latin typeface="Times New Roman"/>
                <a:cs typeface="Times New Roman"/>
              </a:rPr>
              <a:t>to the period of rotation of</a:t>
            </a:r>
            <a:r>
              <a:rPr lang="en-US" sz="2600" b="1" spc="-100" dirty="0" smtClean="0">
                <a:solidFill>
                  <a:srgbClr val="00B0F0"/>
                </a:solidFill>
                <a:latin typeface="Times New Roman"/>
                <a:cs typeface="Times New Roman"/>
              </a:rPr>
              <a:t> </a:t>
            </a:r>
            <a:r>
              <a:rPr lang="en-US" sz="2600" b="1" dirty="0" smtClean="0">
                <a:solidFill>
                  <a:srgbClr val="00B0F0"/>
                </a:solidFill>
                <a:latin typeface="Times New Roman"/>
                <a:cs typeface="Times New Roman"/>
              </a:rPr>
              <a:t>the  earth, 23 h 56 min 4.1 </a:t>
            </a:r>
            <a:r>
              <a:rPr lang="en-US" sz="2600" b="1" spc="-5" dirty="0" smtClean="0">
                <a:solidFill>
                  <a:srgbClr val="00B0F0"/>
                </a:solidFill>
                <a:latin typeface="Times New Roman"/>
                <a:cs typeface="Times New Roman"/>
              </a:rPr>
              <a:t>s</a:t>
            </a:r>
            <a:r>
              <a:rPr lang="en-US" sz="2600" b="1" spc="-5" dirty="0" smtClean="0">
                <a:solidFill>
                  <a:srgbClr val="181818"/>
                </a:solidFill>
                <a:latin typeface="Times New Roman"/>
                <a:cs typeface="Times New Roman"/>
              </a:rPr>
              <a:t>, </a:t>
            </a:r>
            <a:r>
              <a:rPr lang="en-US" sz="2600" b="1" dirty="0" smtClean="0">
                <a:solidFill>
                  <a:srgbClr val="181818"/>
                </a:solidFill>
                <a:latin typeface="Times New Roman"/>
                <a:cs typeface="Times New Roman"/>
              </a:rPr>
              <a:t>but, to an observer  on the ground, the satellite appears to have  </a:t>
            </a:r>
            <a:r>
              <a:rPr lang="en-US" sz="2600" b="1" dirty="0" smtClean="0">
                <a:solidFill>
                  <a:srgbClr val="00B050"/>
                </a:solidFill>
                <a:latin typeface="Times New Roman"/>
                <a:cs typeface="Times New Roman"/>
              </a:rPr>
              <a:t>an infinite orbital period</a:t>
            </a:r>
            <a:r>
              <a:rPr lang="en-US" sz="2600" b="1" dirty="0" smtClean="0">
                <a:solidFill>
                  <a:srgbClr val="181818"/>
                </a:solidFill>
                <a:latin typeface="Times New Roman"/>
                <a:cs typeface="Times New Roman"/>
              </a:rPr>
              <a:t>: it </a:t>
            </a:r>
            <a:r>
              <a:rPr lang="en-US" sz="2600" b="1" spc="-5" dirty="0" smtClean="0">
                <a:solidFill>
                  <a:srgbClr val="181818"/>
                </a:solidFill>
                <a:latin typeface="Times New Roman"/>
                <a:cs typeface="Times New Roman"/>
              </a:rPr>
              <a:t>always stays </a:t>
            </a:r>
            <a:r>
              <a:rPr lang="en-US" sz="2600" b="1" dirty="0" smtClean="0">
                <a:solidFill>
                  <a:srgbClr val="181818"/>
                </a:solidFill>
                <a:latin typeface="Times New Roman"/>
                <a:cs typeface="Times New Roman"/>
              </a:rPr>
              <a:t>in  the same place in the</a:t>
            </a:r>
            <a:r>
              <a:rPr lang="en-US" sz="2600" b="1" spc="-15" dirty="0" smtClean="0">
                <a:solidFill>
                  <a:srgbClr val="181818"/>
                </a:solidFill>
                <a:latin typeface="Times New Roman"/>
                <a:cs typeface="Times New Roman"/>
              </a:rPr>
              <a:t> </a:t>
            </a:r>
            <a:r>
              <a:rPr lang="en-US" sz="2600" b="1" dirty="0" smtClean="0">
                <a:solidFill>
                  <a:srgbClr val="181818"/>
                </a:solidFill>
                <a:latin typeface="Times New Roman"/>
                <a:cs typeface="Times New Roman"/>
              </a:rPr>
              <a:t>sky.</a:t>
            </a:r>
            <a:endParaRPr lang="en-US" sz="2600" b="1" dirty="0" smtClean="0">
              <a:latin typeface="Times New Roman"/>
              <a:cs typeface="Times New Roman"/>
            </a:endParaRPr>
          </a:p>
          <a:p>
            <a:pPr algn="just"/>
            <a:endParaRPr lang="en-US" sz="2800" b="1" i="1" dirty="0" smtClean="0">
              <a:latin typeface="Times New Roman" pitchFamily="18" charset="0"/>
              <a:cs typeface="Times New Roman" pitchFamily="18" charset="0"/>
            </a:endParaRPr>
          </a:p>
          <a:p>
            <a:pPr>
              <a:buNone/>
            </a:pPr>
            <a:endParaRPr lang="en-US" sz="2000"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553200"/>
          </a:xfrm>
        </p:spPr>
        <p:txBody>
          <a:bodyPr>
            <a:normAutofit lnSpcReduction="10000"/>
          </a:bodyPr>
          <a:lstStyle/>
          <a:p>
            <a:pPr marL="546100" marR="499745" indent="-533400" algn="just">
              <a:lnSpc>
                <a:spcPts val="4270"/>
              </a:lnSpc>
              <a:spcBef>
                <a:spcPts val="85"/>
              </a:spcBef>
            </a:pPr>
            <a:r>
              <a:rPr lang="en-US" sz="2800" b="1" dirty="0" smtClean="0">
                <a:solidFill>
                  <a:srgbClr val="FF0000"/>
                </a:solidFill>
                <a:latin typeface="Times New Roman"/>
                <a:cs typeface="Times New Roman"/>
              </a:rPr>
              <a:t>To be perfectly </a:t>
            </a:r>
            <a:r>
              <a:rPr lang="en-US" sz="2800" b="1" dirty="0" smtClean="0">
                <a:solidFill>
                  <a:srgbClr val="00B0F0"/>
                </a:solidFill>
                <a:latin typeface="Times New Roman"/>
                <a:cs typeface="Times New Roman"/>
              </a:rPr>
              <a:t>geostationary</a:t>
            </a:r>
            <a:r>
              <a:rPr lang="en-US" sz="2800" b="1" dirty="0" smtClean="0">
                <a:solidFill>
                  <a:srgbClr val="FF0000"/>
                </a:solidFill>
                <a:latin typeface="Times New Roman"/>
                <a:cs typeface="Times New Roman"/>
              </a:rPr>
              <a:t>, the orbit of</a:t>
            </a:r>
            <a:r>
              <a:rPr lang="en-US" sz="2800" b="1" spc="-70" dirty="0" smtClean="0">
                <a:solidFill>
                  <a:srgbClr val="FF0000"/>
                </a:solidFill>
                <a:latin typeface="Times New Roman"/>
                <a:cs typeface="Times New Roman"/>
              </a:rPr>
              <a:t> </a:t>
            </a:r>
            <a:r>
              <a:rPr lang="en-US" sz="2800" b="1" dirty="0" smtClean="0">
                <a:solidFill>
                  <a:srgbClr val="FF0000"/>
                </a:solidFill>
                <a:latin typeface="Times New Roman"/>
                <a:cs typeface="Times New Roman"/>
              </a:rPr>
              <a:t>a  satellite needs to have three</a:t>
            </a:r>
            <a:r>
              <a:rPr lang="en-US" sz="2800" b="1" spc="-35" dirty="0" smtClean="0">
                <a:solidFill>
                  <a:srgbClr val="FF0000"/>
                </a:solidFill>
                <a:latin typeface="Times New Roman"/>
                <a:cs typeface="Times New Roman"/>
              </a:rPr>
              <a:t> </a:t>
            </a:r>
            <a:r>
              <a:rPr lang="en-US" sz="2800" b="1" dirty="0" smtClean="0">
                <a:solidFill>
                  <a:srgbClr val="FF0000"/>
                </a:solidFill>
                <a:latin typeface="Times New Roman"/>
                <a:cs typeface="Times New Roman"/>
              </a:rPr>
              <a:t>features:</a:t>
            </a:r>
          </a:p>
          <a:p>
            <a:pPr marL="552450" indent="-539750" algn="just">
              <a:lnSpc>
                <a:spcPct val="100000"/>
              </a:lnSpc>
              <a:spcBef>
                <a:spcPts val="830"/>
              </a:spcBef>
              <a:buClr>
                <a:srgbClr val="000000"/>
              </a:buClr>
              <a:buAutoNum type="alphaLcParenBoth"/>
              <a:tabLst>
                <a:tab pos="546735" algn="l"/>
              </a:tabLst>
            </a:pPr>
            <a:r>
              <a:rPr lang="en-US" sz="2800" b="1" dirty="0" smtClean="0">
                <a:solidFill>
                  <a:srgbClr val="00B050"/>
                </a:solidFill>
                <a:latin typeface="Times New Roman"/>
                <a:cs typeface="Times New Roman"/>
              </a:rPr>
              <a:t>It must be exactly</a:t>
            </a:r>
            <a:r>
              <a:rPr lang="en-US" sz="2800" b="1" spc="-15" dirty="0" smtClean="0">
                <a:solidFill>
                  <a:srgbClr val="00B050"/>
                </a:solidFill>
                <a:latin typeface="Times New Roman"/>
                <a:cs typeface="Times New Roman"/>
              </a:rPr>
              <a:t> </a:t>
            </a:r>
            <a:r>
              <a:rPr lang="en-US" sz="2800" b="1" dirty="0" smtClean="0">
                <a:solidFill>
                  <a:srgbClr val="00B050"/>
                </a:solidFill>
                <a:latin typeface="Times New Roman"/>
                <a:cs typeface="Times New Roman"/>
              </a:rPr>
              <a:t>circular      </a:t>
            </a:r>
            <a:r>
              <a:rPr lang="en-US" sz="2000" b="1" dirty="0" smtClean="0">
                <a:solidFill>
                  <a:srgbClr val="00B050"/>
                </a:solidFill>
                <a:latin typeface="Times New Roman"/>
                <a:cs typeface="Times New Roman"/>
              </a:rPr>
              <a:t>(i.e., have an eccentricity of</a:t>
            </a:r>
            <a:r>
              <a:rPr lang="en-US" sz="2000" b="1" spc="-20" dirty="0" smtClean="0">
                <a:solidFill>
                  <a:srgbClr val="00B050"/>
                </a:solidFill>
                <a:latin typeface="Times New Roman"/>
                <a:cs typeface="Times New Roman"/>
              </a:rPr>
              <a:t> </a:t>
            </a:r>
            <a:r>
              <a:rPr lang="en-US" sz="2000" b="1" dirty="0" smtClean="0">
                <a:solidFill>
                  <a:srgbClr val="00B050"/>
                </a:solidFill>
                <a:latin typeface="Times New Roman"/>
                <a:cs typeface="Times New Roman"/>
              </a:rPr>
              <a:t>zero)</a:t>
            </a:r>
          </a:p>
          <a:p>
            <a:pPr marL="552450" indent="-539750" algn="just">
              <a:lnSpc>
                <a:spcPct val="100000"/>
              </a:lnSpc>
              <a:spcBef>
                <a:spcPts val="830"/>
              </a:spcBef>
              <a:buClr>
                <a:srgbClr val="000000"/>
              </a:buClr>
              <a:buAutoNum type="alphaLcParenBoth"/>
              <a:tabLst>
                <a:tab pos="546735" algn="l"/>
              </a:tabLst>
            </a:pPr>
            <a:r>
              <a:rPr lang="en-US" sz="2800" b="1" dirty="0" smtClean="0">
                <a:solidFill>
                  <a:srgbClr val="00B0F0"/>
                </a:solidFill>
                <a:latin typeface="Times New Roman"/>
                <a:cs typeface="Times New Roman"/>
              </a:rPr>
              <a:t>It must be at the correct altitude  </a:t>
            </a:r>
            <a:r>
              <a:rPr lang="en-US" sz="2000" b="1" dirty="0" smtClean="0">
                <a:solidFill>
                  <a:srgbClr val="00B0F0"/>
                </a:solidFill>
                <a:latin typeface="Times New Roman"/>
                <a:cs typeface="Times New Roman"/>
              </a:rPr>
              <a:t>(i.e., have the correct Period)</a:t>
            </a:r>
          </a:p>
          <a:p>
            <a:pPr marL="600710" indent="-588010" algn="just">
              <a:lnSpc>
                <a:spcPct val="100000"/>
              </a:lnSpc>
              <a:spcBef>
                <a:spcPts val="1005"/>
              </a:spcBef>
              <a:buClr>
                <a:srgbClr val="000000"/>
              </a:buClr>
              <a:buNone/>
              <a:tabLst>
                <a:tab pos="601345" algn="l"/>
              </a:tabLst>
            </a:pPr>
            <a:r>
              <a:rPr lang="en-US" sz="2800" b="1" dirty="0" smtClean="0">
                <a:solidFill>
                  <a:srgbClr val="181818"/>
                </a:solidFill>
                <a:latin typeface="Times New Roman"/>
                <a:cs typeface="Times New Roman"/>
              </a:rPr>
              <a:t>(c)  </a:t>
            </a:r>
            <a:r>
              <a:rPr lang="en-US" sz="2800" b="1" dirty="0" smtClean="0">
                <a:solidFill>
                  <a:srgbClr val="FFC000"/>
                </a:solidFill>
                <a:latin typeface="Times New Roman"/>
                <a:cs typeface="Times New Roman"/>
              </a:rPr>
              <a:t>It must be in the plane of the</a:t>
            </a:r>
            <a:r>
              <a:rPr lang="en-US" sz="2800" b="1" spc="-35" dirty="0" smtClean="0">
                <a:solidFill>
                  <a:srgbClr val="FFC000"/>
                </a:solidFill>
                <a:latin typeface="Times New Roman"/>
                <a:cs typeface="Times New Roman"/>
              </a:rPr>
              <a:t> </a:t>
            </a:r>
            <a:r>
              <a:rPr lang="en-US" sz="2800" b="1" dirty="0" smtClean="0">
                <a:solidFill>
                  <a:srgbClr val="FFC000"/>
                </a:solidFill>
                <a:latin typeface="Times New Roman"/>
                <a:cs typeface="Times New Roman"/>
              </a:rPr>
              <a:t>equator</a:t>
            </a:r>
          </a:p>
          <a:p>
            <a:pPr marL="545465" marR="5080" indent="6350" algn="just">
              <a:lnSpc>
                <a:spcPct val="104700"/>
              </a:lnSpc>
              <a:spcBef>
                <a:spcPts val="810"/>
              </a:spcBef>
              <a:buNone/>
            </a:pPr>
            <a:r>
              <a:rPr lang="en-US" sz="2800" b="1" dirty="0" smtClean="0">
                <a:solidFill>
                  <a:srgbClr val="181818"/>
                </a:solidFill>
                <a:latin typeface="Times New Roman"/>
                <a:cs typeface="Times New Roman"/>
              </a:rPr>
              <a:t> </a:t>
            </a:r>
            <a:r>
              <a:rPr lang="en-US" sz="2000" b="1" dirty="0" smtClean="0">
                <a:solidFill>
                  <a:srgbClr val="7030A0"/>
                </a:solidFill>
                <a:latin typeface="Times New Roman"/>
                <a:cs typeface="Times New Roman"/>
              </a:rPr>
              <a:t>(i.e., have a zero inclination with respect to  the</a:t>
            </a:r>
            <a:r>
              <a:rPr lang="en-US" sz="2000" b="1" spc="-10" dirty="0" smtClean="0">
                <a:solidFill>
                  <a:srgbClr val="7030A0"/>
                </a:solidFill>
                <a:latin typeface="Times New Roman"/>
                <a:cs typeface="Times New Roman"/>
              </a:rPr>
              <a:t> </a:t>
            </a:r>
            <a:r>
              <a:rPr lang="en-US" sz="2000" b="1" dirty="0" smtClean="0">
                <a:solidFill>
                  <a:srgbClr val="7030A0"/>
                </a:solidFill>
                <a:latin typeface="Times New Roman"/>
                <a:cs typeface="Times New Roman"/>
              </a:rPr>
              <a:t>equator).</a:t>
            </a:r>
          </a:p>
          <a:p>
            <a:pPr marL="545465" marR="5080" indent="6350" algn="just">
              <a:lnSpc>
                <a:spcPct val="104700"/>
              </a:lnSpc>
              <a:spcBef>
                <a:spcPts val="810"/>
              </a:spcBef>
              <a:buNone/>
            </a:pPr>
            <a:endParaRPr lang="en-US" sz="1000" b="1" dirty="0" smtClean="0">
              <a:latin typeface="Times New Roman"/>
              <a:cs typeface="Times New Roman"/>
            </a:endParaRPr>
          </a:p>
          <a:p>
            <a:pPr algn="just"/>
            <a:r>
              <a:rPr lang="en-US" sz="2600" b="1" i="1" dirty="0" smtClean="0">
                <a:solidFill>
                  <a:srgbClr val="181818"/>
                </a:solidFill>
                <a:latin typeface="Times New Roman"/>
                <a:cs typeface="Times New Roman"/>
              </a:rPr>
              <a:t>If the </a:t>
            </a:r>
            <a:r>
              <a:rPr lang="en-US" sz="2600" b="1" i="1" dirty="0" smtClean="0">
                <a:solidFill>
                  <a:srgbClr val="00B0F0"/>
                </a:solidFill>
                <a:latin typeface="Times New Roman"/>
                <a:cs typeface="Times New Roman"/>
              </a:rPr>
              <a:t>inclination of the satellite is not zero  </a:t>
            </a:r>
            <a:r>
              <a:rPr lang="en-US" sz="2600" b="1" i="1" dirty="0" smtClean="0">
                <a:solidFill>
                  <a:srgbClr val="181818"/>
                </a:solidFill>
                <a:latin typeface="Times New Roman"/>
                <a:cs typeface="Times New Roman"/>
              </a:rPr>
              <a:t>and/or if the eccentricity is not zero, but the  orbital period is correct, then the satellite  will be in a </a:t>
            </a:r>
            <a:r>
              <a:rPr lang="en-US" sz="2600" b="1" i="1" dirty="0" smtClean="0">
                <a:solidFill>
                  <a:srgbClr val="FF0000"/>
                </a:solidFill>
                <a:latin typeface="Times New Roman"/>
                <a:cs typeface="Times New Roman"/>
              </a:rPr>
              <a:t>geosynchronous orbit</a:t>
            </a:r>
            <a:r>
              <a:rPr lang="en-US" sz="2600" b="1" i="1" dirty="0" smtClean="0">
                <a:solidFill>
                  <a:srgbClr val="181818"/>
                </a:solidFill>
                <a:latin typeface="Times New Roman"/>
                <a:cs typeface="Times New Roman"/>
              </a:rPr>
              <a:t>.</a:t>
            </a:r>
          </a:p>
          <a:p>
            <a:pPr algn="just">
              <a:buNone/>
            </a:pPr>
            <a:r>
              <a:rPr lang="en-US" sz="2600" b="1" i="1" dirty="0" smtClean="0">
                <a:solidFill>
                  <a:srgbClr val="181818"/>
                </a:solidFill>
                <a:latin typeface="Times New Roman"/>
                <a:cs typeface="Times New Roman"/>
              </a:rPr>
              <a:t> </a:t>
            </a:r>
          </a:p>
          <a:p>
            <a:pPr algn="just"/>
            <a:r>
              <a:rPr lang="en-US" sz="2800" b="1" i="1" dirty="0" smtClean="0">
                <a:solidFill>
                  <a:srgbClr val="181818"/>
                </a:solidFill>
                <a:latin typeface="Times New Roman"/>
                <a:cs typeface="Times New Roman"/>
              </a:rPr>
              <a:t>The  position of a geosynchronous satellite will  </a:t>
            </a:r>
            <a:r>
              <a:rPr lang="en-US" sz="2800" b="1" i="1" dirty="0" smtClean="0">
                <a:solidFill>
                  <a:srgbClr val="00B050"/>
                </a:solidFill>
                <a:latin typeface="Times New Roman"/>
                <a:cs typeface="Times New Roman"/>
              </a:rPr>
              <a:t>appear to oscillate</a:t>
            </a:r>
            <a:r>
              <a:rPr lang="en-US" sz="2800" b="1" i="1" dirty="0" smtClean="0">
                <a:solidFill>
                  <a:srgbClr val="181818"/>
                </a:solidFill>
                <a:latin typeface="Times New Roman"/>
                <a:cs typeface="Times New Roman"/>
              </a:rPr>
              <a:t> about a mean look angle  in the sky with respect to a </a:t>
            </a:r>
            <a:r>
              <a:rPr lang="en-US" sz="2800" b="1" i="1" dirty="0" smtClean="0">
                <a:solidFill>
                  <a:srgbClr val="00B050"/>
                </a:solidFill>
                <a:latin typeface="Times New Roman"/>
                <a:cs typeface="Times New Roman"/>
              </a:rPr>
              <a:t>stationary  observer </a:t>
            </a:r>
            <a:r>
              <a:rPr lang="en-US" sz="2800" b="1" i="1" dirty="0" smtClean="0">
                <a:solidFill>
                  <a:srgbClr val="181818"/>
                </a:solidFill>
                <a:latin typeface="Times New Roman"/>
                <a:cs typeface="Times New Roman"/>
              </a:rPr>
              <a:t>on the </a:t>
            </a:r>
            <a:r>
              <a:rPr lang="en-US" sz="2800" b="1" i="1" spc="-5" dirty="0" smtClean="0">
                <a:solidFill>
                  <a:srgbClr val="181818"/>
                </a:solidFill>
                <a:latin typeface="Times New Roman"/>
                <a:cs typeface="Times New Roman"/>
              </a:rPr>
              <a:t>earth’s </a:t>
            </a:r>
            <a:r>
              <a:rPr lang="en-US" sz="2800" b="1" i="1" dirty="0" smtClean="0">
                <a:solidFill>
                  <a:srgbClr val="181818"/>
                </a:solidFill>
                <a:latin typeface="Times New Roman"/>
                <a:cs typeface="Times New Roman"/>
              </a:rPr>
              <a:t>surface. </a:t>
            </a:r>
          </a:p>
          <a:p>
            <a:pPr algn="just"/>
            <a:endParaRPr lang="en-US" sz="2600" i="1" dirty="0" smtClean="0">
              <a:solidFill>
                <a:srgbClr val="181818"/>
              </a:solidFill>
              <a:latin typeface="Times New Roman"/>
              <a:cs typeface="Times New Roman"/>
            </a:endParaRPr>
          </a:p>
          <a:p>
            <a:pPr algn="just"/>
            <a:endParaRPr lang="en-US"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839200" cy="6858000"/>
          </a:xfrm>
        </p:spPr>
        <p:txBody>
          <a:bodyPr>
            <a:normAutofit fontScale="92500" lnSpcReduction="10000"/>
          </a:bodyPr>
          <a:lstStyle/>
          <a:p>
            <a:pPr algn="just"/>
            <a:endParaRPr lang="en-US" sz="1500" i="1" dirty="0" smtClean="0">
              <a:solidFill>
                <a:srgbClr val="181818"/>
              </a:solidFill>
              <a:latin typeface="Times New Roman"/>
              <a:cs typeface="Times New Roman"/>
            </a:endParaRPr>
          </a:p>
          <a:p>
            <a:pPr algn="just"/>
            <a:r>
              <a:rPr lang="en-US" sz="3000" b="1" dirty="0" smtClean="0">
                <a:solidFill>
                  <a:srgbClr val="181818"/>
                </a:solidFill>
                <a:latin typeface="Times New Roman"/>
                <a:cs typeface="Times New Roman"/>
              </a:rPr>
              <a:t>The </a:t>
            </a:r>
            <a:r>
              <a:rPr lang="en-US" sz="3000" b="1" dirty="0" smtClean="0">
                <a:solidFill>
                  <a:srgbClr val="FF0000"/>
                </a:solidFill>
                <a:latin typeface="Times New Roman"/>
                <a:cs typeface="Times New Roman"/>
              </a:rPr>
              <a:t>orbital  period </a:t>
            </a:r>
            <a:r>
              <a:rPr lang="en-US" sz="3000" b="1" dirty="0" smtClean="0">
                <a:solidFill>
                  <a:srgbClr val="181818"/>
                </a:solidFill>
                <a:latin typeface="Times New Roman"/>
                <a:cs typeface="Times New Roman"/>
              </a:rPr>
              <a:t>of a </a:t>
            </a:r>
            <a:r>
              <a:rPr lang="en-US" sz="3000" b="1" dirty="0" smtClean="0">
                <a:solidFill>
                  <a:srgbClr val="FF0000"/>
                </a:solidFill>
                <a:latin typeface="Times New Roman"/>
                <a:cs typeface="Times New Roman"/>
              </a:rPr>
              <a:t>GEO</a:t>
            </a:r>
            <a:r>
              <a:rPr lang="en-US" sz="3000" b="1" dirty="0" smtClean="0">
                <a:solidFill>
                  <a:srgbClr val="181818"/>
                </a:solidFill>
                <a:latin typeface="Times New Roman"/>
                <a:cs typeface="Times New Roman"/>
              </a:rPr>
              <a:t> satellite, </a:t>
            </a:r>
            <a:r>
              <a:rPr lang="en-US" sz="3000" b="1" dirty="0" smtClean="0">
                <a:solidFill>
                  <a:srgbClr val="92D050"/>
                </a:solidFill>
                <a:latin typeface="Times New Roman"/>
                <a:cs typeface="Times New Roman"/>
              </a:rPr>
              <a:t>23 h 56 min 4.1</a:t>
            </a:r>
            <a:r>
              <a:rPr lang="en-US" sz="3000" b="1" spc="-114" dirty="0" smtClean="0">
                <a:solidFill>
                  <a:srgbClr val="92D050"/>
                </a:solidFill>
                <a:latin typeface="Times New Roman"/>
                <a:cs typeface="Times New Roman"/>
              </a:rPr>
              <a:t> </a:t>
            </a:r>
            <a:r>
              <a:rPr lang="en-US" sz="3000" b="1" dirty="0" smtClean="0">
                <a:solidFill>
                  <a:srgbClr val="92D050"/>
                </a:solidFill>
                <a:latin typeface="Times New Roman"/>
                <a:cs typeface="Times New Roman"/>
              </a:rPr>
              <a:t>s</a:t>
            </a:r>
            <a:r>
              <a:rPr lang="en-US" sz="3000" b="1" dirty="0" smtClean="0">
                <a:solidFill>
                  <a:srgbClr val="181818"/>
                </a:solidFill>
                <a:latin typeface="Times New Roman"/>
                <a:cs typeface="Times New Roman"/>
              </a:rPr>
              <a:t>,  is one sidereal</a:t>
            </a:r>
            <a:r>
              <a:rPr lang="en-US" sz="3000" b="1" spc="-10" dirty="0" smtClean="0">
                <a:solidFill>
                  <a:srgbClr val="181818"/>
                </a:solidFill>
                <a:latin typeface="Times New Roman"/>
                <a:cs typeface="Times New Roman"/>
              </a:rPr>
              <a:t> </a:t>
            </a:r>
            <a:r>
              <a:rPr lang="en-US" sz="3000" b="1" dirty="0" smtClean="0">
                <a:solidFill>
                  <a:srgbClr val="181818"/>
                </a:solidFill>
                <a:latin typeface="Times New Roman"/>
                <a:cs typeface="Times New Roman"/>
              </a:rPr>
              <a:t>day.</a:t>
            </a:r>
          </a:p>
          <a:p>
            <a:pPr algn="just"/>
            <a:endParaRPr lang="en-US" sz="1300" b="1" dirty="0" smtClean="0">
              <a:latin typeface="Times New Roman"/>
              <a:cs typeface="Times New Roman"/>
            </a:endParaRPr>
          </a:p>
          <a:p>
            <a:pPr algn="just"/>
            <a:r>
              <a:rPr lang="en-US" b="1" spc="-5" dirty="0" smtClean="0">
                <a:solidFill>
                  <a:srgbClr val="181818"/>
                </a:solidFill>
                <a:latin typeface="Times New Roman"/>
                <a:cs typeface="Times New Roman"/>
              </a:rPr>
              <a:t>A </a:t>
            </a:r>
            <a:r>
              <a:rPr lang="en-US" b="1" spc="-5" dirty="0" smtClean="0">
                <a:solidFill>
                  <a:srgbClr val="92D050"/>
                </a:solidFill>
                <a:latin typeface="Times New Roman"/>
                <a:cs typeface="Times New Roman"/>
              </a:rPr>
              <a:t>sidereal day</a:t>
            </a:r>
            <a:r>
              <a:rPr lang="en-US" b="1" spc="-5" dirty="0" smtClean="0">
                <a:solidFill>
                  <a:srgbClr val="181818"/>
                </a:solidFill>
                <a:latin typeface="Times New Roman"/>
                <a:cs typeface="Times New Roman"/>
              </a:rPr>
              <a:t> is the </a:t>
            </a:r>
            <a:r>
              <a:rPr lang="en-US" b="1" spc="-5" dirty="0" smtClean="0">
                <a:solidFill>
                  <a:srgbClr val="FF0000"/>
                </a:solidFill>
                <a:latin typeface="Times New Roman"/>
                <a:cs typeface="Times New Roman"/>
              </a:rPr>
              <a:t>time between </a:t>
            </a:r>
            <a:r>
              <a:rPr lang="en-US" b="1" spc="-5" dirty="0" smtClean="0">
                <a:solidFill>
                  <a:srgbClr val="0070C0"/>
                </a:solidFill>
                <a:latin typeface="Times New Roman"/>
                <a:cs typeface="Times New Roman"/>
              </a:rPr>
              <a:t>consecutive  crossings of any particular longitude on the earth  by any star, other than the sun</a:t>
            </a:r>
            <a:r>
              <a:rPr lang="en-US" b="1" spc="-5" dirty="0" smtClean="0">
                <a:solidFill>
                  <a:srgbClr val="181818"/>
                </a:solidFill>
                <a:latin typeface="Times New Roman"/>
                <a:cs typeface="Times New Roman"/>
              </a:rPr>
              <a:t>¹.</a:t>
            </a:r>
          </a:p>
          <a:p>
            <a:pPr algn="just"/>
            <a:endParaRPr lang="en-US" sz="1400" b="1" spc="-5" dirty="0" smtClean="0">
              <a:solidFill>
                <a:srgbClr val="181818"/>
              </a:solidFill>
              <a:latin typeface="Times New Roman"/>
              <a:cs typeface="Times New Roman"/>
            </a:endParaRPr>
          </a:p>
          <a:p>
            <a:pPr algn="just"/>
            <a:r>
              <a:rPr lang="en-US" b="1" spc="-5" dirty="0" smtClean="0">
                <a:solidFill>
                  <a:srgbClr val="181818"/>
                </a:solidFill>
                <a:latin typeface="Times New Roman"/>
                <a:cs typeface="Times New Roman"/>
              </a:rPr>
              <a:t>The </a:t>
            </a:r>
            <a:r>
              <a:rPr lang="en-US" b="1" spc="-5" dirty="0" smtClean="0">
                <a:solidFill>
                  <a:srgbClr val="FF0000"/>
                </a:solidFill>
                <a:latin typeface="Times New Roman"/>
                <a:cs typeface="Times New Roman"/>
              </a:rPr>
              <a:t>mean solar  day of 24 h</a:t>
            </a:r>
            <a:r>
              <a:rPr lang="en-US" b="1" spc="-5" dirty="0" smtClean="0">
                <a:solidFill>
                  <a:srgbClr val="181818"/>
                </a:solidFill>
                <a:latin typeface="Times New Roman"/>
                <a:cs typeface="Times New Roman"/>
              </a:rPr>
              <a:t> is the </a:t>
            </a:r>
            <a:r>
              <a:rPr lang="en-US" b="1" spc="-5" dirty="0" smtClean="0">
                <a:solidFill>
                  <a:srgbClr val="00B0F0"/>
                </a:solidFill>
                <a:latin typeface="Times New Roman"/>
                <a:cs typeface="Times New Roman"/>
              </a:rPr>
              <a:t>time between </a:t>
            </a:r>
            <a:r>
              <a:rPr lang="en-US" b="1" spc="-5" dirty="0" smtClean="0">
                <a:solidFill>
                  <a:srgbClr val="181818"/>
                </a:solidFill>
                <a:latin typeface="Times New Roman"/>
                <a:cs typeface="Times New Roman"/>
              </a:rPr>
              <a:t>any consecutive  </a:t>
            </a:r>
            <a:r>
              <a:rPr lang="en-US" b="1" spc="-5" dirty="0" smtClean="0">
                <a:solidFill>
                  <a:srgbClr val="00B050"/>
                </a:solidFill>
                <a:latin typeface="Times New Roman"/>
                <a:cs typeface="Times New Roman"/>
              </a:rPr>
              <a:t>crossings of any particular longitude by the sun,  and is the time between successive sunrises (or  sunsets) observed at one location on earth</a:t>
            </a:r>
            <a:r>
              <a:rPr lang="en-US" b="1" spc="-5" dirty="0" smtClean="0">
                <a:solidFill>
                  <a:srgbClr val="181818"/>
                </a:solidFill>
                <a:latin typeface="Times New Roman"/>
                <a:cs typeface="Times New Roman"/>
              </a:rPr>
              <a:t>,  averaged  over </a:t>
            </a:r>
            <a:r>
              <a:rPr lang="en-US" b="1" spc="-5" dirty="0" smtClean="0">
                <a:solidFill>
                  <a:srgbClr val="FF0000"/>
                </a:solidFill>
                <a:latin typeface="Times New Roman"/>
                <a:cs typeface="Times New Roman"/>
              </a:rPr>
              <a:t>an entire year. </a:t>
            </a:r>
          </a:p>
          <a:p>
            <a:pPr algn="just"/>
            <a:endParaRPr lang="en-US" sz="1800" b="1" spc="-5" dirty="0" smtClean="0">
              <a:solidFill>
                <a:srgbClr val="181818"/>
              </a:solidFill>
              <a:latin typeface="Times New Roman"/>
              <a:cs typeface="Times New Roman"/>
            </a:endParaRPr>
          </a:p>
          <a:p>
            <a:pPr algn="just"/>
            <a:r>
              <a:rPr lang="en-US" b="1" spc="-5" dirty="0" smtClean="0">
                <a:solidFill>
                  <a:srgbClr val="181818"/>
                </a:solidFill>
                <a:latin typeface="Times New Roman"/>
                <a:cs typeface="Times New Roman"/>
              </a:rPr>
              <a:t>Because the </a:t>
            </a:r>
            <a:r>
              <a:rPr lang="en-US" b="1" spc="-5" dirty="0" smtClean="0">
                <a:solidFill>
                  <a:srgbClr val="FF0000"/>
                </a:solidFill>
                <a:latin typeface="Times New Roman"/>
                <a:cs typeface="Times New Roman"/>
              </a:rPr>
              <a:t>earth  moves round the sun </a:t>
            </a:r>
            <a:r>
              <a:rPr lang="en-US" b="1" spc="-5" dirty="0" smtClean="0">
                <a:solidFill>
                  <a:srgbClr val="0070C0"/>
                </a:solidFill>
                <a:latin typeface="Times New Roman"/>
                <a:cs typeface="Times New Roman"/>
              </a:rPr>
              <a:t>once per 365¼ days</a:t>
            </a:r>
            <a:r>
              <a:rPr lang="en-US" b="1" spc="-5" dirty="0" smtClean="0">
                <a:solidFill>
                  <a:srgbClr val="181818"/>
                </a:solidFill>
                <a:latin typeface="Times New Roman"/>
                <a:cs typeface="Times New Roman"/>
              </a:rPr>
              <a:t>, the  </a:t>
            </a:r>
            <a:r>
              <a:rPr lang="en-US" b="1" spc="-5" dirty="0" smtClean="0">
                <a:solidFill>
                  <a:srgbClr val="92D050"/>
                </a:solidFill>
                <a:latin typeface="Times New Roman"/>
                <a:cs typeface="Times New Roman"/>
              </a:rPr>
              <a:t>solar day is 1440/365.25 = 3.94 min </a:t>
            </a:r>
            <a:r>
              <a:rPr lang="en-US" b="1" spc="-5" dirty="0" smtClean="0">
                <a:solidFill>
                  <a:srgbClr val="FF0000"/>
                </a:solidFill>
                <a:latin typeface="Times New Roman"/>
                <a:cs typeface="Times New Roman"/>
              </a:rPr>
              <a:t>longer than a  sidereal day.</a:t>
            </a:r>
            <a:endParaRPr lang="en-US" b="1" dirty="0" smtClean="0">
              <a:solidFill>
                <a:srgbClr val="FF0000"/>
              </a:solidFill>
              <a:latin typeface="Times New Roman"/>
              <a:cs typeface="Times New Roman"/>
            </a:endParaRPr>
          </a:p>
          <a:p>
            <a:pPr algn="just"/>
            <a:endParaRPr lang="en-US" i="1"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0"/>
            <a:ext cx="7848600" cy="549850"/>
          </a:xfrm>
          <a:prstGeom prst="rect">
            <a:avLst/>
          </a:prstGeom>
        </p:spPr>
        <p:txBody>
          <a:bodyPr vert="horz" wrap="square" lIns="0" tIns="11132" rIns="0" bIns="0" rtlCol="0">
            <a:spAutoFit/>
          </a:bodyPr>
          <a:lstStyle/>
          <a:p>
            <a:pPr marL="11132">
              <a:spcBef>
                <a:spcPts val="88"/>
              </a:spcBef>
            </a:pPr>
            <a:r>
              <a:rPr sz="3500" b="1" spc="-4" dirty="0">
                <a:solidFill>
                  <a:srgbClr val="808000"/>
                </a:solidFill>
                <a:latin typeface="Times New Roman"/>
                <a:cs typeface="Times New Roman"/>
              </a:rPr>
              <a:t>Locating the Satellite </a:t>
            </a:r>
            <a:r>
              <a:rPr sz="3500" b="1" dirty="0">
                <a:solidFill>
                  <a:srgbClr val="808000"/>
                </a:solidFill>
                <a:latin typeface="Times New Roman"/>
                <a:cs typeface="Times New Roman"/>
              </a:rPr>
              <a:t>in </a:t>
            </a:r>
            <a:r>
              <a:rPr sz="3500" b="1" spc="-4" dirty="0">
                <a:solidFill>
                  <a:srgbClr val="808000"/>
                </a:solidFill>
                <a:latin typeface="Times New Roman"/>
                <a:cs typeface="Times New Roman"/>
              </a:rPr>
              <a:t>the</a:t>
            </a:r>
            <a:r>
              <a:rPr sz="3500" b="1" spc="-35" dirty="0">
                <a:solidFill>
                  <a:srgbClr val="808000"/>
                </a:solidFill>
                <a:latin typeface="Times New Roman"/>
                <a:cs typeface="Times New Roman"/>
              </a:rPr>
              <a:t> </a:t>
            </a:r>
            <a:r>
              <a:rPr sz="3500" b="1" spc="-4" dirty="0">
                <a:solidFill>
                  <a:srgbClr val="808000"/>
                </a:solidFill>
                <a:latin typeface="Times New Roman"/>
                <a:cs typeface="Times New Roman"/>
              </a:rPr>
              <a:t>Orbit</a:t>
            </a:r>
            <a:endParaRPr sz="3500">
              <a:latin typeface="Times New Roman"/>
              <a:cs typeface="Times New Roman"/>
            </a:endParaRPr>
          </a:p>
        </p:txBody>
      </p:sp>
      <p:sp>
        <p:nvSpPr>
          <p:cNvPr id="3" name="object 3"/>
          <p:cNvSpPr txBox="1">
            <a:spLocks noGrp="1"/>
          </p:cNvSpPr>
          <p:nvPr>
            <p:ph type="body" idx="1"/>
          </p:nvPr>
        </p:nvSpPr>
        <p:spPr>
          <a:xfrm>
            <a:off x="0" y="609600"/>
            <a:ext cx="9144000" cy="6070848"/>
          </a:xfrm>
          <a:prstGeom prst="rect">
            <a:avLst/>
          </a:prstGeom>
        </p:spPr>
        <p:txBody>
          <a:bodyPr vert="horz" wrap="square" lIns="0" tIns="11132" rIns="0" bIns="0" rtlCol="0">
            <a:spAutoFit/>
          </a:bodyPr>
          <a:lstStyle/>
          <a:p>
            <a:pPr marL="210943" marR="332277" algn="just">
              <a:lnSpc>
                <a:spcPct val="110100"/>
              </a:lnSpc>
              <a:spcBef>
                <a:spcPts val="88"/>
              </a:spcBef>
              <a:tabLst>
                <a:tab pos="1699231" algn="l"/>
              </a:tabLst>
            </a:pPr>
            <a:r>
              <a:rPr sz="2400" b="1" i="1" spc="-4" dirty="0">
                <a:latin typeface="Times New Roman" pitchFamily="18" charset="0"/>
                <a:cs typeface="Times New Roman" pitchFamily="18" charset="0"/>
              </a:rPr>
              <a:t>Consider now the problem of </a:t>
            </a:r>
            <a:r>
              <a:rPr sz="2400" b="1" i="1" spc="-4" dirty="0">
                <a:solidFill>
                  <a:srgbClr val="FF0000"/>
                </a:solidFill>
                <a:latin typeface="Times New Roman" pitchFamily="18" charset="0"/>
                <a:cs typeface="Times New Roman" pitchFamily="18" charset="0"/>
              </a:rPr>
              <a:t>locating</a:t>
            </a:r>
            <a:r>
              <a:rPr sz="2400" b="1" i="1" spc="-4" dirty="0">
                <a:latin typeface="Times New Roman" pitchFamily="18" charset="0"/>
                <a:cs typeface="Times New Roman" pitchFamily="18" charset="0"/>
              </a:rPr>
              <a:t> the </a:t>
            </a:r>
            <a:r>
              <a:rPr sz="2400" b="1" i="1" spc="-4" dirty="0">
                <a:solidFill>
                  <a:srgbClr val="FF0000"/>
                </a:solidFill>
                <a:latin typeface="Times New Roman" pitchFamily="18" charset="0"/>
                <a:cs typeface="Times New Roman" pitchFamily="18" charset="0"/>
              </a:rPr>
              <a:t>satellite</a:t>
            </a:r>
            <a:r>
              <a:rPr sz="2400" b="1" i="1" spc="-4" dirty="0">
                <a:latin typeface="Times New Roman" pitchFamily="18" charset="0"/>
                <a:cs typeface="Times New Roman" pitchFamily="18" charset="0"/>
              </a:rPr>
              <a:t> in its  </a:t>
            </a:r>
            <a:r>
              <a:rPr sz="2400" b="1" i="1" spc="-4" dirty="0">
                <a:solidFill>
                  <a:srgbClr val="FF0000"/>
                </a:solidFill>
                <a:latin typeface="Times New Roman" pitchFamily="18" charset="0"/>
                <a:cs typeface="Times New Roman" pitchFamily="18" charset="0"/>
              </a:rPr>
              <a:t>orbit</a:t>
            </a:r>
            <a:r>
              <a:rPr sz="2400" b="1" i="1" spc="-4">
                <a:latin typeface="Times New Roman" pitchFamily="18" charset="0"/>
                <a:cs typeface="Times New Roman" pitchFamily="18" charset="0"/>
              </a:rPr>
              <a:t>. </a:t>
            </a:r>
            <a:endParaRPr lang="en-US" sz="2400" b="1" i="1" spc="-4" dirty="0" smtClean="0">
              <a:latin typeface="Times New Roman" pitchFamily="18" charset="0"/>
              <a:cs typeface="Times New Roman" pitchFamily="18" charset="0"/>
            </a:endParaRPr>
          </a:p>
          <a:p>
            <a:pPr marL="210943" marR="332277" algn="just">
              <a:lnSpc>
                <a:spcPct val="110100"/>
              </a:lnSpc>
              <a:spcBef>
                <a:spcPts val="88"/>
              </a:spcBef>
              <a:buNone/>
              <a:tabLst>
                <a:tab pos="1699231" algn="l"/>
              </a:tabLst>
            </a:pPr>
            <a:endParaRPr lang="en-US" sz="1100" b="1" i="1" spc="-4" dirty="0" smtClean="0">
              <a:latin typeface="Times New Roman" pitchFamily="18" charset="0"/>
              <a:cs typeface="Times New Roman" pitchFamily="18" charset="0"/>
            </a:endParaRPr>
          </a:p>
          <a:p>
            <a:pPr marL="210943" marR="332277" algn="just">
              <a:lnSpc>
                <a:spcPct val="110100"/>
              </a:lnSpc>
              <a:spcBef>
                <a:spcPts val="88"/>
              </a:spcBef>
              <a:tabLst>
                <a:tab pos="1699231" algn="l"/>
              </a:tabLst>
            </a:pPr>
            <a:r>
              <a:rPr sz="2800" b="1" i="1" spc="-4" smtClean="0">
                <a:latin typeface="Times New Roman" pitchFamily="18" charset="0"/>
                <a:cs typeface="Times New Roman" pitchFamily="18" charset="0"/>
              </a:rPr>
              <a:t>The </a:t>
            </a:r>
            <a:r>
              <a:rPr sz="2800" b="1" i="1" spc="-4" dirty="0">
                <a:solidFill>
                  <a:srgbClr val="FF0000"/>
                </a:solidFill>
                <a:latin typeface="Times New Roman" pitchFamily="18" charset="0"/>
                <a:cs typeface="Times New Roman" pitchFamily="18" charset="0"/>
              </a:rPr>
              <a:t>equation</a:t>
            </a:r>
            <a:r>
              <a:rPr sz="2800" b="1" i="1" spc="-4" dirty="0">
                <a:latin typeface="Times New Roman" pitchFamily="18" charset="0"/>
                <a:cs typeface="Times New Roman" pitchFamily="18" charset="0"/>
              </a:rPr>
              <a:t> of the </a:t>
            </a:r>
            <a:r>
              <a:rPr sz="2800" b="1" i="1" spc="-4" dirty="0">
                <a:solidFill>
                  <a:srgbClr val="FF0000"/>
                </a:solidFill>
                <a:latin typeface="Times New Roman" pitchFamily="18" charset="0"/>
                <a:cs typeface="Times New Roman" pitchFamily="18" charset="0"/>
              </a:rPr>
              <a:t>orbit</a:t>
            </a:r>
            <a:r>
              <a:rPr sz="2800" b="1" i="1" spc="-4" dirty="0">
                <a:latin typeface="Times New Roman" pitchFamily="18" charset="0"/>
                <a:cs typeface="Times New Roman" pitchFamily="18" charset="0"/>
              </a:rPr>
              <a:t> maybe </a:t>
            </a:r>
            <a:r>
              <a:rPr sz="2800" b="1" i="1" spc="-4" dirty="0">
                <a:solidFill>
                  <a:srgbClr val="FF0000"/>
                </a:solidFill>
                <a:latin typeface="Times New Roman" pitchFamily="18" charset="0"/>
                <a:cs typeface="Times New Roman" pitchFamily="18" charset="0"/>
              </a:rPr>
              <a:t>rewritten</a:t>
            </a:r>
            <a:r>
              <a:rPr sz="2800" b="1" i="1" spc="-4" dirty="0">
                <a:latin typeface="Times New Roman" pitchFamily="18" charset="0"/>
                <a:cs typeface="Times New Roman" pitchFamily="18" charset="0"/>
              </a:rPr>
              <a:t> by  combining	Eqs. (2.15) and (2.18) </a:t>
            </a:r>
            <a:r>
              <a:rPr sz="2800" b="1" i="1" spc="-4">
                <a:latin typeface="Times New Roman" pitchFamily="18" charset="0"/>
                <a:cs typeface="Times New Roman" pitchFamily="18" charset="0"/>
              </a:rPr>
              <a:t>to</a:t>
            </a:r>
            <a:r>
              <a:rPr sz="2800" b="1" i="1" spc="-18">
                <a:latin typeface="Times New Roman" pitchFamily="18" charset="0"/>
                <a:cs typeface="Times New Roman" pitchFamily="18" charset="0"/>
              </a:rPr>
              <a:t> </a:t>
            </a:r>
            <a:r>
              <a:rPr sz="2800" b="1" i="1" spc="-4" smtClean="0">
                <a:latin typeface="Times New Roman" pitchFamily="18" charset="0"/>
                <a:cs typeface="Times New Roman" pitchFamily="18" charset="0"/>
              </a:rPr>
              <a:t>obtain</a:t>
            </a:r>
            <a:endParaRPr lang="en-US" sz="2800" b="1" i="1" spc="-4" dirty="0" smtClean="0">
              <a:latin typeface="Times New Roman" pitchFamily="18" charset="0"/>
              <a:cs typeface="Times New Roman" pitchFamily="18" charset="0"/>
            </a:endParaRPr>
          </a:p>
          <a:p>
            <a:pPr marL="210943" marR="332277" algn="just">
              <a:lnSpc>
                <a:spcPct val="110100"/>
              </a:lnSpc>
              <a:spcBef>
                <a:spcPts val="88"/>
              </a:spcBef>
              <a:tabLst>
                <a:tab pos="1699231" algn="l"/>
              </a:tabLst>
            </a:pPr>
            <a:endParaRPr lang="en-US" sz="2800" b="1" i="1" spc="-4" dirty="0" smtClean="0">
              <a:latin typeface="Times New Roman" pitchFamily="18" charset="0"/>
              <a:cs typeface="Times New Roman" pitchFamily="18" charset="0"/>
            </a:endParaRPr>
          </a:p>
          <a:p>
            <a:pPr marL="210943" marR="332277" algn="just">
              <a:lnSpc>
                <a:spcPct val="110100"/>
              </a:lnSpc>
              <a:spcBef>
                <a:spcPts val="88"/>
              </a:spcBef>
              <a:tabLst>
                <a:tab pos="1699231" algn="l"/>
              </a:tabLst>
            </a:pPr>
            <a:r>
              <a:rPr lang="en-US" sz="2800" b="1" i="1" spc="-4" dirty="0" smtClean="0">
                <a:latin typeface="Times New Roman" pitchFamily="18" charset="0"/>
                <a:cs typeface="Times New Roman" pitchFamily="18" charset="0"/>
              </a:rPr>
              <a:t>                                               </a:t>
            </a:r>
            <a:r>
              <a:rPr lang="pt-BR" sz="1800" b="1" i="1" dirty="0" smtClean="0">
                <a:solidFill>
                  <a:srgbClr val="181818"/>
                </a:solidFill>
                <a:latin typeface="Times New Roman"/>
                <a:cs typeface="Times New Roman"/>
              </a:rPr>
              <a:t>a </a:t>
            </a:r>
            <a:r>
              <a:rPr lang="pt-BR" sz="1800" b="1" dirty="0" smtClean="0">
                <a:solidFill>
                  <a:srgbClr val="181818"/>
                </a:solidFill>
                <a:latin typeface="Times New Roman"/>
                <a:cs typeface="Times New Roman"/>
              </a:rPr>
              <a:t>= </a:t>
            </a:r>
            <a:r>
              <a:rPr lang="pt-BR" sz="1800" b="1" i="1" dirty="0" smtClean="0">
                <a:solidFill>
                  <a:srgbClr val="181818"/>
                </a:solidFill>
                <a:latin typeface="Times New Roman"/>
                <a:cs typeface="Times New Roman"/>
              </a:rPr>
              <a:t>p </a:t>
            </a:r>
            <a:r>
              <a:rPr lang="pt-BR" sz="1800" b="1" dirty="0" smtClean="0">
                <a:solidFill>
                  <a:srgbClr val="181818"/>
                </a:solidFill>
                <a:latin typeface="Times New Roman"/>
                <a:cs typeface="Times New Roman"/>
              </a:rPr>
              <a:t>/ </a:t>
            </a:r>
            <a:r>
              <a:rPr lang="pt-BR" sz="1800" b="1" spc="-5" dirty="0" smtClean="0">
                <a:solidFill>
                  <a:srgbClr val="181818"/>
                </a:solidFill>
                <a:latin typeface="Times New Roman"/>
                <a:cs typeface="Times New Roman"/>
              </a:rPr>
              <a:t>(1 </a:t>
            </a:r>
            <a:r>
              <a:rPr lang="pt-BR" sz="1800" b="1" dirty="0" smtClean="0">
                <a:solidFill>
                  <a:srgbClr val="181818"/>
                </a:solidFill>
                <a:latin typeface="Times New Roman"/>
                <a:cs typeface="Times New Roman"/>
              </a:rPr>
              <a:t>— </a:t>
            </a:r>
            <a:r>
              <a:rPr lang="pt-BR" sz="1800" b="1" i="1" dirty="0" smtClean="0">
                <a:solidFill>
                  <a:srgbClr val="181818"/>
                </a:solidFill>
                <a:latin typeface="Times New Roman"/>
                <a:cs typeface="Times New Roman"/>
              </a:rPr>
              <a:t>e</a:t>
            </a:r>
            <a:r>
              <a:rPr lang="pt-BR" sz="1800" b="1" i="1" spc="-95" dirty="0" smtClean="0">
                <a:solidFill>
                  <a:srgbClr val="181818"/>
                </a:solidFill>
                <a:latin typeface="Times New Roman"/>
                <a:cs typeface="Times New Roman"/>
              </a:rPr>
              <a:t> </a:t>
            </a:r>
            <a:r>
              <a:rPr lang="pt-BR" sz="1800" b="1" spc="-5" dirty="0" smtClean="0">
                <a:solidFill>
                  <a:srgbClr val="181818"/>
                </a:solidFill>
                <a:latin typeface="Times New Roman"/>
                <a:cs typeface="Times New Roman"/>
              </a:rPr>
              <a:t>²)</a:t>
            </a:r>
            <a:endParaRPr lang="pt-BR" sz="2800" b="1" dirty="0" smtClean="0">
              <a:latin typeface="Times New Roman"/>
              <a:cs typeface="Times New Roman"/>
            </a:endParaRPr>
          </a:p>
          <a:p>
            <a:pPr marL="210943" marR="332277" algn="just">
              <a:lnSpc>
                <a:spcPct val="110100"/>
              </a:lnSpc>
              <a:spcBef>
                <a:spcPts val="88"/>
              </a:spcBef>
              <a:tabLst>
                <a:tab pos="1699231" algn="l"/>
              </a:tabLst>
            </a:pPr>
            <a:endParaRPr sz="2800" b="1" i="1" spc="-4" dirty="0">
              <a:latin typeface="Times New Roman" pitchFamily="18" charset="0"/>
              <a:cs typeface="Times New Roman" pitchFamily="18" charset="0"/>
            </a:endParaRPr>
          </a:p>
          <a:p>
            <a:pPr marL="6708429">
              <a:spcBef>
                <a:spcPts val="890"/>
              </a:spcBef>
              <a:buNone/>
            </a:pPr>
            <a:r>
              <a:rPr b="1" spc="-4" smtClean="0"/>
              <a:t>(</a:t>
            </a:r>
            <a:r>
              <a:rPr b="1" spc="-4" dirty="0"/>
              <a:t>2.22)</a:t>
            </a:r>
          </a:p>
          <a:p>
            <a:pPr marL="199811">
              <a:spcBef>
                <a:spcPts val="4"/>
              </a:spcBef>
            </a:pPr>
            <a:endParaRPr sz="1050" b="1"/>
          </a:p>
          <a:p>
            <a:pPr marL="210943" marR="64006" algn="just">
              <a:lnSpc>
                <a:spcPct val="110100"/>
              </a:lnSpc>
            </a:pPr>
            <a:r>
              <a:rPr b="1" spc="-4" dirty="0"/>
              <a:t>The </a:t>
            </a:r>
            <a:r>
              <a:rPr b="1" spc="-4"/>
              <a:t>angle </a:t>
            </a:r>
            <a:r>
              <a:rPr lang="el-GR" b="1" spc="-4" dirty="0" smtClean="0"/>
              <a:t>φ</a:t>
            </a:r>
            <a:r>
              <a:rPr sz="2400" b="1" i="1" spc="-6" baseline="-20467" smtClean="0">
                <a:latin typeface="Times New Roman"/>
                <a:cs typeface="Times New Roman"/>
              </a:rPr>
              <a:t>0 </a:t>
            </a:r>
            <a:r>
              <a:rPr sz="2800" b="1" spc="-4" dirty="0"/>
              <a:t>(see Figure 2.6) is measured from the </a:t>
            </a:r>
            <a:r>
              <a:rPr sz="2800" b="1" i="1" spc="-4" dirty="0">
                <a:latin typeface="Times New Roman"/>
                <a:cs typeface="Times New Roman"/>
              </a:rPr>
              <a:t>x</a:t>
            </a:r>
            <a:r>
              <a:rPr sz="2800" b="1" spc="-6" baseline="-20467" dirty="0"/>
              <a:t>0 </a:t>
            </a:r>
            <a:r>
              <a:rPr sz="2800" b="1" spc="-4" dirty="0"/>
              <a:t>axis  and is called the </a:t>
            </a:r>
            <a:r>
              <a:rPr sz="2800" b="1" i="1" spc="-4" dirty="0">
                <a:solidFill>
                  <a:srgbClr val="FF0000"/>
                </a:solidFill>
                <a:latin typeface="Times New Roman"/>
                <a:cs typeface="Times New Roman"/>
              </a:rPr>
              <a:t>true anomaly</a:t>
            </a:r>
            <a:r>
              <a:rPr sz="2800" b="1" spc="-4"/>
              <a:t>. </a:t>
            </a:r>
            <a:endParaRPr lang="en-US" sz="2800" b="1" spc="-4" dirty="0" smtClean="0"/>
          </a:p>
          <a:p>
            <a:pPr marL="210943" marR="64006" algn="just">
              <a:lnSpc>
                <a:spcPct val="110100"/>
              </a:lnSpc>
            </a:pPr>
            <a:endParaRPr lang="en-US" sz="700" b="1" spc="-4" dirty="0" smtClean="0"/>
          </a:p>
          <a:p>
            <a:pPr marL="210943" marR="64006" algn="just">
              <a:lnSpc>
                <a:spcPct val="110100"/>
              </a:lnSpc>
            </a:pPr>
            <a:r>
              <a:rPr sz="2000" b="1" i="1" spc="-4" smtClean="0"/>
              <a:t>[</a:t>
            </a:r>
            <a:r>
              <a:rPr sz="1800" b="1" i="1" spc="-4" dirty="0"/>
              <a:t>Anomaly was </a:t>
            </a:r>
            <a:r>
              <a:rPr sz="1800" b="1" i="1" dirty="0"/>
              <a:t>a </a:t>
            </a:r>
            <a:r>
              <a:rPr sz="1800" b="1" i="1" spc="-4" dirty="0">
                <a:solidFill>
                  <a:srgbClr val="FF0000"/>
                </a:solidFill>
              </a:rPr>
              <a:t>measure</a:t>
            </a:r>
            <a:r>
              <a:rPr sz="1800" b="1" i="1" spc="-4" dirty="0"/>
              <a:t>  used by </a:t>
            </a:r>
            <a:r>
              <a:rPr sz="1800" b="1" i="1" spc="-4" dirty="0">
                <a:solidFill>
                  <a:srgbClr val="FF0000"/>
                </a:solidFill>
              </a:rPr>
              <a:t>astronomers</a:t>
            </a:r>
            <a:r>
              <a:rPr sz="1800" b="1" i="1" spc="-4" dirty="0"/>
              <a:t> to </a:t>
            </a:r>
            <a:r>
              <a:rPr sz="1800" b="1" i="1" spc="-4" dirty="0">
                <a:solidFill>
                  <a:srgbClr val="FF0000"/>
                </a:solidFill>
              </a:rPr>
              <a:t>mean</a:t>
            </a:r>
            <a:r>
              <a:rPr sz="1800" b="1" i="1" spc="-4" dirty="0"/>
              <a:t> </a:t>
            </a:r>
            <a:r>
              <a:rPr sz="1800" b="1" i="1" dirty="0"/>
              <a:t>a </a:t>
            </a:r>
            <a:r>
              <a:rPr sz="1800" b="1" i="1" spc="-4" dirty="0"/>
              <a:t>planet’s angular distance  from its perihelion (closest approach to the sun),  measured as if viewed from the sun. The term was  </a:t>
            </a:r>
            <a:r>
              <a:rPr sz="1800" b="1" i="1" spc="-4" dirty="0">
                <a:solidFill>
                  <a:srgbClr val="FF0000"/>
                </a:solidFill>
              </a:rPr>
              <a:t>adopted </a:t>
            </a:r>
            <a:r>
              <a:rPr sz="1800" b="1" i="1" spc="-4" dirty="0"/>
              <a:t>in celestial mechanics for all orbiting</a:t>
            </a:r>
            <a:r>
              <a:rPr sz="1800" b="1" i="1" spc="-18" dirty="0"/>
              <a:t> </a:t>
            </a:r>
            <a:r>
              <a:rPr sz="1800" b="1" i="1" spc="-4" dirty="0"/>
              <a:t>bodies.]</a:t>
            </a:r>
            <a:endParaRPr sz="2000" b="1" i="1">
              <a:latin typeface="Times New Roman"/>
              <a:cs typeface="Times New Roman"/>
            </a:endParaRPr>
          </a:p>
        </p:txBody>
      </p:sp>
      <p:sp>
        <p:nvSpPr>
          <p:cNvPr id="4" name="object 4"/>
          <p:cNvSpPr/>
          <p:nvPr/>
        </p:nvSpPr>
        <p:spPr>
          <a:xfrm>
            <a:off x="3429000" y="3657600"/>
            <a:ext cx="2362200" cy="64606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229600" y="6678464"/>
            <a:ext cx="500344" cy="179536"/>
          </a:xfrm>
          <a:prstGeom prst="rect">
            <a:avLst/>
          </a:prstGeom>
        </p:spPr>
        <p:txBody>
          <a:bodyPr vert="horz" wrap="square" lIns="0" tIns="0" rIns="0" bIns="0" rtlCol="0">
            <a:spAutoFit/>
          </a:bodyPr>
          <a:lstStyle/>
          <a:p>
            <a:pPr marL="11132">
              <a:lnSpc>
                <a:spcPts val="1424"/>
              </a:lnSpc>
            </a:pPr>
            <a:r>
              <a:rPr lang="en-US" sz="1200" spc="-4" dirty="0" smtClean="0">
                <a:solidFill>
                  <a:srgbClr val="181818"/>
                </a:solidFill>
                <a:latin typeface="Times New Roman"/>
                <a:cs typeface="Times New Roman"/>
              </a:rPr>
              <a:t>27</a:t>
            </a:r>
            <a:endParaRPr sz="1200">
              <a:latin typeface="Times New Roman"/>
              <a:cs typeface="Times New Roman"/>
            </a:endParaRPr>
          </a:p>
        </p:txBody>
      </p:sp>
      <p:sp>
        <p:nvSpPr>
          <p:cNvPr id="6" name="object 7"/>
          <p:cNvSpPr/>
          <p:nvPr/>
        </p:nvSpPr>
        <p:spPr>
          <a:xfrm>
            <a:off x="381000" y="2667000"/>
            <a:ext cx="2667000" cy="457200"/>
          </a:xfrm>
          <a:prstGeom prst="rect">
            <a:avLst/>
          </a:prstGeom>
          <a:blipFill>
            <a:blip r:embed="rId3"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7253DC2C-EF55-4F5A-98CC-CADF098E60D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228600"/>
            <a:ext cx="8763000" cy="3746622"/>
          </a:xfrm>
          <a:prstGeom prst="rect">
            <a:avLst/>
          </a:prstGeom>
        </p:spPr>
        <p:txBody>
          <a:bodyPr vert="horz" wrap="square" lIns="0" tIns="11132" rIns="0" bIns="0" rtlCol="0">
            <a:spAutoFit/>
          </a:bodyPr>
          <a:lstStyle/>
          <a:p>
            <a:pPr marL="11132" marR="4453" algn="just">
              <a:lnSpc>
                <a:spcPct val="105000"/>
              </a:lnSpc>
              <a:spcBef>
                <a:spcPts val="88"/>
              </a:spcBef>
            </a:pPr>
            <a:r>
              <a:rPr sz="3200" b="1" i="1" spc="-4" dirty="0">
                <a:solidFill>
                  <a:srgbClr val="181818"/>
                </a:solidFill>
                <a:latin typeface="Times New Roman"/>
                <a:cs typeface="Times New Roman"/>
              </a:rPr>
              <a:t>Since we defined the </a:t>
            </a:r>
            <a:r>
              <a:rPr sz="3200" b="1" i="1" spc="-4" dirty="0">
                <a:solidFill>
                  <a:srgbClr val="FF0000"/>
                </a:solidFill>
                <a:latin typeface="Times New Roman"/>
                <a:cs typeface="Times New Roman"/>
              </a:rPr>
              <a:t>positive </a:t>
            </a:r>
            <a:r>
              <a:rPr sz="2500" b="1" i="1" spc="-4">
                <a:solidFill>
                  <a:srgbClr val="FF0000"/>
                </a:solidFill>
                <a:latin typeface="Times New Roman"/>
                <a:cs typeface="Times New Roman"/>
              </a:rPr>
              <a:t>x</a:t>
            </a:r>
            <a:r>
              <a:rPr sz="2500" b="1" i="1" spc="-6" baseline="-20467">
                <a:solidFill>
                  <a:srgbClr val="FF0000"/>
                </a:solidFill>
                <a:latin typeface="Times New Roman"/>
                <a:cs typeface="Times New Roman"/>
              </a:rPr>
              <a:t>0 </a:t>
            </a:r>
            <a:r>
              <a:rPr lang="en-US" sz="2500" b="1" i="1" spc="-6" baseline="-20467" dirty="0" smtClean="0">
                <a:solidFill>
                  <a:srgbClr val="FF0000"/>
                </a:solidFill>
                <a:latin typeface="Times New Roman"/>
                <a:cs typeface="Times New Roman"/>
              </a:rPr>
              <a:t> </a:t>
            </a:r>
            <a:r>
              <a:rPr sz="3200" b="1" i="1" spc="-4" smtClean="0">
                <a:solidFill>
                  <a:srgbClr val="181818"/>
                </a:solidFill>
                <a:latin typeface="Times New Roman"/>
                <a:cs typeface="Times New Roman"/>
              </a:rPr>
              <a:t>axis </a:t>
            </a:r>
            <a:r>
              <a:rPr sz="3200" b="1" i="1" spc="-4" dirty="0">
                <a:solidFill>
                  <a:srgbClr val="181818"/>
                </a:solidFill>
                <a:latin typeface="Times New Roman"/>
                <a:cs typeface="Times New Roman"/>
              </a:rPr>
              <a:t>so that  </a:t>
            </a:r>
            <a:r>
              <a:rPr sz="3200" b="1" i="1" dirty="0">
                <a:solidFill>
                  <a:srgbClr val="181818"/>
                </a:solidFill>
                <a:latin typeface="Times New Roman"/>
                <a:cs typeface="Times New Roman"/>
              </a:rPr>
              <a:t>it </a:t>
            </a:r>
            <a:r>
              <a:rPr sz="3200" b="1" i="1" spc="-4" dirty="0">
                <a:solidFill>
                  <a:srgbClr val="FF0000"/>
                </a:solidFill>
                <a:latin typeface="Times New Roman"/>
                <a:cs typeface="Times New Roman"/>
              </a:rPr>
              <a:t>passes</a:t>
            </a:r>
            <a:r>
              <a:rPr sz="3200" b="1" i="1" spc="-4" dirty="0">
                <a:solidFill>
                  <a:srgbClr val="181818"/>
                </a:solidFill>
                <a:latin typeface="Times New Roman"/>
                <a:cs typeface="Times New Roman"/>
              </a:rPr>
              <a:t> </a:t>
            </a:r>
            <a:r>
              <a:rPr sz="3200" b="1" i="1" dirty="0">
                <a:solidFill>
                  <a:srgbClr val="181818"/>
                </a:solidFill>
                <a:latin typeface="Times New Roman"/>
                <a:cs typeface="Times New Roman"/>
              </a:rPr>
              <a:t>through the </a:t>
            </a:r>
            <a:r>
              <a:rPr sz="3200" b="1" i="1" dirty="0">
                <a:solidFill>
                  <a:srgbClr val="FF0000"/>
                </a:solidFill>
                <a:latin typeface="Times New Roman"/>
                <a:cs typeface="Times New Roman"/>
              </a:rPr>
              <a:t>perigee</a:t>
            </a:r>
            <a:r>
              <a:rPr sz="3200" b="1" i="1">
                <a:solidFill>
                  <a:srgbClr val="181818"/>
                </a:solidFill>
                <a:latin typeface="Times New Roman"/>
                <a:cs typeface="Times New Roman"/>
              </a:rPr>
              <a:t>, </a:t>
            </a:r>
            <a:endParaRPr lang="en-US" sz="3200" b="1" i="1" dirty="0" smtClean="0">
              <a:solidFill>
                <a:srgbClr val="181818"/>
              </a:solidFill>
              <a:latin typeface="Times New Roman"/>
              <a:cs typeface="Times New Roman"/>
            </a:endParaRPr>
          </a:p>
          <a:p>
            <a:pPr marL="11132" marR="4453" algn="just">
              <a:lnSpc>
                <a:spcPct val="105000"/>
              </a:lnSpc>
              <a:spcBef>
                <a:spcPts val="88"/>
              </a:spcBef>
            </a:pPr>
            <a:endParaRPr lang="en-US" b="1" i="1" dirty="0" smtClean="0">
              <a:solidFill>
                <a:srgbClr val="181818"/>
              </a:solidFill>
              <a:latin typeface="Times New Roman"/>
              <a:cs typeface="Times New Roman"/>
            </a:endParaRPr>
          </a:p>
          <a:p>
            <a:pPr marL="11132" marR="4453" algn="just">
              <a:lnSpc>
                <a:spcPct val="105000"/>
              </a:lnSpc>
              <a:spcBef>
                <a:spcPts val="88"/>
              </a:spcBef>
            </a:pPr>
            <a:r>
              <a:rPr sz="2500" b="1" i="1" smtClean="0">
                <a:solidFill>
                  <a:srgbClr val="FF0000"/>
                </a:solidFill>
                <a:latin typeface="Times New Roman"/>
                <a:cs typeface="Times New Roman"/>
              </a:rPr>
              <a:t>ø</a:t>
            </a:r>
            <a:r>
              <a:rPr sz="2500" b="1" i="1" baseline="-20467" smtClean="0">
                <a:solidFill>
                  <a:srgbClr val="FF0000"/>
                </a:solidFill>
                <a:latin typeface="Times New Roman"/>
                <a:cs typeface="Times New Roman"/>
              </a:rPr>
              <a:t>0 </a:t>
            </a:r>
            <a:r>
              <a:rPr sz="3200" b="1" i="1" dirty="0">
                <a:solidFill>
                  <a:srgbClr val="FF0000"/>
                </a:solidFill>
                <a:latin typeface="Times New Roman"/>
                <a:cs typeface="Times New Roman"/>
              </a:rPr>
              <a:t>measures  </a:t>
            </a:r>
            <a:r>
              <a:rPr sz="3200" b="1" i="1" dirty="0">
                <a:solidFill>
                  <a:srgbClr val="181818"/>
                </a:solidFill>
                <a:latin typeface="Times New Roman"/>
                <a:cs typeface="Times New Roman"/>
              </a:rPr>
              <a:t>the angle </a:t>
            </a:r>
            <a:r>
              <a:rPr sz="3200" b="1" i="1" dirty="0">
                <a:solidFill>
                  <a:srgbClr val="FF0000"/>
                </a:solidFill>
                <a:latin typeface="Times New Roman"/>
                <a:cs typeface="Times New Roman"/>
              </a:rPr>
              <a:t>from</a:t>
            </a:r>
            <a:r>
              <a:rPr sz="3200" b="1" i="1" dirty="0">
                <a:solidFill>
                  <a:srgbClr val="181818"/>
                </a:solidFill>
                <a:latin typeface="Times New Roman"/>
                <a:cs typeface="Times New Roman"/>
              </a:rPr>
              <a:t> the </a:t>
            </a:r>
            <a:r>
              <a:rPr sz="3200" b="1" i="1" dirty="0">
                <a:solidFill>
                  <a:srgbClr val="FF0000"/>
                </a:solidFill>
                <a:latin typeface="Times New Roman"/>
                <a:cs typeface="Times New Roman"/>
              </a:rPr>
              <a:t>perigee</a:t>
            </a:r>
            <a:r>
              <a:rPr sz="3200" b="1" i="1" dirty="0">
                <a:solidFill>
                  <a:srgbClr val="181818"/>
                </a:solidFill>
                <a:latin typeface="Times New Roman"/>
                <a:cs typeface="Times New Roman"/>
              </a:rPr>
              <a:t> to the  instantaneous </a:t>
            </a:r>
            <a:r>
              <a:rPr sz="3200" b="1" i="1" dirty="0">
                <a:solidFill>
                  <a:srgbClr val="FF0000"/>
                </a:solidFill>
                <a:latin typeface="Times New Roman"/>
                <a:cs typeface="Times New Roman"/>
              </a:rPr>
              <a:t>position</a:t>
            </a:r>
            <a:r>
              <a:rPr sz="3200" b="1" i="1" dirty="0">
                <a:solidFill>
                  <a:srgbClr val="181818"/>
                </a:solidFill>
                <a:latin typeface="Times New Roman"/>
                <a:cs typeface="Times New Roman"/>
              </a:rPr>
              <a:t> of the </a:t>
            </a:r>
            <a:r>
              <a:rPr sz="3200" b="1" i="1">
                <a:solidFill>
                  <a:srgbClr val="181818"/>
                </a:solidFill>
                <a:latin typeface="Times New Roman"/>
                <a:cs typeface="Times New Roman"/>
              </a:rPr>
              <a:t>satellite</a:t>
            </a:r>
            <a:r>
              <a:rPr sz="3200" b="1" smtClean="0">
                <a:solidFill>
                  <a:srgbClr val="181818"/>
                </a:solidFill>
                <a:latin typeface="Times New Roman"/>
                <a:cs typeface="Times New Roman"/>
              </a:rPr>
              <a:t>.</a:t>
            </a:r>
            <a:endParaRPr lang="en-US" sz="3200" b="1" dirty="0" smtClean="0">
              <a:solidFill>
                <a:srgbClr val="181818"/>
              </a:solidFill>
              <a:latin typeface="Times New Roman"/>
              <a:cs typeface="Times New Roman"/>
            </a:endParaRPr>
          </a:p>
          <a:p>
            <a:pPr marL="11132" marR="4453" algn="just">
              <a:lnSpc>
                <a:spcPct val="105000"/>
              </a:lnSpc>
              <a:spcBef>
                <a:spcPts val="88"/>
              </a:spcBef>
            </a:pPr>
            <a:endParaRPr lang="en-US" sz="1600" b="1" dirty="0" smtClean="0">
              <a:solidFill>
                <a:srgbClr val="181818"/>
              </a:solidFill>
              <a:latin typeface="Times New Roman"/>
              <a:cs typeface="Times New Roman"/>
            </a:endParaRPr>
          </a:p>
          <a:p>
            <a:pPr marL="11132" marR="4453" algn="just">
              <a:lnSpc>
                <a:spcPct val="105000"/>
              </a:lnSpc>
              <a:spcBef>
                <a:spcPts val="88"/>
              </a:spcBef>
            </a:pPr>
            <a:r>
              <a:rPr sz="3200" b="1" smtClean="0">
                <a:solidFill>
                  <a:srgbClr val="181818"/>
                </a:solidFill>
                <a:latin typeface="Times New Roman"/>
                <a:cs typeface="Times New Roman"/>
              </a:rPr>
              <a:t>The  </a:t>
            </a:r>
            <a:r>
              <a:rPr sz="3200" b="1" dirty="0">
                <a:solidFill>
                  <a:srgbClr val="181818"/>
                </a:solidFill>
                <a:latin typeface="Times New Roman"/>
                <a:cs typeface="Times New Roman"/>
              </a:rPr>
              <a:t>rectangular coordinates of the </a:t>
            </a:r>
            <a:r>
              <a:rPr sz="3200" b="1" dirty="0">
                <a:solidFill>
                  <a:srgbClr val="FF0000"/>
                </a:solidFill>
                <a:latin typeface="Times New Roman"/>
                <a:cs typeface="Times New Roman"/>
              </a:rPr>
              <a:t>satellite</a:t>
            </a:r>
            <a:r>
              <a:rPr sz="3200" b="1" dirty="0">
                <a:solidFill>
                  <a:srgbClr val="181818"/>
                </a:solidFill>
                <a:latin typeface="Times New Roman"/>
                <a:cs typeface="Times New Roman"/>
              </a:rPr>
              <a:t> are  given</a:t>
            </a:r>
            <a:r>
              <a:rPr sz="3200" b="1" spc="-4" dirty="0">
                <a:solidFill>
                  <a:srgbClr val="181818"/>
                </a:solidFill>
                <a:latin typeface="Times New Roman"/>
                <a:cs typeface="Times New Roman"/>
              </a:rPr>
              <a:t> </a:t>
            </a:r>
            <a:r>
              <a:rPr sz="3200" b="1" dirty="0">
                <a:solidFill>
                  <a:srgbClr val="181818"/>
                </a:solidFill>
                <a:latin typeface="Times New Roman"/>
                <a:cs typeface="Times New Roman"/>
              </a:rPr>
              <a:t>by</a:t>
            </a:r>
            <a:endParaRPr sz="3200" b="1">
              <a:latin typeface="Times New Roman"/>
              <a:cs typeface="Times New Roman"/>
            </a:endParaRPr>
          </a:p>
        </p:txBody>
      </p:sp>
      <p:sp>
        <p:nvSpPr>
          <p:cNvPr id="3" name="object 3"/>
          <p:cNvSpPr txBox="1"/>
          <p:nvPr/>
        </p:nvSpPr>
        <p:spPr>
          <a:xfrm>
            <a:off x="6019800" y="4114800"/>
            <a:ext cx="1524000" cy="610843"/>
          </a:xfrm>
          <a:prstGeom prst="rect">
            <a:avLst/>
          </a:prstGeom>
        </p:spPr>
        <p:txBody>
          <a:bodyPr vert="horz" wrap="square" lIns="0" tIns="10575" rIns="0" bIns="0" rtlCol="0">
            <a:spAutoFit/>
          </a:bodyPr>
          <a:lstStyle/>
          <a:p>
            <a:pPr marL="11132">
              <a:spcBef>
                <a:spcPts val="83"/>
              </a:spcBef>
            </a:pPr>
            <a:r>
              <a:rPr sz="3900" spc="-4" dirty="0">
                <a:solidFill>
                  <a:srgbClr val="181818"/>
                </a:solidFill>
                <a:latin typeface="Times New Roman"/>
                <a:cs typeface="Times New Roman"/>
              </a:rPr>
              <a:t>(2.23)</a:t>
            </a:r>
            <a:endParaRPr sz="3900">
              <a:latin typeface="Times New Roman"/>
              <a:cs typeface="Times New Roman"/>
            </a:endParaRPr>
          </a:p>
        </p:txBody>
      </p:sp>
      <p:sp>
        <p:nvSpPr>
          <p:cNvPr id="4" name="object 4"/>
          <p:cNvSpPr txBox="1"/>
          <p:nvPr/>
        </p:nvSpPr>
        <p:spPr>
          <a:xfrm>
            <a:off x="6248400" y="4953000"/>
            <a:ext cx="1394858" cy="610843"/>
          </a:xfrm>
          <a:prstGeom prst="rect">
            <a:avLst/>
          </a:prstGeom>
        </p:spPr>
        <p:txBody>
          <a:bodyPr vert="horz" wrap="square" lIns="0" tIns="10575" rIns="0" bIns="0" rtlCol="0">
            <a:spAutoFit/>
          </a:bodyPr>
          <a:lstStyle/>
          <a:p>
            <a:pPr marL="11132">
              <a:spcBef>
                <a:spcPts val="83"/>
              </a:spcBef>
            </a:pPr>
            <a:r>
              <a:rPr sz="3900" spc="-4" dirty="0">
                <a:solidFill>
                  <a:srgbClr val="181818"/>
                </a:solidFill>
                <a:latin typeface="Times New Roman"/>
                <a:cs typeface="Times New Roman"/>
              </a:rPr>
              <a:t>(2.24)</a:t>
            </a:r>
            <a:endParaRPr sz="3900">
              <a:latin typeface="Times New Roman"/>
              <a:cs typeface="Times New Roman"/>
            </a:endParaRPr>
          </a:p>
        </p:txBody>
      </p:sp>
      <p:sp>
        <p:nvSpPr>
          <p:cNvPr id="5" name="object 5"/>
          <p:cNvSpPr/>
          <p:nvPr/>
        </p:nvSpPr>
        <p:spPr>
          <a:xfrm>
            <a:off x="2362200" y="4114800"/>
            <a:ext cx="3267730" cy="80499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514600" y="4724400"/>
            <a:ext cx="3583752" cy="950100"/>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4294967295"/>
          </p:nvPr>
        </p:nvSpPr>
        <p:spPr>
          <a:xfrm>
            <a:off x="8686800" y="6477000"/>
            <a:ext cx="29441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36</a:t>
            </a:fld>
            <a:endParaRPr spc="-4"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8686800" cy="2722270"/>
          </a:xfrm>
          <a:prstGeom prst="rect">
            <a:avLst/>
          </a:prstGeom>
        </p:spPr>
        <p:txBody>
          <a:bodyPr vert="horz" wrap="square" lIns="0" tIns="28942" rIns="0" bIns="0" rtlCol="0">
            <a:spAutoFit/>
          </a:bodyPr>
          <a:lstStyle/>
          <a:p>
            <a:pPr marL="11132" marR="4453" algn="just">
              <a:lnSpc>
                <a:spcPts val="4207"/>
              </a:lnSpc>
              <a:spcBef>
                <a:spcPts val="228"/>
              </a:spcBef>
            </a:pPr>
            <a:r>
              <a:rPr sz="3200" b="1" dirty="0">
                <a:latin typeface="Times New Roman" pitchFamily="18" charset="0"/>
                <a:cs typeface="Times New Roman" pitchFamily="18" charset="0"/>
              </a:rPr>
              <a:t>As noted earlier, the </a:t>
            </a:r>
            <a:r>
              <a:rPr sz="3200" b="1" dirty="0">
                <a:solidFill>
                  <a:srgbClr val="FF0000"/>
                </a:solidFill>
                <a:latin typeface="Times New Roman" pitchFamily="18" charset="0"/>
                <a:cs typeface="Times New Roman" pitchFamily="18" charset="0"/>
              </a:rPr>
              <a:t>orbital</a:t>
            </a:r>
            <a:r>
              <a:rPr sz="3200" b="1" dirty="0">
                <a:latin typeface="Times New Roman" pitchFamily="18" charset="0"/>
                <a:cs typeface="Times New Roman" pitchFamily="18" charset="0"/>
              </a:rPr>
              <a:t> </a:t>
            </a:r>
            <a:r>
              <a:rPr sz="3200" b="1" dirty="0">
                <a:solidFill>
                  <a:srgbClr val="FF0000"/>
                </a:solidFill>
                <a:latin typeface="Times New Roman" pitchFamily="18" charset="0"/>
                <a:cs typeface="Times New Roman" pitchFamily="18" charset="0"/>
              </a:rPr>
              <a:t>period T</a:t>
            </a:r>
            <a:r>
              <a:rPr sz="3200" b="1" spc="-96" dirty="0">
                <a:latin typeface="Times New Roman" pitchFamily="18" charset="0"/>
                <a:cs typeface="Times New Roman" pitchFamily="18" charset="0"/>
              </a:rPr>
              <a:t> </a:t>
            </a:r>
            <a:r>
              <a:rPr sz="3200" b="1" dirty="0">
                <a:latin typeface="Times New Roman" pitchFamily="18" charset="0"/>
                <a:cs typeface="Times New Roman" pitchFamily="18" charset="0"/>
              </a:rPr>
              <a:t>is  the time for the satellite to </a:t>
            </a:r>
            <a:r>
              <a:rPr sz="3200" b="1" dirty="0">
                <a:solidFill>
                  <a:srgbClr val="FF0000"/>
                </a:solidFill>
                <a:latin typeface="Times New Roman" pitchFamily="18" charset="0"/>
                <a:cs typeface="Times New Roman" pitchFamily="18" charset="0"/>
              </a:rPr>
              <a:t>complete </a:t>
            </a:r>
            <a:r>
              <a:rPr sz="3200" b="1" dirty="0">
                <a:latin typeface="Times New Roman" pitchFamily="18" charset="0"/>
                <a:cs typeface="Times New Roman" pitchFamily="18" charset="0"/>
              </a:rPr>
              <a:t>a  </a:t>
            </a:r>
            <a:r>
              <a:rPr sz="3200" b="1" dirty="0">
                <a:solidFill>
                  <a:srgbClr val="FF0000"/>
                </a:solidFill>
                <a:latin typeface="Times New Roman" pitchFamily="18" charset="0"/>
                <a:cs typeface="Times New Roman" pitchFamily="18" charset="0"/>
              </a:rPr>
              <a:t>revolution</a:t>
            </a:r>
            <a:r>
              <a:rPr sz="3200" b="1" dirty="0">
                <a:latin typeface="Times New Roman" pitchFamily="18" charset="0"/>
                <a:cs typeface="Times New Roman" pitchFamily="18" charset="0"/>
              </a:rPr>
              <a:t> in </a:t>
            </a:r>
            <a:r>
              <a:rPr sz="3200" b="1" dirty="0">
                <a:solidFill>
                  <a:srgbClr val="FF0000"/>
                </a:solidFill>
                <a:latin typeface="Times New Roman" pitchFamily="18" charset="0"/>
                <a:cs typeface="Times New Roman" pitchFamily="18" charset="0"/>
              </a:rPr>
              <a:t>inertial</a:t>
            </a:r>
            <a:r>
              <a:rPr sz="3200" b="1" dirty="0">
                <a:latin typeface="Times New Roman" pitchFamily="18" charset="0"/>
                <a:cs typeface="Times New Roman" pitchFamily="18" charset="0"/>
              </a:rPr>
              <a:t> space, </a:t>
            </a:r>
            <a:r>
              <a:rPr sz="3200" b="1">
                <a:latin typeface="Times New Roman" pitchFamily="18" charset="0"/>
                <a:cs typeface="Times New Roman" pitchFamily="18" charset="0"/>
              </a:rPr>
              <a:t>traveling </a:t>
            </a:r>
            <a:r>
              <a:rPr sz="3200" b="1" smtClean="0">
                <a:latin typeface="Times New Roman" pitchFamily="18" charset="0"/>
                <a:cs typeface="Times New Roman" pitchFamily="18" charset="0"/>
              </a:rPr>
              <a:t>a</a:t>
            </a:r>
            <a:r>
              <a:rPr lang="en-US" sz="3200" b="1" dirty="0" smtClean="0">
                <a:latin typeface="Times New Roman" pitchFamily="18" charset="0"/>
                <a:cs typeface="Times New Roman" pitchFamily="18" charset="0"/>
              </a:rPr>
              <a:t> total </a:t>
            </a:r>
            <a:r>
              <a:rPr sz="3200" b="1" smtClean="0">
                <a:latin typeface="Times New Roman" pitchFamily="18" charset="0"/>
                <a:cs typeface="Times New Roman" pitchFamily="18" charset="0"/>
              </a:rPr>
              <a:t>of </a:t>
            </a:r>
            <a:r>
              <a:rPr sz="3200" b="1" spc="-4" dirty="0">
                <a:solidFill>
                  <a:srgbClr val="FF0000"/>
                </a:solidFill>
                <a:latin typeface="Times New Roman" pitchFamily="18" charset="0"/>
                <a:cs typeface="Times New Roman" pitchFamily="18" charset="0"/>
              </a:rPr>
              <a:t>2π </a:t>
            </a:r>
            <a:r>
              <a:rPr sz="3200" b="1" dirty="0">
                <a:solidFill>
                  <a:srgbClr val="FF0000"/>
                </a:solidFill>
                <a:latin typeface="Times New Roman" pitchFamily="18" charset="0"/>
                <a:cs typeface="Times New Roman" pitchFamily="18" charset="0"/>
              </a:rPr>
              <a:t>radians</a:t>
            </a:r>
            <a:r>
              <a:rPr sz="3200" b="1">
                <a:latin typeface="Times New Roman" pitchFamily="18" charset="0"/>
                <a:cs typeface="Times New Roman" pitchFamily="18" charset="0"/>
              </a:rPr>
              <a:t>. </a:t>
            </a:r>
            <a:r>
              <a:rPr lang="en-US" sz="3200" b="1" dirty="0" smtClean="0">
                <a:latin typeface="Times New Roman" pitchFamily="18" charset="0"/>
                <a:cs typeface="Times New Roman" pitchFamily="18" charset="0"/>
              </a:rPr>
              <a:t/>
            </a:r>
            <a:br>
              <a:rPr lang="en-US" sz="3200" b="1" dirty="0" smtClean="0">
                <a:latin typeface="Times New Roman" pitchFamily="18" charset="0"/>
                <a:cs typeface="Times New Roman" pitchFamily="18" charset="0"/>
              </a:rPr>
            </a:br>
            <a:r>
              <a:rPr lang="en-US" sz="3200" b="1" dirty="0" smtClean="0">
                <a:latin typeface="Times New Roman" pitchFamily="18" charset="0"/>
                <a:cs typeface="Times New Roman" pitchFamily="18" charset="0"/>
              </a:rPr>
              <a:t/>
            </a:r>
            <a:br>
              <a:rPr lang="en-US" sz="3200" b="1" dirty="0" smtClean="0">
                <a:latin typeface="Times New Roman" pitchFamily="18" charset="0"/>
                <a:cs typeface="Times New Roman" pitchFamily="18" charset="0"/>
              </a:rPr>
            </a:br>
            <a:r>
              <a:rPr sz="3200" b="1" smtClean="0">
                <a:latin typeface="Times New Roman" pitchFamily="18" charset="0"/>
                <a:cs typeface="Times New Roman" pitchFamily="18" charset="0"/>
              </a:rPr>
              <a:t>The </a:t>
            </a:r>
            <a:r>
              <a:rPr sz="3200" b="1" dirty="0">
                <a:latin typeface="Times New Roman" pitchFamily="18" charset="0"/>
                <a:cs typeface="Times New Roman" pitchFamily="18" charset="0"/>
              </a:rPr>
              <a:t>average  </a:t>
            </a:r>
            <a:r>
              <a:rPr sz="3200" b="1" dirty="0">
                <a:solidFill>
                  <a:srgbClr val="FF0000"/>
                </a:solidFill>
                <a:latin typeface="Times New Roman" pitchFamily="18" charset="0"/>
                <a:cs typeface="Times New Roman" pitchFamily="18" charset="0"/>
              </a:rPr>
              <a:t>angular </a:t>
            </a:r>
            <a:r>
              <a:rPr sz="3200" b="1">
                <a:solidFill>
                  <a:srgbClr val="FF0000"/>
                </a:solidFill>
                <a:latin typeface="Times New Roman" pitchFamily="18" charset="0"/>
                <a:cs typeface="Times New Roman" pitchFamily="18" charset="0"/>
              </a:rPr>
              <a:t>velocity </a:t>
            </a:r>
            <a:r>
              <a:rPr sz="3600" b="1" spc="-175" smtClean="0">
                <a:latin typeface="Times New Roman" pitchFamily="18" charset="0"/>
                <a:cs typeface="Times New Roman" pitchFamily="18" charset="0"/>
              </a:rPr>
              <a:t>η</a:t>
            </a:r>
            <a:r>
              <a:rPr lang="en-US" sz="3600" b="1" spc="-175" dirty="0" smtClean="0">
                <a:latin typeface="Times New Roman" pitchFamily="18" charset="0"/>
                <a:cs typeface="Times New Roman" pitchFamily="18" charset="0"/>
              </a:rPr>
              <a:t> </a:t>
            </a:r>
            <a:r>
              <a:rPr sz="3600" b="1" spc="-175" smtClean="0">
                <a:latin typeface="Times New Roman" pitchFamily="18" charset="0"/>
                <a:cs typeface="Times New Roman" pitchFamily="18" charset="0"/>
              </a:rPr>
              <a:t> </a:t>
            </a:r>
            <a:r>
              <a:rPr sz="3200" b="1" dirty="0">
                <a:latin typeface="Times New Roman" pitchFamily="18" charset="0"/>
                <a:cs typeface="Times New Roman" pitchFamily="18" charset="0"/>
              </a:rPr>
              <a:t>is</a:t>
            </a:r>
            <a:r>
              <a:rPr sz="3200" b="1" spc="70" dirty="0">
                <a:latin typeface="Times New Roman" pitchFamily="18" charset="0"/>
                <a:cs typeface="Times New Roman" pitchFamily="18" charset="0"/>
              </a:rPr>
              <a:t> </a:t>
            </a:r>
            <a:r>
              <a:rPr sz="3200" b="1" dirty="0">
                <a:latin typeface="Times New Roman" pitchFamily="18" charset="0"/>
                <a:cs typeface="Times New Roman" pitchFamily="18" charset="0"/>
              </a:rPr>
              <a:t>thus</a:t>
            </a:r>
            <a:endParaRPr sz="3200" b="1">
              <a:latin typeface="Times New Roman" pitchFamily="18" charset="0"/>
              <a:cs typeface="Times New Roman" pitchFamily="18" charset="0"/>
            </a:endParaRPr>
          </a:p>
        </p:txBody>
      </p:sp>
      <p:sp>
        <p:nvSpPr>
          <p:cNvPr id="3" name="object 3"/>
          <p:cNvSpPr txBox="1"/>
          <p:nvPr/>
        </p:nvSpPr>
        <p:spPr>
          <a:xfrm>
            <a:off x="6934200" y="3352800"/>
            <a:ext cx="1219200" cy="441565"/>
          </a:xfrm>
          <a:prstGeom prst="rect">
            <a:avLst/>
          </a:prstGeom>
        </p:spPr>
        <p:txBody>
          <a:bodyPr vert="horz" wrap="square" lIns="0" tIns="10575" rIns="0" bIns="0" rtlCol="0">
            <a:spAutoFit/>
          </a:bodyPr>
          <a:lstStyle/>
          <a:p>
            <a:pPr marL="11132">
              <a:spcBef>
                <a:spcPts val="83"/>
              </a:spcBef>
            </a:pPr>
            <a:r>
              <a:rPr sz="2800" spc="-4" dirty="0">
                <a:solidFill>
                  <a:srgbClr val="181818"/>
                </a:solidFill>
                <a:latin typeface="Times New Roman"/>
                <a:cs typeface="Times New Roman"/>
              </a:rPr>
              <a:t>(2.25)</a:t>
            </a:r>
            <a:endParaRPr sz="2800">
              <a:latin typeface="Times New Roman"/>
              <a:cs typeface="Times New Roman"/>
            </a:endParaRPr>
          </a:p>
        </p:txBody>
      </p:sp>
      <p:sp>
        <p:nvSpPr>
          <p:cNvPr id="4" name="object 4"/>
          <p:cNvSpPr/>
          <p:nvPr/>
        </p:nvSpPr>
        <p:spPr>
          <a:xfrm>
            <a:off x="2133600" y="3429000"/>
            <a:ext cx="4224267" cy="66472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xfrm>
            <a:off x="8708995" y="6678464"/>
            <a:ext cx="4350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37</a:t>
            </a:fld>
            <a:endParaRPr spc="-4" dirty="0"/>
          </a:p>
        </p:txBody>
      </p:sp>
      <p:sp>
        <p:nvSpPr>
          <p:cNvPr id="6" name="Rectangle 5"/>
          <p:cNvSpPr/>
          <p:nvPr/>
        </p:nvSpPr>
        <p:spPr>
          <a:xfrm>
            <a:off x="6477000" y="5029200"/>
            <a:ext cx="1947969" cy="369332"/>
          </a:xfrm>
          <a:prstGeom prst="rect">
            <a:avLst/>
          </a:prstGeom>
        </p:spPr>
        <p:txBody>
          <a:bodyPr wrap="none">
            <a:spAutoFit/>
          </a:bodyPr>
          <a:lstStyle/>
          <a:p>
            <a:r>
              <a:rPr lang="en-US" b="1" i="1" dirty="0" smtClean="0">
                <a:solidFill>
                  <a:srgbClr val="FF0000"/>
                </a:solidFill>
                <a:latin typeface="Times New Roman" pitchFamily="18" charset="0"/>
                <a:cs typeface="Times New Roman" pitchFamily="18" charset="0"/>
              </a:rPr>
              <a:t>T = (</a:t>
            </a:r>
            <a:r>
              <a:rPr lang="en-US" b="1" i="1" dirty="0" smtClean="0">
                <a:solidFill>
                  <a:schemeClr val="tx2">
                    <a:lumMod val="60000"/>
                    <a:lumOff val="40000"/>
                  </a:schemeClr>
                </a:solidFill>
                <a:latin typeface="Times New Roman" pitchFamily="18" charset="0"/>
                <a:cs typeface="Times New Roman" pitchFamily="18" charset="0"/>
              </a:rPr>
              <a:t>2</a:t>
            </a:r>
            <a:r>
              <a:rPr lang="el-GR" b="1" i="1" dirty="0" smtClean="0">
                <a:solidFill>
                  <a:schemeClr val="tx2">
                    <a:lumMod val="60000"/>
                    <a:lumOff val="40000"/>
                  </a:schemeClr>
                </a:solidFill>
                <a:latin typeface="Times New Roman" pitchFamily="18" charset="0"/>
                <a:cs typeface="Times New Roman" pitchFamily="18" charset="0"/>
              </a:rPr>
              <a:t>π</a:t>
            </a:r>
            <a:r>
              <a:rPr lang="en-US" b="1" i="1" dirty="0" smtClean="0">
                <a:solidFill>
                  <a:schemeClr val="tx2">
                    <a:lumMod val="60000"/>
                    <a:lumOff val="40000"/>
                  </a:schemeClr>
                </a:solidFill>
                <a:latin typeface="Times New Roman" pitchFamily="18" charset="0"/>
                <a:cs typeface="Times New Roman" pitchFamily="18" charset="0"/>
              </a:rPr>
              <a:t>r</a:t>
            </a:r>
            <a:r>
              <a:rPr lang="en-US" b="1" i="1" baseline="30000" dirty="0" smtClean="0">
                <a:solidFill>
                  <a:schemeClr val="tx2">
                    <a:lumMod val="60000"/>
                    <a:lumOff val="40000"/>
                  </a:schemeClr>
                </a:solidFill>
                <a:latin typeface="Times New Roman" pitchFamily="18" charset="0"/>
                <a:cs typeface="Times New Roman" pitchFamily="18" charset="0"/>
              </a:rPr>
              <a:t>3/2</a:t>
            </a:r>
            <a:r>
              <a:rPr lang="en-US" b="1" i="1" dirty="0" smtClean="0">
                <a:solidFill>
                  <a:srgbClr val="FF0000"/>
                </a:solidFill>
                <a:latin typeface="Times New Roman" pitchFamily="18" charset="0"/>
                <a:cs typeface="Times New Roman" pitchFamily="18" charset="0"/>
              </a:rPr>
              <a:t>) / (</a:t>
            </a:r>
            <a:r>
              <a:rPr lang="el-GR" b="1" i="1" dirty="0" smtClean="0">
                <a:solidFill>
                  <a:srgbClr val="00B050"/>
                </a:solidFill>
                <a:latin typeface="Times New Roman" pitchFamily="18" charset="0"/>
                <a:cs typeface="Times New Roman" pitchFamily="18" charset="0"/>
              </a:rPr>
              <a:t>μ½</a:t>
            </a:r>
            <a:r>
              <a:rPr lang="el-GR" b="1" i="1" dirty="0" smtClean="0">
                <a:solidFill>
                  <a:srgbClr val="FF0000"/>
                </a:solidFill>
                <a:latin typeface="Times New Roman" pitchFamily="18" charset="0"/>
                <a:cs typeface="Times New Roman" pitchFamily="18" charset="0"/>
              </a:rPr>
              <a:t>)</a:t>
            </a:r>
            <a:r>
              <a:rPr lang="en-US" b="1" i="1" dirty="0" smtClean="0">
                <a:solidFill>
                  <a:srgbClr val="FF0000"/>
                </a:solidFill>
                <a:latin typeface="Times New Roman" pitchFamily="18" charset="0"/>
                <a:cs typeface="Times New Roman" pitchFamily="18" charset="0"/>
              </a:rPr>
              <a:t> </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304800"/>
            <a:ext cx="8763000" cy="5995443"/>
          </a:xfrm>
          <a:prstGeom prst="rect">
            <a:avLst/>
          </a:prstGeom>
        </p:spPr>
        <p:txBody>
          <a:bodyPr vert="horz" wrap="square" lIns="0" tIns="11132" rIns="0" bIns="0" rtlCol="0">
            <a:spAutoFit/>
          </a:bodyPr>
          <a:lstStyle/>
          <a:p>
            <a:pPr marL="11132" marR="4453" algn="just">
              <a:lnSpc>
                <a:spcPct val="110000"/>
              </a:lnSpc>
              <a:spcBef>
                <a:spcPts val="88"/>
              </a:spcBef>
            </a:pPr>
            <a:r>
              <a:rPr sz="3200" b="1" spc="-4" dirty="0">
                <a:solidFill>
                  <a:srgbClr val="181818"/>
                </a:solidFill>
                <a:latin typeface="Times New Roman"/>
                <a:cs typeface="Times New Roman"/>
              </a:rPr>
              <a:t>If the </a:t>
            </a:r>
            <a:r>
              <a:rPr sz="3200" b="1" spc="-4" dirty="0">
                <a:solidFill>
                  <a:srgbClr val="FF0000"/>
                </a:solidFill>
                <a:latin typeface="Times New Roman"/>
                <a:cs typeface="Times New Roman"/>
              </a:rPr>
              <a:t>orbit</a:t>
            </a:r>
            <a:r>
              <a:rPr sz="3200" b="1" spc="-4" dirty="0">
                <a:solidFill>
                  <a:srgbClr val="181818"/>
                </a:solidFill>
                <a:latin typeface="Times New Roman"/>
                <a:cs typeface="Times New Roman"/>
              </a:rPr>
              <a:t> is an </a:t>
            </a:r>
            <a:r>
              <a:rPr sz="3200" b="1" spc="-4" dirty="0">
                <a:solidFill>
                  <a:srgbClr val="FF0000"/>
                </a:solidFill>
                <a:latin typeface="Times New Roman"/>
                <a:cs typeface="Times New Roman"/>
              </a:rPr>
              <a:t>ellipse</a:t>
            </a:r>
            <a:r>
              <a:rPr sz="3200" b="1" spc="-4" dirty="0">
                <a:solidFill>
                  <a:srgbClr val="181818"/>
                </a:solidFill>
                <a:latin typeface="Times New Roman"/>
                <a:cs typeface="Times New Roman"/>
              </a:rPr>
              <a:t>, the instantaneous  angular </a:t>
            </a:r>
            <a:r>
              <a:rPr sz="3200" b="1" spc="-4" dirty="0">
                <a:solidFill>
                  <a:srgbClr val="FF0000"/>
                </a:solidFill>
                <a:latin typeface="Times New Roman"/>
                <a:cs typeface="Times New Roman"/>
              </a:rPr>
              <a:t>velocity </a:t>
            </a:r>
            <a:r>
              <a:rPr sz="3200" b="1" spc="-4" dirty="0">
                <a:solidFill>
                  <a:srgbClr val="181818"/>
                </a:solidFill>
                <a:latin typeface="Times New Roman"/>
                <a:cs typeface="Times New Roman"/>
              </a:rPr>
              <a:t>will </a:t>
            </a:r>
            <a:r>
              <a:rPr sz="3200" b="1" spc="-4" dirty="0">
                <a:solidFill>
                  <a:srgbClr val="00B0F0"/>
                </a:solidFill>
                <a:latin typeface="Times New Roman"/>
                <a:cs typeface="Times New Roman"/>
              </a:rPr>
              <a:t>vary with the position of  the satellite around the orbit</a:t>
            </a:r>
            <a:r>
              <a:rPr sz="3200" b="1" spc="-4">
                <a:solidFill>
                  <a:srgbClr val="00B0F0"/>
                </a:solidFill>
                <a:latin typeface="Times New Roman"/>
                <a:cs typeface="Times New Roman"/>
              </a:rPr>
              <a:t>. </a:t>
            </a:r>
            <a:endParaRPr lang="en-US" sz="3200" b="1" spc="-4" dirty="0" smtClean="0">
              <a:solidFill>
                <a:srgbClr val="00B0F0"/>
              </a:solidFill>
              <a:latin typeface="Times New Roman"/>
              <a:cs typeface="Times New Roman"/>
            </a:endParaRPr>
          </a:p>
          <a:p>
            <a:pPr marL="11132" marR="4453" algn="just">
              <a:lnSpc>
                <a:spcPct val="110000"/>
              </a:lnSpc>
              <a:spcBef>
                <a:spcPts val="88"/>
              </a:spcBef>
            </a:pPr>
            <a:endParaRPr lang="en-US" sz="3200" b="1" spc="-4" dirty="0" smtClean="0">
              <a:solidFill>
                <a:srgbClr val="181818"/>
              </a:solidFill>
              <a:latin typeface="Times New Roman"/>
              <a:cs typeface="Times New Roman"/>
            </a:endParaRPr>
          </a:p>
          <a:p>
            <a:pPr marL="11132" marR="4453" algn="just">
              <a:lnSpc>
                <a:spcPct val="110000"/>
              </a:lnSpc>
              <a:spcBef>
                <a:spcPts val="88"/>
              </a:spcBef>
            </a:pPr>
            <a:r>
              <a:rPr sz="3200" b="1" spc="-4" smtClean="0">
                <a:solidFill>
                  <a:srgbClr val="181818"/>
                </a:solidFill>
                <a:latin typeface="Times New Roman"/>
                <a:cs typeface="Times New Roman"/>
              </a:rPr>
              <a:t>If </a:t>
            </a:r>
            <a:r>
              <a:rPr sz="3200" b="1" spc="-4" dirty="0">
                <a:solidFill>
                  <a:srgbClr val="181818"/>
                </a:solidFill>
                <a:latin typeface="Times New Roman"/>
                <a:cs typeface="Times New Roman"/>
              </a:rPr>
              <a:t>we enclose the  elliptical orbit with a </a:t>
            </a:r>
            <a:r>
              <a:rPr sz="3200" b="1" spc="-4" dirty="0">
                <a:solidFill>
                  <a:srgbClr val="FF0000"/>
                </a:solidFill>
                <a:latin typeface="Times New Roman"/>
                <a:cs typeface="Times New Roman"/>
              </a:rPr>
              <a:t>circumscribed circle </a:t>
            </a:r>
            <a:r>
              <a:rPr sz="3200" b="1" spc="-4" dirty="0">
                <a:solidFill>
                  <a:srgbClr val="181818"/>
                </a:solidFill>
                <a:latin typeface="Times New Roman"/>
                <a:cs typeface="Times New Roman"/>
              </a:rPr>
              <a:t>of  radius </a:t>
            </a:r>
            <a:r>
              <a:rPr sz="3200" b="1" spc="-4" dirty="0">
                <a:solidFill>
                  <a:srgbClr val="FF0000"/>
                </a:solidFill>
                <a:latin typeface="Times New Roman"/>
                <a:cs typeface="Times New Roman"/>
              </a:rPr>
              <a:t>a</a:t>
            </a:r>
            <a:r>
              <a:rPr sz="3200" b="1" spc="-4" dirty="0">
                <a:solidFill>
                  <a:srgbClr val="181818"/>
                </a:solidFill>
                <a:latin typeface="Times New Roman"/>
                <a:cs typeface="Times New Roman"/>
              </a:rPr>
              <a:t> (see Figure 2.7), then an object going  </a:t>
            </a:r>
            <a:r>
              <a:rPr sz="3200" b="1" spc="-4" dirty="0">
                <a:solidFill>
                  <a:srgbClr val="FF0000"/>
                </a:solidFill>
                <a:latin typeface="Times New Roman"/>
                <a:cs typeface="Times New Roman"/>
              </a:rPr>
              <a:t>around </a:t>
            </a:r>
            <a:r>
              <a:rPr sz="3200" b="1" spc="-4" dirty="0">
                <a:solidFill>
                  <a:srgbClr val="181818"/>
                </a:solidFill>
                <a:latin typeface="Times New Roman"/>
                <a:cs typeface="Times New Roman"/>
              </a:rPr>
              <a:t>the circumscribed </a:t>
            </a:r>
            <a:r>
              <a:rPr sz="3200" b="1" spc="-4" dirty="0">
                <a:solidFill>
                  <a:srgbClr val="FF0000"/>
                </a:solidFill>
                <a:latin typeface="Times New Roman"/>
                <a:cs typeface="Times New Roman"/>
              </a:rPr>
              <a:t>circle</a:t>
            </a:r>
            <a:r>
              <a:rPr sz="3200" b="1" spc="-4" dirty="0">
                <a:solidFill>
                  <a:srgbClr val="181818"/>
                </a:solidFill>
                <a:latin typeface="Times New Roman"/>
                <a:cs typeface="Times New Roman"/>
              </a:rPr>
              <a:t> with a constant  angular </a:t>
            </a:r>
            <a:r>
              <a:rPr sz="3200" b="1" spc="-4" dirty="0">
                <a:solidFill>
                  <a:srgbClr val="FF0000"/>
                </a:solidFill>
                <a:latin typeface="Times New Roman"/>
                <a:cs typeface="Times New Roman"/>
              </a:rPr>
              <a:t>velocity </a:t>
            </a:r>
            <a:r>
              <a:rPr sz="3200" b="1" spc="-4" dirty="0">
                <a:solidFill>
                  <a:srgbClr val="FF0000"/>
                </a:solidFill>
                <a:latin typeface="PMingLiU"/>
                <a:cs typeface="PMingLiU"/>
              </a:rPr>
              <a:t>η</a:t>
            </a:r>
            <a:r>
              <a:rPr sz="3200" b="1" spc="-4" dirty="0">
                <a:solidFill>
                  <a:srgbClr val="181818"/>
                </a:solidFill>
                <a:latin typeface="PMingLiU"/>
                <a:cs typeface="PMingLiU"/>
              </a:rPr>
              <a:t> </a:t>
            </a:r>
            <a:r>
              <a:rPr sz="3200" b="1" spc="-4" dirty="0">
                <a:solidFill>
                  <a:srgbClr val="181818"/>
                </a:solidFill>
                <a:latin typeface="Times New Roman"/>
                <a:cs typeface="Times New Roman"/>
              </a:rPr>
              <a:t>would complete </a:t>
            </a:r>
            <a:r>
              <a:rPr sz="3200" b="1" spc="-4" dirty="0">
                <a:solidFill>
                  <a:srgbClr val="FF0000"/>
                </a:solidFill>
                <a:latin typeface="Times New Roman"/>
                <a:cs typeface="Times New Roman"/>
              </a:rPr>
              <a:t>one </a:t>
            </a:r>
            <a:r>
              <a:rPr sz="3200" b="1" spc="-4" dirty="0">
                <a:solidFill>
                  <a:srgbClr val="181818"/>
                </a:solidFill>
                <a:latin typeface="Times New Roman"/>
                <a:cs typeface="Times New Roman"/>
              </a:rPr>
              <a:t> revolution in </a:t>
            </a:r>
            <a:r>
              <a:rPr sz="3200" b="1" spc="-4" dirty="0">
                <a:solidFill>
                  <a:srgbClr val="FF0000"/>
                </a:solidFill>
                <a:latin typeface="Times New Roman"/>
                <a:cs typeface="Times New Roman"/>
              </a:rPr>
              <a:t>exactly </a:t>
            </a:r>
            <a:r>
              <a:rPr sz="3200" b="1" spc="-4" dirty="0">
                <a:solidFill>
                  <a:srgbClr val="181818"/>
                </a:solidFill>
                <a:latin typeface="Times New Roman"/>
                <a:cs typeface="Times New Roman"/>
              </a:rPr>
              <a:t>the same period </a:t>
            </a:r>
            <a:r>
              <a:rPr sz="3200" b="1" spc="-4" dirty="0">
                <a:solidFill>
                  <a:srgbClr val="FF0000"/>
                </a:solidFill>
                <a:latin typeface="Times New Roman"/>
                <a:cs typeface="Times New Roman"/>
              </a:rPr>
              <a:t>T</a:t>
            </a:r>
            <a:r>
              <a:rPr sz="3200" b="1" spc="-4" dirty="0">
                <a:solidFill>
                  <a:srgbClr val="181818"/>
                </a:solidFill>
                <a:latin typeface="Times New Roman"/>
                <a:cs typeface="Times New Roman"/>
              </a:rPr>
              <a:t> as the  satellite requires to </a:t>
            </a:r>
            <a:r>
              <a:rPr sz="3200" b="1" spc="-4" dirty="0">
                <a:solidFill>
                  <a:srgbClr val="FF0000"/>
                </a:solidFill>
                <a:latin typeface="Times New Roman"/>
                <a:cs typeface="Times New Roman"/>
              </a:rPr>
              <a:t>complete one </a:t>
            </a:r>
            <a:r>
              <a:rPr sz="3200" b="1" spc="-4" dirty="0">
                <a:solidFill>
                  <a:srgbClr val="181818"/>
                </a:solidFill>
                <a:latin typeface="Times New Roman"/>
                <a:cs typeface="Times New Roman"/>
              </a:rPr>
              <a:t>(elliptical)  orbital</a:t>
            </a:r>
            <a:r>
              <a:rPr sz="3200" b="1" spc="-9" dirty="0">
                <a:solidFill>
                  <a:srgbClr val="181818"/>
                </a:solidFill>
                <a:latin typeface="Times New Roman"/>
                <a:cs typeface="Times New Roman"/>
              </a:rPr>
              <a:t> </a:t>
            </a:r>
            <a:r>
              <a:rPr sz="3200" b="1" spc="-4" dirty="0">
                <a:solidFill>
                  <a:srgbClr val="181818"/>
                </a:solidFill>
                <a:latin typeface="Times New Roman"/>
                <a:cs typeface="Times New Roman"/>
              </a:rPr>
              <a:t>revolution.</a:t>
            </a:r>
            <a:endParaRPr sz="3200" b="1">
              <a:latin typeface="Times New Roman"/>
              <a:cs typeface="Times New Roman"/>
            </a:endParaRPr>
          </a:p>
        </p:txBody>
      </p:sp>
      <p:sp>
        <p:nvSpPr>
          <p:cNvPr id="3" name="object 3"/>
          <p:cNvSpPr txBox="1">
            <a:spLocks noGrp="1"/>
          </p:cNvSpPr>
          <p:nvPr>
            <p:ph type="sldNum" sz="quarter" idx="4294967295"/>
          </p:nvPr>
        </p:nvSpPr>
        <p:spPr>
          <a:xfrm>
            <a:off x="8632795" y="6477000"/>
            <a:ext cx="5112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38</a:t>
            </a:fld>
            <a:endParaRPr spc="-4"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 y="388678"/>
            <a:ext cx="8381999" cy="5479404"/>
          </a:xfrm>
          <a:prstGeom prst="rect">
            <a:avLst/>
          </a:prstGeom>
        </p:spPr>
        <p:txBody>
          <a:bodyPr vert="horz" wrap="square" lIns="0" tIns="11132" rIns="0" bIns="0" rtlCol="0">
            <a:spAutoFit/>
          </a:bodyPr>
          <a:lstStyle/>
          <a:p>
            <a:pPr marL="11132" marR="4453" algn="just">
              <a:lnSpc>
                <a:spcPct val="110200"/>
              </a:lnSpc>
              <a:spcBef>
                <a:spcPts val="88"/>
              </a:spcBef>
            </a:pPr>
            <a:r>
              <a:rPr sz="3200" b="1" spc="-4" dirty="0">
                <a:solidFill>
                  <a:srgbClr val="181818"/>
                </a:solidFill>
                <a:latin typeface="Times New Roman"/>
                <a:cs typeface="Times New Roman"/>
              </a:rPr>
              <a:t>Consider the </a:t>
            </a:r>
            <a:r>
              <a:rPr sz="3200" b="1" spc="-4" dirty="0">
                <a:solidFill>
                  <a:srgbClr val="FF0000"/>
                </a:solidFill>
                <a:latin typeface="Times New Roman"/>
                <a:cs typeface="Times New Roman"/>
              </a:rPr>
              <a:t>geometry </a:t>
            </a:r>
            <a:r>
              <a:rPr sz="3200" b="1" spc="-4" dirty="0">
                <a:solidFill>
                  <a:srgbClr val="181818"/>
                </a:solidFill>
                <a:latin typeface="Times New Roman"/>
                <a:cs typeface="Times New Roman"/>
              </a:rPr>
              <a:t>of the circumscribed  circle as shown </a:t>
            </a:r>
            <a:r>
              <a:rPr sz="3200" b="1" dirty="0">
                <a:solidFill>
                  <a:srgbClr val="181818"/>
                </a:solidFill>
                <a:latin typeface="Times New Roman"/>
                <a:cs typeface="Times New Roman"/>
              </a:rPr>
              <a:t>in Figure </a:t>
            </a:r>
            <a:r>
              <a:rPr sz="3200" b="1" dirty="0">
                <a:solidFill>
                  <a:srgbClr val="FF0000"/>
                </a:solidFill>
                <a:latin typeface="Times New Roman"/>
                <a:cs typeface="Times New Roman"/>
              </a:rPr>
              <a:t>2.7</a:t>
            </a:r>
            <a:r>
              <a:rPr sz="3200" b="1">
                <a:solidFill>
                  <a:srgbClr val="FF0000"/>
                </a:solidFill>
                <a:latin typeface="Times New Roman"/>
                <a:cs typeface="Times New Roman"/>
              </a:rPr>
              <a:t>.</a:t>
            </a:r>
            <a:r>
              <a:rPr sz="3200" b="1">
                <a:solidFill>
                  <a:srgbClr val="181818"/>
                </a:solidFill>
                <a:latin typeface="Times New Roman"/>
                <a:cs typeface="Times New Roman"/>
              </a:rPr>
              <a:t> </a:t>
            </a:r>
            <a:endParaRPr lang="en-US" sz="3200" b="1" dirty="0" smtClean="0">
              <a:solidFill>
                <a:srgbClr val="181818"/>
              </a:solidFill>
              <a:latin typeface="Times New Roman"/>
              <a:cs typeface="Times New Roman"/>
            </a:endParaRPr>
          </a:p>
          <a:p>
            <a:pPr marL="11132" marR="4453" algn="just">
              <a:lnSpc>
                <a:spcPct val="110200"/>
              </a:lnSpc>
              <a:spcBef>
                <a:spcPts val="88"/>
              </a:spcBef>
            </a:pPr>
            <a:endParaRPr lang="en-US" sz="3200" b="1" dirty="0" smtClean="0">
              <a:solidFill>
                <a:srgbClr val="181818"/>
              </a:solidFill>
              <a:latin typeface="Times New Roman"/>
              <a:cs typeface="Times New Roman"/>
            </a:endParaRPr>
          </a:p>
          <a:p>
            <a:pPr marL="11132" marR="4453" algn="just">
              <a:lnSpc>
                <a:spcPct val="110200"/>
              </a:lnSpc>
              <a:spcBef>
                <a:spcPts val="88"/>
              </a:spcBef>
            </a:pPr>
            <a:r>
              <a:rPr sz="3200" b="1" i="1" smtClean="0">
                <a:solidFill>
                  <a:srgbClr val="181818"/>
                </a:solidFill>
                <a:latin typeface="Times New Roman"/>
                <a:cs typeface="Times New Roman"/>
              </a:rPr>
              <a:t>Locate </a:t>
            </a:r>
            <a:r>
              <a:rPr sz="3200" b="1" i="1" dirty="0">
                <a:solidFill>
                  <a:srgbClr val="181818"/>
                </a:solidFill>
                <a:latin typeface="Times New Roman"/>
                <a:cs typeface="Times New Roman"/>
              </a:rPr>
              <a:t>the  point (indicated </a:t>
            </a:r>
            <a:r>
              <a:rPr sz="3200" b="1" i="1" spc="-4" dirty="0">
                <a:solidFill>
                  <a:srgbClr val="181818"/>
                </a:solidFill>
                <a:latin typeface="Times New Roman"/>
                <a:cs typeface="Times New Roman"/>
              </a:rPr>
              <a:t>as </a:t>
            </a:r>
            <a:r>
              <a:rPr sz="3200" b="1" i="1" spc="-4" dirty="0">
                <a:solidFill>
                  <a:srgbClr val="FF0000"/>
                </a:solidFill>
                <a:latin typeface="Times New Roman"/>
                <a:cs typeface="Times New Roman"/>
              </a:rPr>
              <a:t>A</a:t>
            </a:r>
            <a:r>
              <a:rPr sz="3200" b="1" i="1" spc="-4" dirty="0">
                <a:solidFill>
                  <a:srgbClr val="181818"/>
                </a:solidFill>
                <a:latin typeface="Times New Roman"/>
                <a:cs typeface="Times New Roman"/>
              </a:rPr>
              <a:t>) </a:t>
            </a:r>
            <a:r>
              <a:rPr sz="3200" b="1" i="1" dirty="0">
                <a:solidFill>
                  <a:srgbClr val="181818"/>
                </a:solidFill>
                <a:latin typeface="Times New Roman"/>
                <a:cs typeface="Times New Roman"/>
              </a:rPr>
              <a:t>where a </a:t>
            </a:r>
            <a:r>
              <a:rPr sz="3200" b="1" i="1" dirty="0">
                <a:solidFill>
                  <a:srgbClr val="FF0000"/>
                </a:solidFill>
                <a:latin typeface="Times New Roman"/>
                <a:cs typeface="Times New Roman"/>
              </a:rPr>
              <a:t>vertical line</a:t>
            </a:r>
            <a:r>
              <a:rPr sz="3200" b="1" i="1" dirty="0">
                <a:solidFill>
                  <a:srgbClr val="181818"/>
                </a:solidFill>
                <a:latin typeface="Times New Roman"/>
                <a:cs typeface="Times New Roman"/>
              </a:rPr>
              <a:t>  drawn through the </a:t>
            </a:r>
            <a:r>
              <a:rPr sz="3200" b="1" i="1" dirty="0">
                <a:solidFill>
                  <a:srgbClr val="FF0000"/>
                </a:solidFill>
                <a:latin typeface="Times New Roman"/>
                <a:cs typeface="Times New Roman"/>
              </a:rPr>
              <a:t>position</a:t>
            </a:r>
            <a:r>
              <a:rPr sz="3200" b="1" i="1" dirty="0">
                <a:solidFill>
                  <a:srgbClr val="181818"/>
                </a:solidFill>
                <a:latin typeface="Times New Roman"/>
                <a:cs typeface="Times New Roman"/>
              </a:rPr>
              <a:t> of the satellite  </a:t>
            </a:r>
            <a:r>
              <a:rPr sz="3200" b="1" i="1" dirty="0">
                <a:solidFill>
                  <a:srgbClr val="FF0000"/>
                </a:solidFill>
                <a:latin typeface="Times New Roman"/>
                <a:cs typeface="Times New Roman"/>
              </a:rPr>
              <a:t>intersects</a:t>
            </a:r>
            <a:r>
              <a:rPr sz="3200" b="1" i="1" dirty="0">
                <a:solidFill>
                  <a:srgbClr val="181818"/>
                </a:solidFill>
                <a:latin typeface="Times New Roman"/>
                <a:cs typeface="Times New Roman"/>
              </a:rPr>
              <a:t> the circumscribed circle</a:t>
            </a:r>
            <a:r>
              <a:rPr sz="3200" b="1" i="1">
                <a:solidFill>
                  <a:srgbClr val="181818"/>
                </a:solidFill>
                <a:latin typeface="Times New Roman"/>
                <a:cs typeface="Times New Roman"/>
              </a:rPr>
              <a:t>. </a:t>
            </a:r>
            <a:endParaRPr lang="en-US" sz="3200" b="1" i="1" dirty="0" smtClean="0">
              <a:solidFill>
                <a:srgbClr val="181818"/>
              </a:solidFill>
              <a:latin typeface="Times New Roman"/>
              <a:cs typeface="Times New Roman"/>
            </a:endParaRPr>
          </a:p>
          <a:p>
            <a:pPr marL="11132" marR="4453" algn="just">
              <a:lnSpc>
                <a:spcPct val="110200"/>
              </a:lnSpc>
              <a:spcBef>
                <a:spcPts val="88"/>
              </a:spcBef>
            </a:pPr>
            <a:endParaRPr lang="en-US" sz="3200" b="1" dirty="0" smtClean="0">
              <a:solidFill>
                <a:srgbClr val="181818"/>
              </a:solidFill>
              <a:latin typeface="Times New Roman"/>
              <a:cs typeface="Times New Roman"/>
            </a:endParaRPr>
          </a:p>
          <a:p>
            <a:pPr marL="11132" marR="4453" algn="just">
              <a:lnSpc>
                <a:spcPct val="110200"/>
              </a:lnSpc>
              <a:spcBef>
                <a:spcPts val="88"/>
              </a:spcBef>
            </a:pPr>
            <a:r>
              <a:rPr sz="3200" b="1" spc="-4" smtClean="0">
                <a:solidFill>
                  <a:srgbClr val="181818"/>
                </a:solidFill>
                <a:latin typeface="Times New Roman"/>
                <a:cs typeface="Times New Roman"/>
              </a:rPr>
              <a:t>A </a:t>
            </a:r>
            <a:r>
              <a:rPr sz="3200" b="1" dirty="0">
                <a:solidFill>
                  <a:srgbClr val="FF0000"/>
                </a:solidFill>
                <a:latin typeface="Times New Roman"/>
                <a:cs typeface="Times New Roman"/>
              </a:rPr>
              <a:t>line</a:t>
            </a:r>
            <a:r>
              <a:rPr sz="3200" b="1" dirty="0">
                <a:solidFill>
                  <a:srgbClr val="181818"/>
                </a:solidFill>
                <a:latin typeface="Times New Roman"/>
                <a:cs typeface="Times New Roman"/>
              </a:rPr>
              <a:t>  from the </a:t>
            </a:r>
            <a:r>
              <a:rPr sz="3200" b="1" dirty="0">
                <a:solidFill>
                  <a:srgbClr val="FF0000"/>
                </a:solidFill>
                <a:latin typeface="Times New Roman"/>
                <a:cs typeface="Times New Roman"/>
              </a:rPr>
              <a:t>center</a:t>
            </a:r>
            <a:r>
              <a:rPr sz="3200" b="1" dirty="0">
                <a:solidFill>
                  <a:srgbClr val="181818"/>
                </a:solidFill>
                <a:latin typeface="Times New Roman"/>
                <a:cs typeface="Times New Roman"/>
              </a:rPr>
              <a:t> of the ellipse (</a:t>
            </a:r>
            <a:r>
              <a:rPr sz="3200" b="1" dirty="0">
                <a:solidFill>
                  <a:srgbClr val="FF0000"/>
                </a:solidFill>
                <a:latin typeface="Times New Roman"/>
                <a:cs typeface="Times New Roman"/>
              </a:rPr>
              <a:t>C</a:t>
            </a:r>
            <a:r>
              <a:rPr sz="3200" b="1" dirty="0">
                <a:solidFill>
                  <a:srgbClr val="181818"/>
                </a:solidFill>
                <a:latin typeface="Times New Roman"/>
                <a:cs typeface="Times New Roman"/>
              </a:rPr>
              <a:t>) to </a:t>
            </a:r>
            <a:r>
              <a:rPr sz="3200" b="1" spc="-4" dirty="0">
                <a:solidFill>
                  <a:srgbClr val="181818"/>
                </a:solidFill>
                <a:latin typeface="Times New Roman"/>
                <a:cs typeface="Times New Roman"/>
              </a:rPr>
              <a:t>this  </a:t>
            </a:r>
            <a:r>
              <a:rPr sz="3200" b="1" dirty="0">
                <a:solidFill>
                  <a:srgbClr val="181818"/>
                </a:solidFill>
                <a:latin typeface="Times New Roman"/>
                <a:cs typeface="Times New Roman"/>
              </a:rPr>
              <a:t>point </a:t>
            </a:r>
            <a:r>
              <a:rPr sz="3200" b="1" spc="-4" dirty="0">
                <a:solidFill>
                  <a:srgbClr val="181818"/>
                </a:solidFill>
                <a:latin typeface="Times New Roman"/>
                <a:cs typeface="Times New Roman"/>
              </a:rPr>
              <a:t>(</a:t>
            </a:r>
            <a:r>
              <a:rPr sz="3200" b="1" spc="-4" dirty="0">
                <a:solidFill>
                  <a:srgbClr val="FF0000"/>
                </a:solidFill>
                <a:latin typeface="Times New Roman"/>
                <a:cs typeface="Times New Roman"/>
              </a:rPr>
              <a:t>A)</a:t>
            </a:r>
            <a:r>
              <a:rPr sz="3200" b="1" spc="-4" dirty="0">
                <a:solidFill>
                  <a:srgbClr val="181818"/>
                </a:solidFill>
                <a:latin typeface="Times New Roman"/>
                <a:cs typeface="Times New Roman"/>
              </a:rPr>
              <a:t> </a:t>
            </a:r>
            <a:r>
              <a:rPr sz="3200" b="1" dirty="0">
                <a:solidFill>
                  <a:srgbClr val="181818"/>
                </a:solidFill>
                <a:latin typeface="Times New Roman"/>
                <a:cs typeface="Times New Roman"/>
              </a:rPr>
              <a:t>makes an angle </a:t>
            </a:r>
            <a:r>
              <a:rPr sz="3200" b="1" dirty="0">
                <a:solidFill>
                  <a:srgbClr val="FF0000"/>
                </a:solidFill>
                <a:latin typeface="Times New Roman"/>
                <a:cs typeface="Times New Roman"/>
              </a:rPr>
              <a:t>E</a:t>
            </a:r>
            <a:r>
              <a:rPr sz="3200" b="1" dirty="0">
                <a:solidFill>
                  <a:srgbClr val="181818"/>
                </a:solidFill>
                <a:latin typeface="Times New Roman"/>
                <a:cs typeface="Times New Roman"/>
              </a:rPr>
              <a:t> with the </a:t>
            </a:r>
            <a:r>
              <a:rPr sz="3200" b="1" i="1" spc="-4" dirty="0">
                <a:solidFill>
                  <a:srgbClr val="FF0000"/>
                </a:solidFill>
                <a:latin typeface="Times New Roman"/>
                <a:cs typeface="Times New Roman"/>
              </a:rPr>
              <a:t>x</a:t>
            </a:r>
            <a:r>
              <a:rPr sz="3200" b="1" spc="-6" baseline="-20833" dirty="0">
                <a:solidFill>
                  <a:srgbClr val="FF0000"/>
                </a:solidFill>
                <a:latin typeface="Times New Roman"/>
                <a:cs typeface="Times New Roman"/>
              </a:rPr>
              <a:t>0</a:t>
            </a:r>
            <a:r>
              <a:rPr sz="3200" b="1" spc="-6" baseline="-20833" dirty="0">
                <a:solidFill>
                  <a:srgbClr val="181818"/>
                </a:solidFill>
                <a:latin typeface="Times New Roman"/>
                <a:cs typeface="Times New Roman"/>
              </a:rPr>
              <a:t> </a:t>
            </a:r>
            <a:r>
              <a:rPr sz="3200" b="1" dirty="0">
                <a:solidFill>
                  <a:srgbClr val="181818"/>
                </a:solidFill>
                <a:latin typeface="Times New Roman"/>
                <a:cs typeface="Times New Roman"/>
              </a:rPr>
              <a:t>axis;  </a:t>
            </a:r>
            <a:r>
              <a:rPr sz="3200" b="1" dirty="0">
                <a:solidFill>
                  <a:srgbClr val="FF0000"/>
                </a:solidFill>
                <a:latin typeface="Times New Roman"/>
                <a:cs typeface="Times New Roman"/>
              </a:rPr>
              <a:t>E</a:t>
            </a:r>
            <a:r>
              <a:rPr sz="3200" b="1" dirty="0">
                <a:solidFill>
                  <a:srgbClr val="181818"/>
                </a:solidFill>
                <a:latin typeface="Times New Roman"/>
                <a:cs typeface="Times New Roman"/>
              </a:rPr>
              <a:t> </a:t>
            </a:r>
            <a:r>
              <a:rPr sz="3200" b="1" spc="-4" dirty="0">
                <a:solidFill>
                  <a:srgbClr val="181818"/>
                </a:solidFill>
                <a:latin typeface="Times New Roman"/>
                <a:cs typeface="Times New Roman"/>
              </a:rPr>
              <a:t>is </a:t>
            </a:r>
            <a:r>
              <a:rPr sz="3200" b="1" dirty="0">
                <a:solidFill>
                  <a:srgbClr val="181818"/>
                </a:solidFill>
                <a:latin typeface="Times New Roman"/>
                <a:cs typeface="Times New Roman"/>
              </a:rPr>
              <a:t>called the </a:t>
            </a:r>
            <a:r>
              <a:rPr sz="3200" b="1" i="1" dirty="0">
                <a:solidFill>
                  <a:srgbClr val="FF0000"/>
                </a:solidFill>
                <a:latin typeface="Times New Roman"/>
                <a:cs typeface="Times New Roman"/>
              </a:rPr>
              <a:t>eccentric anomaly </a:t>
            </a:r>
            <a:r>
              <a:rPr sz="3200" b="1" dirty="0">
                <a:solidFill>
                  <a:srgbClr val="181818"/>
                </a:solidFill>
                <a:latin typeface="Times New Roman"/>
                <a:cs typeface="Times New Roman"/>
              </a:rPr>
              <a:t>of the  satellite.</a:t>
            </a:r>
            <a:endParaRPr sz="3200" b="1">
              <a:latin typeface="Times New Roman"/>
              <a:cs typeface="Times New Roman"/>
            </a:endParaRPr>
          </a:p>
        </p:txBody>
      </p:sp>
      <p:sp>
        <p:nvSpPr>
          <p:cNvPr id="3" name="object 3"/>
          <p:cNvSpPr txBox="1">
            <a:spLocks noGrp="1"/>
          </p:cNvSpPr>
          <p:nvPr>
            <p:ph type="sldNum" sz="quarter" idx="4294967295"/>
          </p:nvPr>
        </p:nvSpPr>
        <p:spPr>
          <a:xfrm>
            <a:off x="7642194" y="6025160"/>
            <a:ext cx="4350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39</a:t>
            </a:fld>
            <a:endParaRPr spc="-4"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73B7FBC-8ADE-42F1-B47C-848AD0BAA6C2}"/>
              </a:ext>
            </a:extLst>
          </p:cNvPr>
          <p:cNvSpPr>
            <a:spLocks noGrp="1"/>
          </p:cNvSpPr>
          <p:nvPr>
            <p:ph idx="1"/>
          </p:nvPr>
        </p:nvSpPr>
        <p:spPr>
          <a:xfrm>
            <a:off x="0" y="762000"/>
            <a:ext cx="9144000" cy="5943600"/>
          </a:xfrm>
        </p:spPr>
        <p:txBody>
          <a:bodyPr>
            <a:normAutofit/>
          </a:bodyPr>
          <a:lstStyle/>
          <a:p>
            <a:pPr algn="just"/>
            <a:r>
              <a:rPr lang="en-IN" sz="2400" b="1" dirty="0">
                <a:solidFill>
                  <a:srgbClr val="FF0000"/>
                </a:solidFill>
                <a:latin typeface="Times New Roman" panose="02020603050405020304" pitchFamily="18" charset="0"/>
                <a:cs typeface="Times New Roman" panose="02020603050405020304" pitchFamily="18" charset="0"/>
              </a:rPr>
              <a:t>Newton’s </a:t>
            </a:r>
            <a:r>
              <a:rPr lang="en-IN" sz="2400" b="1" dirty="0">
                <a:latin typeface="Times New Roman" panose="02020603050405020304" pitchFamily="18" charset="0"/>
                <a:cs typeface="Times New Roman" panose="02020603050405020304" pitchFamily="18" charset="0"/>
              </a:rPr>
              <a:t>laws of </a:t>
            </a:r>
            <a:r>
              <a:rPr lang="en-IN" sz="2400" b="1" dirty="0">
                <a:solidFill>
                  <a:srgbClr val="FF0000"/>
                </a:solidFill>
                <a:latin typeface="Times New Roman" panose="02020603050405020304" pitchFamily="18" charset="0"/>
                <a:cs typeface="Times New Roman" panose="02020603050405020304" pitchFamily="18" charset="0"/>
              </a:rPr>
              <a:t>motion</a:t>
            </a:r>
            <a:r>
              <a:rPr lang="en-IN" sz="2400" b="1" dirty="0">
                <a:latin typeface="Times New Roman" panose="02020603050405020304" pitchFamily="18" charset="0"/>
                <a:cs typeface="Times New Roman" panose="02020603050405020304" pitchFamily="18" charset="0"/>
              </a:rPr>
              <a:t> can </a:t>
            </a:r>
            <a:r>
              <a:rPr lang="en-IN" sz="2400" b="1" dirty="0" smtClean="0">
                <a:latin typeface="Times New Roman" panose="02020603050405020304" pitchFamily="18" charset="0"/>
                <a:cs typeface="Times New Roman" panose="02020603050405020304" pitchFamily="18" charset="0"/>
              </a:rPr>
              <a:t>be encapsulated </a:t>
            </a:r>
            <a:r>
              <a:rPr lang="en-IN" sz="2400" b="1" dirty="0">
                <a:latin typeface="Times New Roman" panose="02020603050405020304" pitchFamily="18" charset="0"/>
                <a:cs typeface="Times New Roman" panose="02020603050405020304" pitchFamily="18" charset="0"/>
              </a:rPr>
              <a:t>into </a:t>
            </a:r>
            <a:r>
              <a:rPr lang="en-IN" sz="2400" b="1" dirty="0">
                <a:solidFill>
                  <a:srgbClr val="FF0000"/>
                </a:solidFill>
                <a:latin typeface="Times New Roman" panose="02020603050405020304" pitchFamily="18" charset="0"/>
                <a:cs typeface="Times New Roman" panose="02020603050405020304" pitchFamily="18" charset="0"/>
              </a:rPr>
              <a:t>four</a:t>
            </a:r>
            <a:r>
              <a:rPr lang="en-IN" sz="2400" b="1" dirty="0">
                <a:latin typeface="Times New Roman" panose="02020603050405020304" pitchFamily="18" charset="0"/>
                <a:cs typeface="Times New Roman" panose="02020603050405020304" pitchFamily="18" charset="0"/>
              </a:rPr>
              <a:t> equations: </a:t>
            </a:r>
            <a:endParaRPr lang="en-IN" sz="2400" b="1" dirty="0" smtClean="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a:p>
            <a:pPr algn="just"/>
            <a:endParaRPr lang="en-IN" sz="1050" b="1" dirty="0">
              <a:latin typeface="Times New Roman" panose="02020603050405020304" pitchFamily="18" charset="0"/>
              <a:cs typeface="Times New Roman" panose="02020603050405020304" pitchFamily="18" charset="0"/>
            </a:endParaRPr>
          </a:p>
          <a:p>
            <a:pPr algn="just"/>
            <a:r>
              <a:rPr lang="en-IN" sz="2400" b="1" i="1" dirty="0">
                <a:latin typeface="Times New Roman" panose="02020603050405020304" pitchFamily="18" charset="0"/>
                <a:cs typeface="Times New Roman" panose="02020603050405020304" pitchFamily="18" charset="0"/>
              </a:rPr>
              <a:t>Of these </a:t>
            </a:r>
            <a:r>
              <a:rPr lang="en-IN" sz="2400" b="1" i="1" dirty="0">
                <a:solidFill>
                  <a:srgbClr val="FF0000"/>
                </a:solidFill>
                <a:latin typeface="Times New Roman" panose="02020603050405020304" pitchFamily="18" charset="0"/>
                <a:cs typeface="Times New Roman" panose="02020603050405020304" pitchFamily="18" charset="0"/>
              </a:rPr>
              <a:t>four</a:t>
            </a:r>
            <a:r>
              <a:rPr lang="en-IN" sz="2400" b="1" i="1" dirty="0">
                <a:latin typeface="Times New Roman" panose="02020603050405020304" pitchFamily="18" charset="0"/>
                <a:cs typeface="Times New Roman" panose="02020603050405020304" pitchFamily="18" charset="0"/>
              </a:rPr>
              <a:t> equations, it is the </a:t>
            </a:r>
            <a:r>
              <a:rPr lang="en-IN" sz="2400" b="1" i="1" dirty="0">
                <a:solidFill>
                  <a:srgbClr val="FF0000"/>
                </a:solidFill>
                <a:latin typeface="Times New Roman" panose="02020603050405020304" pitchFamily="18" charset="0"/>
                <a:cs typeface="Times New Roman" panose="02020603050405020304" pitchFamily="18" charset="0"/>
              </a:rPr>
              <a:t>last</a:t>
            </a:r>
            <a:r>
              <a:rPr lang="en-IN" sz="2400" b="1" i="1" dirty="0">
                <a:latin typeface="Times New Roman" panose="02020603050405020304" pitchFamily="18" charset="0"/>
                <a:cs typeface="Times New Roman" panose="02020603050405020304" pitchFamily="18" charset="0"/>
              </a:rPr>
              <a:t> one that </a:t>
            </a:r>
            <a:r>
              <a:rPr lang="en-IN" sz="2400" b="1" i="1" dirty="0">
                <a:solidFill>
                  <a:srgbClr val="FF0000"/>
                </a:solidFill>
                <a:latin typeface="Times New Roman" panose="02020603050405020304" pitchFamily="18" charset="0"/>
                <a:cs typeface="Times New Roman" panose="02020603050405020304" pitchFamily="18" charset="0"/>
              </a:rPr>
              <a:t>helps</a:t>
            </a:r>
            <a:r>
              <a:rPr lang="en-IN" sz="2400" b="1" i="1" dirty="0">
                <a:latin typeface="Times New Roman" panose="02020603050405020304" pitchFamily="18" charset="0"/>
                <a:cs typeface="Times New Roman" panose="02020603050405020304" pitchFamily="18" charset="0"/>
              </a:rPr>
              <a:t> us </a:t>
            </a:r>
            <a:r>
              <a:rPr lang="en-IN" sz="2400" b="1" i="1" u="sng" dirty="0">
                <a:solidFill>
                  <a:srgbClr val="FF0000"/>
                </a:solidFill>
                <a:latin typeface="Times New Roman" panose="02020603050405020304" pitchFamily="18" charset="0"/>
                <a:cs typeface="Times New Roman" panose="02020603050405020304" pitchFamily="18" charset="0"/>
              </a:rPr>
              <a:t>understand motion</a:t>
            </a:r>
            <a:r>
              <a:rPr lang="en-IN" sz="2400" b="1" i="1" u="sng" dirty="0">
                <a:latin typeface="Times New Roman" panose="02020603050405020304" pitchFamily="18" charset="0"/>
                <a:cs typeface="Times New Roman" panose="02020603050405020304" pitchFamily="18" charset="0"/>
              </a:rPr>
              <a:t> of a </a:t>
            </a:r>
            <a:r>
              <a:rPr lang="en-IN" sz="2400" b="1" i="1" u="sng" dirty="0">
                <a:solidFill>
                  <a:srgbClr val="FF0000"/>
                </a:solidFill>
                <a:latin typeface="Times New Roman" panose="02020603050405020304" pitchFamily="18" charset="0"/>
                <a:cs typeface="Times New Roman" panose="02020603050405020304" pitchFamily="18" charset="0"/>
              </a:rPr>
              <a:t>satellite</a:t>
            </a:r>
            <a:r>
              <a:rPr lang="en-IN" sz="2400" b="1" i="1" u="sng" dirty="0">
                <a:latin typeface="Times New Roman" panose="02020603050405020304" pitchFamily="18" charset="0"/>
                <a:cs typeface="Times New Roman" panose="02020603050405020304" pitchFamily="18" charset="0"/>
              </a:rPr>
              <a:t> in a </a:t>
            </a:r>
            <a:r>
              <a:rPr lang="en-IN" sz="2400" b="1" i="1" u="sng" dirty="0">
                <a:solidFill>
                  <a:srgbClr val="FF0000"/>
                </a:solidFill>
                <a:latin typeface="Times New Roman" panose="02020603050405020304" pitchFamily="18" charset="0"/>
                <a:cs typeface="Times New Roman" panose="02020603050405020304" pitchFamily="18" charset="0"/>
              </a:rPr>
              <a:t>stable orbit </a:t>
            </a:r>
            <a:r>
              <a:rPr lang="en-IN" sz="2400" b="1" i="1" dirty="0">
                <a:latin typeface="Times New Roman" panose="02020603050405020304" pitchFamily="18" charset="0"/>
                <a:cs typeface="Times New Roman" panose="02020603050405020304" pitchFamily="18" charset="0"/>
              </a:rPr>
              <a:t>(neglecting any drag or other perturbing forces). </a:t>
            </a:r>
            <a:endParaRPr lang="en-IN" sz="2400" b="1" i="1" dirty="0" smtClean="0">
              <a:latin typeface="Times New Roman" panose="02020603050405020304" pitchFamily="18" charset="0"/>
              <a:cs typeface="Times New Roman" panose="02020603050405020304" pitchFamily="18" charset="0"/>
            </a:endParaRPr>
          </a:p>
          <a:p>
            <a:pPr algn="just"/>
            <a:endParaRPr lang="en-IN" sz="800" b="1"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Also  the above </a:t>
            </a:r>
            <a:r>
              <a:rPr lang="en-US" sz="2400" b="1" dirty="0" smtClean="0">
                <a:solidFill>
                  <a:srgbClr val="FF0000"/>
                </a:solidFill>
                <a:latin typeface="Times New Roman" pitchFamily="18" charset="0"/>
                <a:cs typeface="Times New Roman" pitchFamily="18" charset="0"/>
              </a:rPr>
              <a:t>last </a:t>
            </a:r>
            <a:r>
              <a:rPr lang="en-US" sz="2400" b="1" dirty="0" smtClean="0">
                <a:latin typeface="Times New Roman" pitchFamily="18" charset="0"/>
                <a:cs typeface="Times New Roman" pitchFamily="18" charset="0"/>
              </a:rPr>
              <a:t>equation states that the </a:t>
            </a:r>
            <a:r>
              <a:rPr lang="en-US" sz="2400" b="1" dirty="0" smtClean="0">
                <a:solidFill>
                  <a:srgbClr val="FF0000"/>
                </a:solidFill>
                <a:latin typeface="Times New Roman" pitchFamily="18" charset="0"/>
                <a:cs typeface="Times New Roman" pitchFamily="18" charset="0"/>
              </a:rPr>
              <a:t>force</a:t>
            </a:r>
            <a:r>
              <a:rPr lang="en-US" sz="2400" b="1" dirty="0" smtClean="0">
                <a:latin typeface="Times New Roman" pitchFamily="18" charset="0"/>
                <a:cs typeface="Times New Roman" pitchFamily="18" charset="0"/>
              </a:rPr>
              <a:t> acting on a </a:t>
            </a:r>
            <a:r>
              <a:rPr lang="en-US" sz="2400" b="1" dirty="0" smtClean="0">
                <a:solidFill>
                  <a:srgbClr val="FF0000"/>
                </a:solidFill>
                <a:latin typeface="Times New Roman" pitchFamily="18" charset="0"/>
                <a:cs typeface="Times New Roman" pitchFamily="18" charset="0"/>
              </a:rPr>
              <a:t>body </a:t>
            </a:r>
            <a:r>
              <a:rPr lang="en-US" sz="2400" b="1" dirty="0" smtClean="0">
                <a:latin typeface="Times New Roman" pitchFamily="18" charset="0"/>
                <a:cs typeface="Times New Roman" pitchFamily="18" charset="0"/>
              </a:rPr>
              <a:t>is </a:t>
            </a:r>
            <a:r>
              <a:rPr lang="en-US" sz="2400" b="1" dirty="0" smtClean="0">
                <a:solidFill>
                  <a:srgbClr val="FF0000"/>
                </a:solidFill>
                <a:latin typeface="Times New Roman" pitchFamily="18" charset="0"/>
                <a:cs typeface="Times New Roman" pitchFamily="18" charset="0"/>
              </a:rPr>
              <a:t>equal</a:t>
            </a:r>
            <a:r>
              <a:rPr lang="en-US" sz="2400" b="1" dirty="0" smtClean="0">
                <a:latin typeface="Times New Roman" pitchFamily="18" charset="0"/>
                <a:cs typeface="Times New Roman" pitchFamily="18" charset="0"/>
              </a:rPr>
              <a:t> to </a:t>
            </a:r>
            <a:r>
              <a:rPr lang="en-US" sz="2400" b="1" dirty="0" smtClean="0">
                <a:solidFill>
                  <a:srgbClr val="FF0000"/>
                </a:solidFill>
                <a:latin typeface="Times New Roman" pitchFamily="18" charset="0"/>
                <a:cs typeface="Times New Roman" pitchFamily="18" charset="0"/>
              </a:rPr>
              <a:t>mass </a:t>
            </a:r>
            <a:r>
              <a:rPr lang="en-US" sz="2400" b="1" dirty="0" smtClean="0">
                <a:latin typeface="Times New Roman" pitchFamily="18" charset="0"/>
                <a:cs typeface="Times New Roman" pitchFamily="18" charset="0"/>
              </a:rPr>
              <a:t>of the body </a:t>
            </a:r>
            <a:r>
              <a:rPr lang="en-US" sz="2400" b="1" dirty="0" smtClean="0">
                <a:solidFill>
                  <a:srgbClr val="FF0000"/>
                </a:solidFill>
                <a:latin typeface="Times New Roman" pitchFamily="18" charset="0"/>
                <a:cs typeface="Times New Roman" pitchFamily="18" charset="0"/>
              </a:rPr>
              <a:t>multiplied</a:t>
            </a:r>
            <a:r>
              <a:rPr lang="en-US" sz="2400" b="1" dirty="0" smtClean="0">
                <a:latin typeface="Times New Roman" pitchFamily="18" charset="0"/>
                <a:cs typeface="Times New Roman" pitchFamily="18" charset="0"/>
              </a:rPr>
              <a:t> by the resulting </a:t>
            </a:r>
            <a:r>
              <a:rPr lang="en-US" sz="2400" b="1" dirty="0" smtClean="0">
                <a:solidFill>
                  <a:srgbClr val="FF0000"/>
                </a:solidFill>
                <a:latin typeface="Times New Roman" pitchFamily="18" charset="0"/>
                <a:cs typeface="Times New Roman" pitchFamily="18" charset="0"/>
              </a:rPr>
              <a:t>acceleration</a:t>
            </a:r>
            <a:r>
              <a:rPr lang="en-US" sz="2400" b="1" dirty="0" smtClean="0">
                <a:latin typeface="Times New Roman" pitchFamily="18" charset="0"/>
                <a:cs typeface="Times New Roman" pitchFamily="18" charset="0"/>
              </a:rPr>
              <a:t> of the body.</a:t>
            </a:r>
          </a:p>
          <a:p>
            <a:pPr algn="just"/>
            <a:r>
              <a:rPr lang="en-US" sz="2400" b="1" dirty="0">
                <a:latin typeface="Times New Roman" pitchFamily="18" charset="0"/>
                <a:cs typeface="Times New Roman" pitchFamily="18" charset="0"/>
              </a:rPr>
              <a:t>P</a:t>
            </a:r>
            <a:r>
              <a:rPr lang="en-US" sz="2400" b="1" dirty="0" smtClean="0">
                <a:latin typeface="Times New Roman" pitchFamily="18" charset="0"/>
                <a:cs typeface="Times New Roman" pitchFamily="18" charset="0"/>
              </a:rPr>
              <a:t> = m x a</a:t>
            </a:r>
          </a:p>
          <a:p>
            <a:pPr algn="just"/>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A4E35E6D-C0ED-4035-ABCD-389031B8E4E5}"/>
              </a:ext>
            </a:extLst>
          </p:cNvPr>
          <p:cNvPicPr>
            <a:picLocks noChangeAspect="1"/>
          </p:cNvPicPr>
          <p:nvPr/>
        </p:nvPicPr>
        <p:blipFill>
          <a:blip r:embed="rId3"/>
          <a:stretch>
            <a:fillRect/>
          </a:stretch>
        </p:blipFill>
        <p:spPr>
          <a:xfrm>
            <a:off x="3276600" y="1371600"/>
            <a:ext cx="5562600" cy="2114200"/>
          </a:xfrm>
          <a:prstGeom prst="rect">
            <a:avLst/>
          </a:prstGeom>
        </p:spPr>
      </p:pic>
      <p:sp>
        <p:nvSpPr>
          <p:cNvPr id="6" name="Rectangle 5"/>
          <p:cNvSpPr/>
          <p:nvPr/>
        </p:nvSpPr>
        <p:spPr>
          <a:xfrm>
            <a:off x="762000" y="152400"/>
            <a:ext cx="7315200" cy="762000"/>
          </a:xfrm>
          <a:prstGeom prst="rect">
            <a:avLst/>
          </a:prstGeom>
        </p:spPr>
        <p:txBody>
          <a:bodyPr wrap="square">
            <a:spAutoFit/>
          </a:bodyPr>
          <a:lstStyle/>
          <a:p>
            <a:pPr algn="ctr"/>
            <a:r>
              <a:rPr lang="en-US" sz="2400" b="1" dirty="0" smtClean="0">
                <a:solidFill>
                  <a:srgbClr val="FF0000"/>
                </a:solidFill>
              </a:rPr>
              <a:t>1. ORBITAL MECHANICS</a:t>
            </a:r>
            <a:br>
              <a:rPr lang="en-US" sz="2400" b="1" dirty="0" smtClean="0">
                <a:solidFill>
                  <a:srgbClr val="FF0000"/>
                </a:solidFill>
              </a:rPr>
            </a:br>
            <a:r>
              <a:rPr lang="en-US" sz="2000" b="1" dirty="0" smtClean="0">
                <a:solidFill>
                  <a:schemeClr val="tx2">
                    <a:lumMod val="60000"/>
                    <a:lumOff val="40000"/>
                  </a:schemeClr>
                </a:solidFill>
              </a:rPr>
              <a:t>Developing the Equations of the Orbit</a:t>
            </a:r>
            <a:endParaRPr lang="en-US" sz="2000" dirty="0">
              <a:solidFill>
                <a:schemeClr val="tx2">
                  <a:lumMod val="60000"/>
                  <a:lumOff val="40000"/>
                </a:schemeClr>
              </a:solidFill>
            </a:endParaRPr>
          </a:p>
        </p:txBody>
      </p:sp>
      <p:pic>
        <p:nvPicPr>
          <p:cNvPr id="15362" name="Picture 2"/>
          <p:cNvPicPr>
            <a:picLocks noChangeAspect="1" noChangeArrowheads="1"/>
          </p:cNvPicPr>
          <p:nvPr/>
        </p:nvPicPr>
        <p:blipFill>
          <a:blip r:embed="rId4"/>
          <a:srcRect/>
          <a:stretch>
            <a:fillRect/>
          </a:stretch>
        </p:blipFill>
        <p:spPr bwMode="auto">
          <a:xfrm>
            <a:off x="685800" y="1371600"/>
            <a:ext cx="2543175" cy="2047875"/>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7253DC2C-EF55-4F5A-98CC-CADF098E60DB}" type="slidenum">
              <a:rPr lang="en-US" smtClean="0"/>
              <a:pPr/>
              <a:t>4</a:t>
            </a:fld>
            <a:endParaRPr lang="en-US"/>
          </a:p>
        </p:txBody>
      </p:sp>
    </p:spTree>
    <p:extLst>
      <p:ext uri="{BB962C8B-B14F-4D97-AF65-F5344CB8AC3E}">
        <p14:creationId xmlns="" xmlns:p14="http://schemas.microsoft.com/office/powerpoint/2010/main" val="7234276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52400"/>
            <a:ext cx="8915400" cy="6858000"/>
          </a:xfrm>
          <a:custGeom>
            <a:avLst/>
            <a:gdLst/>
            <a:ahLst/>
            <a:cxnLst/>
            <a:rect l="l" t="t" r="r" b="b"/>
            <a:pathLst>
              <a:path w="7993380" h="5995034">
                <a:moveTo>
                  <a:pt x="0" y="0"/>
                </a:moveTo>
                <a:lnTo>
                  <a:pt x="0" y="5994654"/>
                </a:lnTo>
                <a:lnTo>
                  <a:pt x="7993380" y="5994654"/>
                </a:lnTo>
                <a:lnTo>
                  <a:pt x="7993380" y="0"/>
                </a:lnTo>
                <a:lnTo>
                  <a:pt x="0" y="0"/>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304800" y="304800"/>
            <a:ext cx="3352800" cy="5483052"/>
          </a:xfrm>
          <a:prstGeom prst="rect">
            <a:avLst/>
          </a:prstGeom>
        </p:spPr>
        <p:txBody>
          <a:bodyPr vert="horz" wrap="square" lIns="0" tIns="35064" rIns="0" bIns="0" rtlCol="0">
            <a:spAutoFit/>
          </a:bodyPr>
          <a:lstStyle/>
          <a:p>
            <a:pPr marL="11132">
              <a:spcBef>
                <a:spcPts val="276"/>
              </a:spcBef>
            </a:pPr>
            <a:r>
              <a:rPr sz="1800" b="1" spc="-4" dirty="0">
                <a:solidFill>
                  <a:srgbClr val="000000"/>
                </a:solidFill>
                <a:latin typeface="Arial"/>
                <a:cs typeface="Arial"/>
              </a:rPr>
              <a:t>Figure </a:t>
            </a:r>
            <a:r>
              <a:rPr sz="1800" b="1" spc="-9" dirty="0">
                <a:solidFill>
                  <a:srgbClr val="000000"/>
                </a:solidFill>
                <a:latin typeface="Arial"/>
                <a:cs typeface="Arial"/>
              </a:rPr>
              <a:t>2.7</a:t>
            </a:r>
            <a:endParaRPr sz="1800">
              <a:latin typeface="Arial"/>
              <a:cs typeface="Arial"/>
            </a:endParaRPr>
          </a:p>
          <a:p>
            <a:pPr marL="11132" marR="4453" algn="just">
              <a:lnSpc>
                <a:spcPct val="105200"/>
              </a:lnSpc>
              <a:spcBef>
                <a:spcPts val="39"/>
              </a:spcBef>
            </a:pPr>
            <a:r>
              <a:rPr sz="2000" spc="-4" dirty="0">
                <a:solidFill>
                  <a:srgbClr val="000000"/>
                </a:solidFill>
                <a:latin typeface="Arial"/>
                <a:cs typeface="Arial"/>
              </a:rPr>
              <a:t>The circumscribed circle </a:t>
            </a:r>
            <a:r>
              <a:rPr sz="2000" spc="-9" dirty="0">
                <a:solidFill>
                  <a:srgbClr val="000000"/>
                </a:solidFill>
                <a:latin typeface="Arial"/>
                <a:cs typeface="Arial"/>
              </a:rPr>
              <a:t>and the  </a:t>
            </a:r>
            <a:r>
              <a:rPr sz="2000" spc="-4" dirty="0">
                <a:solidFill>
                  <a:srgbClr val="000000"/>
                </a:solidFill>
                <a:latin typeface="Arial"/>
                <a:cs typeface="Arial"/>
              </a:rPr>
              <a:t>eccentric anomaly </a:t>
            </a:r>
            <a:r>
              <a:rPr sz="2000" i="1" spc="-4" dirty="0">
                <a:solidFill>
                  <a:srgbClr val="000000"/>
                </a:solidFill>
                <a:latin typeface="Arial"/>
                <a:cs typeface="Arial"/>
              </a:rPr>
              <a:t>E</a:t>
            </a:r>
            <a:r>
              <a:rPr sz="2000" spc="-4" dirty="0">
                <a:solidFill>
                  <a:srgbClr val="000000"/>
                </a:solidFill>
                <a:latin typeface="Arial"/>
                <a:cs typeface="Arial"/>
              </a:rPr>
              <a:t>. Point </a:t>
            </a:r>
            <a:r>
              <a:rPr sz="2000" i="1" dirty="0">
                <a:solidFill>
                  <a:srgbClr val="000000"/>
                </a:solidFill>
                <a:latin typeface="Arial"/>
                <a:cs typeface="Arial"/>
              </a:rPr>
              <a:t>O </a:t>
            </a:r>
            <a:r>
              <a:rPr sz="2000" dirty="0">
                <a:solidFill>
                  <a:srgbClr val="000000"/>
                </a:solidFill>
                <a:latin typeface="Arial"/>
                <a:cs typeface="Arial"/>
              </a:rPr>
              <a:t>is </a:t>
            </a:r>
            <a:r>
              <a:rPr sz="2000" spc="-9" dirty="0">
                <a:solidFill>
                  <a:srgbClr val="000000"/>
                </a:solidFill>
                <a:latin typeface="Arial"/>
                <a:cs typeface="Arial"/>
              </a:rPr>
              <a:t>the  center </a:t>
            </a:r>
            <a:r>
              <a:rPr sz="2000" dirty="0">
                <a:solidFill>
                  <a:srgbClr val="000000"/>
                </a:solidFill>
                <a:latin typeface="Arial"/>
                <a:cs typeface="Arial"/>
              </a:rPr>
              <a:t>of </a:t>
            </a:r>
            <a:r>
              <a:rPr sz="2000" spc="-9" dirty="0">
                <a:solidFill>
                  <a:srgbClr val="000000"/>
                </a:solidFill>
                <a:latin typeface="Arial"/>
                <a:cs typeface="Arial"/>
              </a:rPr>
              <a:t>the earth and </a:t>
            </a:r>
            <a:r>
              <a:rPr sz="2000" spc="-4" dirty="0">
                <a:solidFill>
                  <a:srgbClr val="000000"/>
                </a:solidFill>
                <a:latin typeface="Arial"/>
                <a:cs typeface="Arial"/>
              </a:rPr>
              <a:t>point </a:t>
            </a:r>
            <a:r>
              <a:rPr sz="2000" i="1" dirty="0">
                <a:solidFill>
                  <a:srgbClr val="000000"/>
                </a:solidFill>
                <a:latin typeface="Arial"/>
                <a:cs typeface="Arial"/>
              </a:rPr>
              <a:t>C </a:t>
            </a:r>
            <a:r>
              <a:rPr sz="2000" spc="-4" dirty="0">
                <a:solidFill>
                  <a:srgbClr val="000000"/>
                </a:solidFill>
                <a:latin typeface="Arial"/>
                <a:cs typeface="Arial"/>
              </a:rPr>
              <a:t>is </a:t>
            </a:r>
            <a:r>
              <a:rPr sz="2000" spc="-9" dirty="0">
                <a:solidFill>
                  <a:srgbClr val="000000"/>
                </a:solidFill>
                <a:latin typeface="Arial"/>
                <a:cs typeface="Arial"/>
              </a:rPr>
              <a:t>both  </a:t>
            </a:r>
            <a:r>
              <a:rPr sz="2000" spc="-4" dirty="0">
                <a:solidFill>
                  <a:srgbClr val="000000"/>
                </a:solidFill>
                <a:latin typeface="Arial"/>
                <a:cs typeface="Arial"/>
              </a:rPr>
              <a:t>the center of the orbital ellipse and </a:t>
            </a:r>
            <a:r>
              <a:rPr sz="2000" spc="-9" dirty="0">
                <a:solidFill>
                  <a:srgbClr val="000000"/>
                </a:solidFill>
                <a:latin typeface="Arial"/>
                <a:cs typeface="Arial"/>
              </a:rPr>
              <a:t>the  </a:t>
            </a:r>
            <a:r>
              <a:rPr sz="2000" spc="-4" dirty="0">
                <a:solidFill>
                  <a:srgbClr val="000000"/>
                </a:solidFill>
                <a:latin typeface="Arial"/>
                <a:cs typeface="Arial"/>
              </a:rPr>
              <a:t>center </a:t>
            </a:r>
            <a:r>
              <a:rPr sz="2000" dirty="0">
                <a:solidFill>
                  <a:srgbClr val="000000"/>
                </a:solidFill>
                <a:latin typeface="Arial"/>
                <a:cs typeface="Arial"/>
              </a:rPr>
              <a:t>of </a:t>
            </a:r>
            <a:r>
              <a:rPr sz="2000" spc="-9" dirty="0">
                <a:solidFill>
                  <a:srgbClr val="000000"/>
                </a:solidFill>
                <a:latin typeface="Arial"/>
                <a:cs typeface="Arial"/>
              </a:rPr>
              <a:t>the </a:t>
            </a:r>
            <a:r>
              <a:rPr sz="2000" spc="-4" dirty="0">
                <a:solidFill>
                  <a:srgbClr val="000000"/>
                </a:solidFill>
                <a:latin typeface="Arial"/>
                <a:cs typeface="Arial"/>
              </a:rPr>
              <a:t>circumscribed circle. </a:t>
            </a:r>
            <a:r>
              <a:rPr sz="2000" spc="-9" dirty="0">
                <a:solidFill>
                  <a:srgbClr val="000000"/>
                </a:solidFill>
                <a:latin typeface="Arial"/>
                <a:cs typeface="Arial"/>
              </a:rPr>
              <a:t>The  </a:t>
            </a:r>
            <a:r>
              <a:rPr sz="2000" spc="-4" dirty="0">
                <a:solidFill>
                  <a:srgbClr val="000000"/>
                </a:solidFill>
                <a:latin typeface="Arial"/>
                <a:cs typeface="Arial"/>
              </a:rPr>
              <a:t>satellite location in the orbital plane  </a:t>
            </a:r>
            <a:r>
              <a:rPr sz="2000" spc="-9" dirty="0">
                <a:solidFill>
                  <a:srgbClr val="000000"/>
                </a:solidFill>
                <a:latin typeface="Arial"/>
                <a:cs typeface="Arial"/>
              </a:rPr>
              <a:t>coordinate </a:t>
            </a:r>
            <a:r>
              <a:rPr sz="2000" spc="-4" dirty="0">
                <a:solidFill>
                  <a:srgbClr val="000000"/>
                </a:solidFill>
                <a:latin typeface="Arial"/>
                <a:cs typeface="Arial"/>
              </a:rPr>
              <a:t>system is </a:t>
            </a:r>
            <a:r>
              <a:rPr sz="2000" spc="-9" dirty="0">
                <a:solidFill>
                  <a:srgbClr val="000000"/>
                </a:solidFill>
                <a:latin typeface="Arial"/>
                <a:cs typeface="Arial"/>
              </a:rPr>
              <a:t>specified </a:t>
            </a:r>
            <a:r>
              <a:rPr sz="2000" spc="-4" dirty="0">
                <a:solidFill>
                  <a:srgbClr val="000000"/>
                </a:solidFill>
                <a:latin typeface="Arial"/>
                <a:cs typeface="Arial"/>
              </a:rPr>
              <a:t>by </a:t>
            </a:r>
            <a:r>
              <a:rPr sz="2000" dirty="0">
                <a:solidFill>
                  <a:srgbClr val="000000"/>
                </a:solidFill>
                <a:latin typeface="Arial"/>
                <a:cs typeface="Arial"/>
              </a:rPr>
              <a:t>( </a:t>
            </a:r>
            <a:r>
              <a:rPr sz="2000" i="1" dirty="0">
                <a:solidFill>
                  <a:srgbClr val="000000"/>
                </a:solidFill>
                <a:latin typeface="Arial"/>
                <a:cs typeface="Arial"/>
              </a:rPr>
              <a:t>x</a:t>
            </a:r>
            <a:r>
              <a:rPr sz="1800" baseline="-13888" dirty="0">
                <a:solidFill>
                  <a:srgbClr val="000000"/>
                </a:solidFill>
                <a:latin typeface="Arial"/>
                <a:cs typeface="Arial"/>
              </a:rPr>
              <a:t>0</a:t>
            </a:r>
            <a:r>
              <a:rPr sz="2000" dirty="0">
                <a:solidFill>
                  <a:srgbClr val="000000"/>
                </a:solidFill>
                <a:latin typeface="Arial"/>
                <a:cs typeface="Arial"/>
              </a:rPr>
              <a:t>,  </a:t>
            </a:r>
            <a:r>
              <a:rPr sz="2000" i="1" spc="9" dirty="0">
                <a:solidFill>
                  <a:srgbClr val="000000"/>
                </a:solidFill>
                <a:latin typeface="Arial"/>
                <a:cs typeface="Arial"/>
              </a:rPr>
              <a:t>y</a:t>
            </a:r>
            <a:r>
              <a:rPr sz="1800" spc="13" baseline="-13888" dirty="0">
                <a:solidFill>
                  <a:srgbClr val="000000"/>
                </a:solidFill>
                <a:latin typeface="Arial"/>
                <a:cs typeface="Arial"/>
              </a:rPr>
              <a:t>0</a:t>
            </a:r>
            <a:r>
              <a:rPr sz="2000" spc="9" dirty="0">
                <a:solidFill>
                  <a:srgbClr val="000000"/>
                </a:solidFill>
                <a:latin typeface="Arial"/>
                <a:cs typeface="Arial"/>
              </a:rPr>
              <a:t>). </a:t>
            </a:r>
            <a:r>
              <a:rPr sz="2000" dirty="0">
                <a:solidFill>
                  <a:srgbClr val="000000"/>
                </a:solidFill>
                <a:latin typeface="Arial"/>
                <a:cs typeface="Arial"/>
              </a:rPr>
              <a:t>A </a:t>
            </a:r>
            <a:r>
              <a:rPr sz="2000" spc="-4" dirty="0">
                <a:solidFill>
                  <a:srgbClr val="000000"/>
                </a:solidFill>
                <a:latin typeface="Arial"/>
                <a:cs typeface="Arial"/>
              </a:rPr>
              <a:t>vertical line through </a:t>
            </a:r>
            <a:r>
              <a:rPr sz="2000" spc="-9" dirty="0">
                <a:solidFill>
                  <a:srgbClr val="000000"/>
                </a:solidFill>
                <a:latin typeface="Arial"/>
                <a:cs typeface="Arial"/>
              </a:rPr>
              <a:t>the </a:t>
            </a:r>
            <a:r>
              <a:rPr sz="2000" spc="-4" dirty="0">
                <a:solidFill>
                  <a:srgbClr val="000000"/>
                </a:solidFill>
                <a:latin typeface="Arial"/>
                <a:cs typeface="Arial"/>
              </a:rPr>
              <a:t>satellite  intersects </a:t>
            </a:r>
            <a:r>
              <a:rPr sz="2000" spc="-9" dirty="0">
                <a:solidFill>
                  <a:srgbClr val="000000"/>
                </a:solidFill>
                <a:latin typeface="Arial"/>
                <a:cs typeface="Arial"/>
              </a:rPr>
              <a:t>the </a:t>
            </a:r>
            <a:r>
              <a:rPr sz="2000" spc="-4" dirty="0">
                <a:solidFill>
                  <a:srgbClr val="000000"/>
                </a:solidFill>
                <a:latin typeface="Arial"/>
                <a:cs typeface="Arial"/>
              </a:rPr>
              <a:t>circumscribed circle </a:t>
            </a:r>
            <a:r>
              <a:rPr sz="2000" spc="-9" dirty="0">
                <a:solidFill>
                  <a:srgbClr val="000000"/>
                </a:solidFill>
                <a:latin typeface="Arial"/>
                <a:cs typeface="Arial"/>
              </a:rPr>
              <a:t>at  point </a:t>
            </a:r>
            <a:r>
              <a:rPr sz="2000" i="1" dirty="0">
                <a:solidFill>
                  <a:srgbClr val="000000"/>
                </a:solidFill>
                <a:latin typeface="Arial"/>
                <a:cs typeface="Arial"/>
              </a:rPr>
              <a:t>A</a:t>
            </a:r>
            <a:r>
              <a:rPr sz="2000" dirty="0">
                <a:solidFill>
                  <a:srgbClr val="000000"/>
                </a:solidFill>
                <a:latin typeface="Arial"/>
                <a:cs typeface="Arial"/>
              </a:rPr>
              <a:t>. </a:t>
            </a:r>
            <a:r>
              <a:rPr sz="2000" spc="-4" dirty="0">
                <a:solidFill>
                  <a:srgbClr val="000000"/>
                </a:solidFill>
                <a:latin typeface="Arial"/>
                <a:cs typeface="Arial"/>
              </a:rPr>
              <a:t>The eccentric anomaly </a:t>
            </a:r>
            <a:r>
              <a:rPr sz="2000" i="1" dirty="0">
                <a:solidFill>
                  <a:srgbClr val="000000"/>
                </a:solidFill>
                <a:latin typeface="Arial"/>
                <a:cs typeface="Arial"/>
              </a:rPr>
              <a:t>E </a:t>
            </a:r>
            <a:r>
              <a:rPr sz="2000" dirty="0">
                <a:solidFill>
                  <a:srgbClr val="000000"/>
                </a:solidFill>
                <a:latin typeface="Arial"/>
                <a:cs typeface="Arial"/>
              </a:rPr>
              <a:t>is  </a:t>
            </a:r>
            <a:r>
              <a:rPr sz="2000" spc="-4" dirty="0">
                <a:solidFill>
                  <a:srgbClr val="000000"/>
                </a:solidFill>
                <a:latin typeface="Arial"/>
                <a:cs typeface="Arial"/>
              </a:rPr>
              <a:t>the angle from the </a:t>
            </a:r>
            <a:r>
              <a:rPr sz="2000" i="1" dirty="0">
                <a:solidFill>
                  <a:srgbClr val="000000"/>
                </a:solidFill>
                <a:latin typeface="Arial"/>
                <a:cs typeface="Arial"/>
              </a:rPr>
              <a:t>x</a:t>
            </a:r>
            <a:r>
              <a:rPr sz="1800" baseline="-13888" dirty="0">
                <a:solidFill>
                  <a:srgbClr val="000000"/>
                </a:solidFill>
                <a:latin typeface="Arial"/>
                <a:cs typeface="Arial"/>
              </a:rPr>
              <a:t>0 </a:t>
            </a:r>
            <a:r>
              <a:rPr sz="2000" spc="-4" dirty="0">
                <a:solidFill>
                  <a:srgbClr val="000000"/>
                </a:solidFill>
                <a:latin typeface="Arial"/>
                <a:cs typeface="Arial"/>
              </a:rPr>
              <a:t>axis to the line  joining </a:t>
            </a:r>
            <a:r>
              <a:rPr sz="2000" dirty="0">
                <a:solidFill>
                  <a:srgbClr val="000000"/>
                </a:solidFill>
                <a:latin typeface="Arial"/>
                <a:cs typeface="Arial"/>
              </a:rPr>
              <a:t>C </a:t>
            </a:r>
            <a:r>
              <a:rPr sz="2000" spc="-4" dirty="0">
                <a:solidFill>
                  <a:srgbClr val="000000"/>
                </a:solidFill>
                <a:latin typeface="Arial"/>
                <a:cs typeface="Arial"/>
              </a:rPr>
              <a:t>and</a:t>
            </a:r>
            <a:r>
              <a:rPr sz="2000" spc="175" dirty="0">
                <a:solidFill>
                  <a:srgbClr val="000000"/>
                </a:solidFill>
                <a:latin typeface="Arial"/>
                <a:cs typeface="Arial"/>
              </a:rPr>
              <a:t> </a:t>
            </a:r>
            <a:r>
              <a:rPr sz="2000" i="1" spc="-9" dirty="0">
                <a:solidFill>
                  <a:srgbClr val="000000"/>
                </a:solidFill>
                <a:latin typeface="Arial"/>
                <a:cs typeface="Arial"/>
              </a:rPr>
              <a:t>A</a:t>
            </a:r>
            <a:r>
              <a:rPr sz="2000" spc="-9" dirty="0">
                <a:solidFill>
                  <a:srgbClr val="000000"/>
                </a:solidFill>
                <a:latin typeface="Arial"/>
                <a:cs typeface="Arial"/>
              </a:rPr>
              <a:t>.</a:t>
            </a:r>
            <a:endParaRPr sz="900">
              <a:latin typeface="Arial"/>
              <a:cs typeface="Arial"/>
            </a:endParaRPr>
          </a:p>
        </p:txBody>
      </p:sp>
      <p:sp>
        <p:nvSpPr>
          <p:cNvPr id="4" name="object 4"/>
          <p:cNvSpPr/>
          <p:nvPr/>
        </p:nvSpPr>
        <p:spPr>
          <a:xfrm>
            <a:off x="3886200" y="381000"/>
            <a:ext cx="5029200" cy="56388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4294967295"/>
          </p:nvPr>
        </p:nvSpPr>
        <p:spPr>
          <a:xfrm>
            <a:off x="7642194" y="6025160"/>
            <a:ext cx="4350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40</a:t>
            </a:fld>
            <a:endParaRPr spc="-4"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1494" y="646290"/>
            <a:ext cx="4974505" cy="441565"/>
          </a:xfrm>
          <a:prstGeom prst="rect">
            <a:avLst/>
          </a:prstGeom>
        </p:spPr>
        <p:txBody>
          <a:bodyPr vert="horz" wrap="square" lIns="0" tIns="10575" rIns="0" bIns="0" rtlCol="0">
            <a:spAutoFit/>
          </a:bodyPr>
          <a:lstStyle/>
          <a:p>
            <a:pPr marL="11132">
              <a:spcBef>
                <a:spcPts val="83"/>
              </a:spcBef>
            </a:pPr>
            <a:r>
              <a:rPr sz="2800" b="1" i="1" spc="-4" dirty="0">
                <a:solidFill>
                  <a:srgbClr val="181818"/>
                </a:solidFill>
                <a:latin typeface="Times New Roman"/>
                <a:cs typeface="Times New Roman"/>
              </a:rPr>
              <a:t>It is related to the </a:t>
            </a:r>
            <a:r>
              <a:rPr sz="2800" b="1" i="1" spc="-4">
                <a:solidFill>
                  <a:srgbClr val="FF0000"/>
                </a:solidFill>
                <a:latin typeface="Times New Roman"/>
                <a:cs typeface="Times New Roman"/>
              </a:rPr>
              <a:t>radius </a:t>
            </a:r>
            <a:r>
              <a:rPr sz="2800" b="1" i="1" spc="-4" smtClean="0">
                <a:solidFill>
                  <a:srgbClr val="FF0000"/>
                </a:solidFill>
                <a:latin typeface="Times New Roman"/>
                <a:cs typeface="Times New Roman"/>
              </a:rPr>
              <a:t>r</a:t>
            </a:r>
            <a:r>
              <a:rPr sz="2800" b="1" i="1" spc="-6" baseline="-21164" smtClean="0">
                <a:solidFill>
                  <a:srgbClr val="FF0000"/>
                </a:solidFill>
                <a:latin typeface="Times New Roman"/>
                <a:cs typeface="Times New Roman"/>
              </a:rPr>
              <a:t>0</a:t>
            </a:r>
            <a:r>
              <a:rPr lang="en-US" sz="2800" b="1" i="1" spc="-6" baseline="-21164" dirty="0" smtClean="0">
                <a:solidFill>
                  <a:srgbClr val="FF0000"/>
                </a:solidFill>
                <a:latin typeface="Times New Roman"/>
                <a:cs typeface="Times New Roman"/>
              </a:rPr>
              <a:t> </a:t>
            </a:r>
            <a:r>
              <a:rPr sz="2800" b="1" i="1" baseline="-21164" smtClean="0">
                <a:solidFill>
                  <a:srgbClr val="FF0000"/>
                </a:solidFill>
                <a:latin typeface="Times New Roman"/>
                <a:cs typeface="Times New Roman"/>
              </a:rPr>
              <a:t> </a:t>
            </a:r>
            <a:r>
              <a:rPr sz="2800" b="1" i="1" spc="-4" dirty="0">
                <a:solidFill>
                  <a:srgbClr val="181818"/>
                </a:solidFill>
                <a:latin typeface="Times New Roman"/>
                <a:cs typeface="Times New Roman"/>
              </a:rPr>
              <a:t>by</a:t>
            </a:r>
            <a:endParaRPr sz="2800" b="1" i="1">
              <a:latin typeface="Times New Roman"/>
              <a:cs typeface="Times New Roman"/>
            </a:endParaRPr>
          </a:p>
        </p:txBody>
      </p:sp>
      <p:sp>
        <p:nvSpPr>
          <p:cNvPr id="8" name="object 8"/>
          <p:cNvSpPr txBox="1">
            <a:spLocks noGrp="1"/>
          </p:cNvSpPr>
          <p:nvPr>
            <p:ph type="sldNum" sz="quarter" idx="4294967295"/>
          </p:nvPr>
        </p:nvSpPr>
        <p:spPr>
          <a:xfrm>
            <a:off x="7642194" y="6025160"/>
            <a:ext cx="5112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41</a:t>
            </a:fld>
            <a:endParaRPr spc="-4" dirty="0"/>
          </a:p>
        </p:txBody>
      </p:sp>
      <p:sp>
        <p:nvSpPr>
          <p:cNvPr id="3" name="object 3"/>
          <p:cNvSpPr txBox="1">
            <a:spLocks noGrp="1"/>
          </p:cNvSpPr>
          <p:nvPr>
            <p:ph type="title"/>
          </p:nvPr>
        </p:nvSpPr>
        <p:spPr>
          <a:xfrm>
            <a:off x="3145985" y="1236383"/>
            <a:ext cx="2875690" cy="442128"/>
          </a:xfrm>
          <a:prstGeom prst="rect">
            <a:avLst/>
          </a:prstGeom>
        </p:spPr>
        <p:txBody>
          <a:bodyPr vert="horz" wrap="square" lIns="0" tIns="11132" rIns="0" bIns="0" rtlCol="0">
            <a:spAutoFit/>
          </a:bodyPr>
          <a:lstStyle/>
          <a:p>
            <a:pPr marL="11132">
              <a:spcBef>
                <a:spcPts val="88"/>
              </a:spcBef>
            </a:pPr>
            <a:r>
              <a:rPr sz="2800" b="1" i="1" spc="-4" dirty="0">
                <a:latin typeface="Times New Roman"/>
                <a:cs typeface="Times New Roman"/>
              </a:rPr>
              <a:t>r</a:t>
            </a:r>
            <a:r>
              <a:rPr sz="2400" b="1" spc="-6" baseline="-21164" dirty="0"/>
              <a:t>o </a:t>
            </a:r>
            <a:r>
              <a:rPr sz="2800" b="1" dirty="0"/>
              <a:t>= </a:t>
            </a:r>
            <a:r>
              <a:rPr sz="2800" b="1" i="1" dirty="0">
                <a:latin typeface="Times New Roman"/>
                <a:cs typeface="Times New Roman"/>
              </a:rPr>
              <a:t>a</a:t>
            </a:r>
            <a:r>
              <a:rPr sz="2800" b="1" dirty="0"/>
              <a:t>(1 – </a:t>
            </a:r>
            <a:r>
              <a:rPr sz="2800" b="1" i="1" dirty="0">
                <a:latin typeface="Times New Roman"/>
                <a:cs typeface="Times New Roman"/>
              </a:rPr>
              <a:t>e </a:t>
            </a:r>
            <a:r>
              <a:rPr sz="2800" b="1" spc="-4" dirty="0"/>
              <a:t>cos</a:t>
            </a:r>
            <a:r>
              <a:rPr sz="2800" b="1" spc="-75" dirty="0"/>
              <a:t> </a:t>
            </a:r>
            <a:r>
              <a:rPr sz="2800" b="1" i="1" dirty="0">
                <a:latin typeface="Times New Roman"/>
                <a:cs typeface="Times New Roman"/>
              </a:rPr>
              <a:t>E</a:t>
            </a:r>
            <a:r>
              <a:rPr sz="2800" b="1" dirty="0"/>
              <a:t>)</a:t>
            </a:r>
            <a:endParaRPr sz="2800" b="1">
              <a:latin typeface="Times New Roman"/>
              <a:cs typeface="Times New Roman"/>
            </a:endParaRPr>
          </a:p>
        </p:txBody>
      </p:sp>
      <p:sp>
        <p:nvSpPr>
          <p:cNvPr id="4" name="object 4"/>
          <p:cNvSpPr txBox="1"/>
          <p:nvPr/>
        </p:nvSpPr>
        <p:spPr>
          <a:xfrm>
            <a:off x="6629401" y="1236383"/>
            <a:ext cx="1393234" cy="503683"/>
          </a:xfrm>
          <a:prstGeom prst="rect">
            <a:avLst/>
          </a:prstGeom>
        </p:spPr>
        <p:txBody>
          <a:bodyPr vert="horz" wrap="square" lIns="0" tIns="11132" rIns="0" bIns="0" rtlCol="0">
            <a:spAutoFit/>
          </a:bodyPr>
          <a:lstStyle/>
          <a:p>
            <a:pPr marL="11132">
              <a:spcBef>
                <a:spcPts val="88"/>
              </a:spcBef>
            </a:pPr>
            <a:r>
              <a:rPr sz="3200" spc="-4" dirty="0">
                <a:solidFill>
                  <a:srgbClr val="181818"/>
                </a:solidFill>
                <a:latin typeface="Times New Roman"/>
                <a:cs typeface="Times New Roman"/>
              </a:rPr>
              <a:t>(2.26)</a:t>
            </a:r>
            <a:endParaRPr sz="3200">
              <a:latin typeface="Times New Roman"/>
              <a:cs typeface="Times New Roman"/>
            </a:endParaRPr>
          </a:p>
        </p:txBody>
      </p:sp>
      <p:sp>
        <p:nvSpPr>
          <p:cNvPr id="5" name="object 5"/>
          <p:cNvSpPr txBox="1"/>
          <p:nvPr/>
        </p:nvSpPr>
        <p:spPr>
          <a:xfrm>
            <a:off x="1121495" y="1735733"/>
            <a:ext cx="4898305" cy="632384"/>
          </a:xfrm>
          <a:prstGeom prst="rect">
            <a:avLst/>
          </a:prstGeom>
        </p:spPr>
        <p:txBody>
          <a:bodyPr vert="horz" wrap="square" lIns="0" tIns="138588" rIns="0" bIns="0" rtlCol="0">
            <a:spAutoFit/>
          </a:bodyPr>
          <a:lstStyle/>
          <a:p>
            <a:pPr marL="11132">
              <a:spcBef>
                <a:spcPts val="1091"/>
              </a:spcBef>
            </a:pPr>
            <a:r>
              <a:rPr sz="2800" spc="-9" smtClean="0">
                <a:solidFill>
                  <a:srgbClr val="181818"/>
                </a:solidFill>
                <a:latin typeface="Times New Roman"/>
                <a:cs typeface="Times New Roman"/>
              </a:rPr>
              <a:t>Thus</a:t>
            </a:r>
            <a:r>
              <a:rPr lang="en-US" sz="2800" spc="-9" dirty="0" smtClean="0">
                <a:solidFill>
                  <a:srgbClr val="181818"/>
                </a:solidFill>
                <a:latin typeface="Times New Roman"/>
                <a:cs typeface="Times New Roman"/>
              </a:rPr>
              <a:t>             </a:t>
            </a:r>
            <a:r>
              <a:rPr sz="3200" b="1" i="1" smtClean="0">
                <a:solidFill>
                  <a:srgbClr val="181818"/>
                </a:solidFill>
                <a:latin typeface="Times New Roman"/>
                <a:cs typeface="Times New Roman"/>
              </a:rPr>
              <a:t>a </a:t>
            </a:r>
            <a:r>
              <a:rPr sz="3200" b="1" dirty="0">
                <a:solidFill>
                  <a:srgbClr val="181818"/>
                </a:solidFill>
                <a:latin typeface="Times New Roman"/>
                <a:cs typeface="Times New Roman"/>
              </a:rPr>
              <a:t>– </a:t>
            </a:r>
            <a:r>
              <a:rPr sz="3200" b="1" i="1" spc="-4" dirty="0">
                <a:solidFill>
                  <a:srgbClr val="181818"/>
                </a:solidFill>
                <a:latin typeface="Times New Roman"/>
                <a:cs typeface="Times New Roman"/>
              </a:rPr>
              <a:t>r</a:t>
            </a:r>
            <a:r>
              <a:rPr sz="2800" b="1" spc="-6" baseline="-21164" dirty="0">
                <a:solidFill>
                  <a:srgbClr val="181818"/>
                </a:solidFill>
                <a:latin typeface="Times New Roman"/>
                <a:cs typeface="Times New Roman"/>
              </a:rPr>
              <a:t>0 </a:t>
            </a:r>
            <a:r>
              <a:rPr sz="3200" b="1" dirty="0">
                <a:solidFill>
                  <a:srgbClr val="181818"/>
                </a:solidFill>
                <a:latin typeface="Times New Roman"/>
                <a:cs typeface="Times New Roman"/>
              </a:rPr>
              <a:t>= </a:t>
            </a:r>
            <a:r>
              <a:rPr sz="3200" b="1" i="1" dirty="0">
                <a:solidFill>
                  <a:srgbClr val="181818"/>
                </a:solidFill>
                <a:latin typeface="Times New Roman"/>
                <a:cs typeface="Times New Roman"/>
              </a:rPr>
              <a:t>ae </a:t>
            </a:r>
            <a:r>
              <a:rPr sz="3200" b="1" spc="-4" dirty="0">
                <a:solidFill>
                  <a:srgbClr val="181818"/>
                </a:solidFill>
                <a:latin typeface="Times New Roman"/>
                <a:cs typeface="Times New Roman"/>
              </a:rPr>
              <a:t>cos</a:t>
            </a:r>
            <a:r>
              <a:rPr sz="3200" b="1" spc="-83" dirty="0">
                <a:solidFill>
                  <a:srgbClr val="181818"/>
                </a:solidFill>
                <a:latin typeface="Times New Roman"/>
                <a:cs typeface="Times New Roman"/>
              </a:rPr>
              <a:t> </a:t>
            </a:r>
            <a:r>
              <a:rPr sz="3200" b="1" i="1" dirty="0">
                <a:solidFill>
                  <a:srgbClr val="181818"/>
                </a:solidFill>
                <a:latin typeface="Times New Roman"/>
                <a:cs typeface="Times New Roman"/>
              </a:rPr>
              <a:t>E</a:t>
            </a:r>
            <a:endParaRPr sz="3200" b="1">
              <a:latin typeface="Times New Roman"/>
              <a:cs typeface="Times New Roman"/>
            </a:endParaRPr>
          </a:p>
        </p:txBody>
      </p:sp>
      <p:sp>
        <p:nvSpPr>
          <p:cNvPr id="6" name="object 6"/>
          <p:cNvSpPr txBox="1"/>
          <p:nvPr/>
        </p:nvSpPr>
        <p:spPr>
          <a:xfrm>
            <a:off x="6477000" y="1905000"/>
            <a:ext cx="1545660" cy="503683"/>
          </a:xfrm>
          <a:prstGeom prst="rect">
            <a:avLst/>
          </a:prstGeom>
        </p:spPr>
        <p:txBody>
          <a:bodyPr vert="horz" wrap="square" lIns="0" tIns="11132" rIns="0" bIns="0" rtlCol="0">
            <a:spAutoFit/>
          </a:bodyPr>
          <a:lstStyle/>
          <a:p>
            <a:pPr marL="11132">
              <a:spcBef>
                <a:spcPts val="88"/>
              </a:spcBef>
            </a:pPr>
            <a:r>
              <a:rPr sz="3200" spc="-4" dirty="0">
                <a:solidFill>
                  <a:srgbClr val="181818"/>
                </a:solidFill>
                <a:latin typeface="Times New Roman"/>
                <a:cs typeface="Times New Roman"/>
              </a:rPr>
              <a:t>(2.27)</a:t>
            </a:r>
            <a:endParaRPr sz="3200">
              <a:latin typeface="Times New Roman"/>
              <a:cs typeface="Times New Roman"/>
            </a:endParaRPr>
          </a:p>
        </p:txBody>
      </p:sp>
      <p:sp>
        <p:nvSpPr>
          <p:cNvPr id="7" name="object 7"/>
          <p:cNvSpPr txBox="1"/>
          <p:nvPr/>
        </p:nvSpPr>
        <p:spPr>
          <a:xfrm>
            <a:off x="762000" y="2819400"/>
            <a:ext cx="8153400" cy="2673217"/>
          </a:xfrm>
          <a:prstGeom prst="rect">
            <a:avLst/>
          </a:prstGeom>
        </p:spPr>
        <p:txBody>
          <a:bodyPr vert="horz" wrap="square" lIns="0" tIns="19480" rIns="0" bIns="0" rtlCol="0">
            <a:spAutoFit/>
          </a:bodyPr>
          <a:lstStyle/>
          <a:p>
            <a:pPr marL="11132" marR="410198" algn="just">
              <a:lnSpc>
                <a:spcPct val="108000"/>
              </a:lnSpc>
              <a:spcBef>
                <a:spcPts val="153"/>
              </a:spcBef>
            </a:pPr>
            <a:endParaRPr lang="en-US" sz="2800" i="1" spc="-4" dirty="0" smtClean="0">
              <a:solidFill>
                <a:srgbClr val="181818"/>
              </a:solidFill>
              <a:latin typeface="Times New Roman"/>
              <a:cs typeface="Times New Roman"/>
            </a:endParaRPr>
          </a:p>
          <a:p>
            <a:pPr marL="11132" marR="410198" algn="just">
              <a:lnSpc>
                <a:spcPct val="108000"/>
              </a:lnSpc>
              <a:spcBef>
                <a:spcPts val="153"/>
              </a:spcBef>
            </a:pPr>
            <a:r>
              <a:rPr sz="2800" b="1" i="1" spc="-4" smtClean="0">
                <a:solidFill>
                  <a:srgbClr val="181818"/>
                </a:solidFill>
                <a:latin typeface="Times New Roman"/>
                <a:cs typeface="Times New Roman"/>
              </a:rPr>
              <a:t>We </a:t>
            </a:r>
            <a:r>
              <a:rPr sz="2800" b="1" i="1" spc="-4" dirty="0">
                <a:solidFill>
                  <a:srgbClr val="181818"/>
                </a:solidFill>
                <a:latin typeface="Times New Roman"/>
                <a:cs typeface="Times New Roman"/>
              </a:rPr>
              <a:t>can also develop an expression that relates  </a:t>
            </a:r>
            <a:r>
              <a:rPr sz="2800" b="1" i="1" spc="-4" dirty="0">
                <a:solidFill>
                  <a:srgbClr val="FF0000"/>
                </a:solidFill>
                <a:latin typeface="Times New Roman"/>
                <a:cs typeface="Times New Roman"/>
              </a:rPr>
              <a:t>eccentric anomaly E </a:t>
            </a:r>
            <a:r>
              <a:rPr sz="2800" b="1" i="1" spc="-4" dirty="0">
                <a:solidFill>
                  <a:srgbClr val="181818"/>
                </a:solidFill>
                <a:latin typeface="Times New Roman"/>
                <a:cs typeface="Times New Roman"/>
              </a:rPr>
              <a:t>to the </a:t>
            </a:r>
            <a:r>
              <a:rPr sz="2800" b="1" i="1" spc="-4" dirty="0">
                <a:solidFill>
                  <a:srgbClr val="00B050"/>
                </a:solidFill>
                <a:latin typeface="Times New Roman"/>
                <a:cs typeface="Times New Roman"/>
              </a:rPr>
              <a:t>average</a:t>
            </a:r>
            <a:r>
              <a:rPr sz="2800" b="1" i="1" spc="-4" dirty="0">
                <a:solidFill>
                  <a:srgbClr val="181818"/>
                </a:solidFill>
                <a:latin typeface="Times New Roman"/>
                <a:cs typeface="Times New Roman"/>
              </a:rPr>
              <a:t> </a:t>
            </a:r>
            <a:r>
              <a:rPr sz="3200" b="1" i="1" spc="-4" dirty="0">
                <a:solidFill>
                  <a:srgbClr val="00B050"/>
                </a:solidFill>
                <a:latin typeface="Times New Roman"/>
                <a:cs typeface="Times New Roman"/>
              </a:rPr>
              <a:t>angular  velocity </a:t>
            </a:r>
            <a:r>
              <a:rPr sz="3200" b="1" i="1" spc="-70" dirty="0">
                <a:solidFill>
                  <a:srgbClr val="00B050"/>
                </a:solidFill>
                <a:latin typeface="PMingLiU"/>
                <a:cs typeface="PMingLiU"/>
              </a:rPr>
              <a:t>η</a:t>
            </a:r>
            <a:r>
              <a:rPr sz="3200" b="1" i="1" spc="-70" dirty="0">
                <a:solidFill>
                  <a:srgbClr val="00B050"/>
                </a:solidFill>
                <a:latin typeface="Times New Roman"/>
                <a:cs typeface="Times New Roman"/>
              </a:rPr>
              <a:t>,</a:t>
            </a:r>
            <a:r>
              <a:rPr sz="2800" b="1" i="1" spc="-70" dirty="0">
                <a:solidFill>
                  <a:srgbClr val="181818"/>
                </a:solidFill>
                <a:latin typeface="Times New Roman"/>
                <a:cs typeface="Times New Roman"/>
              </a:rPr>
              <a:t> </a:t>
            </a:r>
            <a:r>
              <a:rPr sz="2800" b="1" i="1" spc="-4" dirty="0">
                <a:solidFill>
                  <a:srgbClr val="181818"/>
                </a:solidFill>
                <a:latin typeface="Times New Roman"/>
                <a:cs typeface="Times New Roman"/>
              </a:rPr>
              <a:t>which</a:t>
            </a:r>
            <a:r>
              <a:rPr sz="2800" b="1" i="1" spc="66" dirty="0">
                <a:solidFill>
                  <a:srgbClr val="181818"/>
                </a:solidFill>
                <a:latin typeface="Times New Roman"/>
                <a:cs typeface="Times New Roman"/>
              </a:rPr>
              <a:t> </a:t>
            </a:r>
            <a:r>
              <a:rPr sz="2800" b="1" i="1" spc="-4" dirty="0">
                <a:solidFill>
                  <a:srgbClr val="181818"/>
                </a:solidFill>
                <a:latin typeface="Times New Roman"/>
                <a:cs typeface="Times New Roman"/>
              </a:rPr>
              <a:t>yields</a:t>
            </a:r>
            <a:endParaRPr sz="2800" b="1" i="1">
              <a:latin typeface="Times New Roman"/>
              <a:cs typeface="Times New Roman"/>
            </a:endParaRPr>
          </a:p>
          <a:p>
            <a:pPr marL="981246">
              <a:spcBef>
                <a:spcPts val="1104"/>
              </a:spcBef>
              <a:tabLst>
                <a:tab pos="1582350" algn="l"/>
                <a:tab pos="6093967" algn="l"/>
              </a:tabLst>
            </a:pPr>
            <a:r>
              <a:rPr sz="3200" b="1" dirty="0">
                <a:solidFill>
                  <a:srgbClr val="181818"/>
                </a:solidFill>
                <a:latin typeface="PMingLiU"/>
                <a:cs typeface="PMingLiU"/>
              </a:rPr>
              <a:t>η	</a:t>
            </a:r>
            <a:r>
              <a:rPr sz="3200" b="1" spc="-4" dirty="0">
                <a:solidFill>
                  <a:srgbClr val="181818"/>
                </a:solidFill>
                <a:latin typeface="Times New Roman"/>
                <a:cs typeface="Times New Roman"/>
              </a:rPr>
              <a:t>d</a:t>
            </a:r>
            <a:r>
              <a:rPr sz="3200" b="1" dirty="0">
                <a:solidFill>
                  <a:srgbClr val="181818"/>
                </a:solidFill>
                <a:latin typeface="Times New Roman"/>
                <a:cs typeface="Times New Roman"/>
              </a:rPr>
              <a:t>t =</a:t>
            </a:r>
            <a:r>
              <a:rPr sz="3200" b="1" spc="-4" dirty="0">
                <a:solidFill>
                  <a:srgbClr val="181818"/>
                </a:solidFill>
                <a:latin typeface="Times New Roman"/>
                <a:cs typeface="Times New Roman"/>
              </a:rPr>
              <a:t> (</a:t>
            </a:r>
            <a:r>
              <a:rPr sz="3200" b="1" dirty="0">
                <a:solidFill>
                  <a:srgbClr val="181818"/>
                </a:solidFill>
                <a:latin typeface="Times New Roman"/>
                <a:cs typeface="Times New Roman"/>
              </a:rPr>
              <a:t>1 – </a:t>
            </a:r>
            <a:r>
              <a:rPr sz="3200" b="1" i="1" dirty="0">
                <a:solidFill>
                  <a:srgbClr val="181818"/>
                </a:solidFill>
                <a:latin typeface="Times New Roman"/>
                <a:cs typeface="Times New Roman"/>
              </a:rPr>
              <a:t>e </a:t>
            </a:r>
            <a:r>
              <a:rPr sz="3200" b="1" spc="-9" dirty="0">
                <a:solidFill>
                  <a:srgbClr val="181818"/>
                </a:solidFill>
                <a:latin typeface="Times New Roman"/>
                <a:cs typeface="Times New Roman"/>
              </a:rPr>
              <a:t>co</a:t>
            </a:r>
            <a:r>
              <a:rPr sz="3200" b="1" spc="-4" dirty="0">
                <a:solidFill>
                  <a:srgbClr val="181818"/>
                </a:solidFill>
                <a:latin typeface="Times New Roman"/>
                <a:cs typeface="Times New Roman"/>
              </a:rPr>
              <a:t>s</a:t>
            </a:r>
            <a:r>
              <a:rPr sz="3200" b="1" i="1" dirty="0">
                <a:solidFill>
                  <a:srgbClr val="181818"/>
                </a:solidFill>
                <a:latin typeface="Times New Roman"/>
                <a:cs typeface="Times New Roman"/>
              </a:rPr>
              <a:t>E</a:t>
            </a:r>
            <a:r>
              <a:rPr sz="3200" b="1" dirty="0">
                <a:solidFill>
                  <a:srgbClr val="181818"/>
                </a:solidFill>
                <a:latin typeface="Times New Roman"/>
                <a:cs typeface="Times New Roman"/>
              </a:rPr>
              <a:t>) </a:t>
            </a:r>
            <a:r>
              <a:rPr sz="3200" b="1" i="1" dirty="0">
                <a:solidFill>
                  <a:srgbClr val="181818"/>
                </a:solidFill>
                <a:latin typeface="Times New Roman"/>
                <a:cs typeface="Times New Roman"/>
              </a:rPr>
              <a:t>dE	</a:t>
            </a:r>
            <a:r>
              <a:rPr sz="3200" b="1" dirty="0">
                <a:solidFill>
                  <a:srgbClr val="181818"/>
                </a:solidFill>
                <a:latin typeface="Times New Roman"/>
                <a:cs typeface="Times New Roman"/>
              </a:rPr>
              <a:t>(2.28)</a:t>
            </a:r>
            <a:endParaRPr sz="3200" b="1">
              <a:latin typeface="Times New Roman"/>
              <a:cs typeface="Times New Roman"/>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04801"/>
            <a:ext cx="8686800" cy="4047435"/>
          </a:xfrm>
          <a:prstGeom prst="rect">
            <a:avLst/>
          </a:prstGeom>
        </p:spPr>
        <p:txBody>
          <a:bodyPr vert="horz" wrap="square" lIns="0" tIns="7792" rIns="0" bIns="0" rtlCol="0">
            <a:spAutoFit/>
          </a:bodyPr>
          <a:lstStyle/>
          <a:p>
            <a:pPr marL="11132" marR="4453" algn="l">
              <a:lnSpc>
                <a:spcPts val="3531"/>
              </a:lnSpc>
              <a:spcBef>
                <a:spcPts val="61"/>
              </a:spcBef>
            </a:pPr>
            <a:r>
              <a:rPr sz="3200" b="1" spc="-4" dirty="0"/>
              <a:t>Let </a:t>
            </a:r>
            <a:r>
              <a:rPr sz="3200" b="1" i="1" spc="-4" dirty="0">
                <a:solidFill>
                  <a:srgbClr val="FF0000"/>
                </a:solidFill>
                <a:latin typeface="Times New Roman"/>
                <a:cs typeface="Times New Roman"/>
              </a:rPr>
              <a:t>t</a:t>
            </a:r>
            <a:r>
              <a:rPr sz="1800" b="1" spc="-6" baseline="-21164" dirty="0">
                <a:solidFill>
                  <a:srgbClr val="FF0000"/>
                </a:solidFill>
              </a:rPr>
              <a:t>p</a:t>
            </a:r>
            <a:r>
              <a:rPr sz="1800" b="1" spc="-6" baseline="-21164" dirty="0"/>
              <a:t> </a:t>
            </a:r>
            <a:r>
              <a:rPr sz="2800" b="1" spc="-4" dirty="0"/>
              <a:t>be the </a:t>
            </a:r>
            <a:r>
              <a:rPr sz="2800" b="1" i="1" spc="-4" dirty="0">
                <a:solidFill>
                  <a:srgbClr val="FF0000"/>
                </a:solidFill>
                <a:latin typeface="Times New Roman"/>
                <a:cs typeface="Times New Roman"/>
              </a:rPr>
              <a:t>time of perigee</a:t>
            </a:r>
            <a:r>
              <a:rPr sz="2800" b="1" spc="-4"/>
              <a:t>. </a:t>
            </a:r>
            <a:r>
              <a:rPr sz="2800" b="1" spc="-4" smtClean="0"/>
              <a:t>This </a:t>
            </a:r>
            <a:r>
              <a:rPr sz="2800" b="1" spc="-4" dirty="0"/>
              <a:t>is  simultaneously the time of </a:t>
            </a:r>
            <a:r>
              <a:rPr sz="2800" b="1" spc="-4" dirty="0">
                <a:solidFill>
                  <a:srgbClr val="00B050"/>
                </a:solidFill>
              </a:rPr>
              <a:t>closest </a:t>
            </a:r>
            <a:r>
              <a:rPr sz="2800" b="1" spc="-4" dirty="0"/>
              <a:t>approach to the  </a:t>
            </a:r>
            <a:r>
              <a:rPr sz="2800" b="1" spc="-4" dirty="0">
                <a:solidFill>
                  <a:srgbClr val="00B050"/>
                </a:solidFill>
              </a:rPr>
              <a:t>earth</a:t>
            </a:r>
            <a:r>
              <a:rPr sz="2800" b="1" spc="-4">
                <a:solidFill>
                  <a:srgbClr val="00B050"/>
                </a:solidFill>
              </a:rPr>
              <a:t>;</a:t>
            </a:r>
            <a:r>
              <a:rPr sz="2800" b="1" spc="-4"/>
              <a:t> </a:t>
            </a:r>
            <a:r>
              <a:rPr lang="en-US" sz="2800" b="1" spc="-4" dirty="0" smtClean="0"/>
              <a:t/>
            </a:r>
            <a:br>
              <a:rPr lang="en-US" sz="2800" b="1" spc="-4" dirty="0" smtClean="0"/>
            </a:br>
            <a:r>
              <a:rPr lang="en-US" sz="2800" b="1" spc="-4" dirty="0" smtClean="0"/>
              <a:t/>
            </a:r>
            <a:br>
              <a:rPr lang="en-US" sz="2800" b="1" spc="-4" dirty="0" smtClean="0"/>
            </a:br>
            <a:r>
              <a:rPr lang="en-US" sz="2800" b="1" spc="-4" dirty="0" smtClean="0"/>
              <a:t>T</a:t>
            </a:r>
            <a:r>
              <a:rPr sz="2800" b="1" spc="-4" smtClean="0"/>
              <a:t>he </a:t>
            </a:r>
            <a:r>
              <a:rPr sz="2800" b="1" spc="-4" dirty="0"/>
              <a:t>time when the satellite is </a:t>
            </a:r>
            <a:r>
              <a:rPr sz="2800" b="1" spc="-4" dirty="0">
                <a:solidFill>
                  <a:srgbClr val="00B050"/>
                </a:solidFill>
              </a:rPr>
              <a:t>crossing</a:t>
            </a:r>
            <a:r>
              <a:rPr sz="2800" b="1" spc="-4" dirty="0"/>
              <a:t> the </a:t>
            </a:r>
            <a:r>
              <a:rPr sz="2800" b="1" i="1" spc="-4" dirty="0">
                <a:latin typeface="Times New Roman"/>
                <a:cs typeface="Times New Roman"/>
              </a:rPr>
              <a:t>x</a:t>
            </a:r>
            <a:r>
              <a:rPr sz="2800" b="1" spc="-6" baseline="-21164" dirty="0"/>
              <a:t>0  </a:t>
            </a:r>
            <a:r>
              <a:rPr sz="2800" b="1" spc="-4" dirty="0"/>
              <a:t>axis; and the time when </a:t>
            </a:r>
            <a:r>
              <a:rPr sz="2800" b="1" i="1" spc="-4" dirty="0">
                <a:solidFill>
                  <a:srgbClr val="00B050"/>
                </a:solidFill>
                <a:latin typeface="Times New Roman"/>
                <a:cs typeface="Times New Roman"/>
              </a:rPr>
              <a:t>E </a:t>
            </a:r>
            <a:r>
              <a:rPr sz="2800" b="1" spc="-4" dirty="0">
                <a:solidFill>
                  <a:srgbClr val="00B050"/>
                </a:solidFill>
              </a:rPr>
              <a:t>is </a:t>
            </a:r>
            <a:r>
              <a:rPr sz="2800" b="1" spc="-4">
                <a:solidFill>
                  <a:srgbClr val="00B050"/>
                </a:solidFill>
              </a:rPr>
              <a:t>zero</a:t>
            </a:r>
            <a:r>
              <a:rPr sz="2800" b="1" spc="-4" smtClean="0"/>
              <a:t>.</a:t>
            </a:r>
            <a:r>
              <a:rPr lang="en-US" sz="2800" b="1" spc="-4" dirty="0" smtClean="0"/>
              <a:t/>
            </a:r>
            <a:br>
              <a:rPr lang="en-US" sz="2800" b="1" spc="-4" dirty="0" smtClean="0"/>
            </a:br>
            <a:r>
              <a:rPr lang="en-US" sz="2800" b="1" spc="-4" dirty="0" smtClean="0"/>
              <a:t/>
            </a:r>
            <a:br>
              <a:rPr lang="en-US" sz="2800" b="1" spc="-4" dirty="0" smtClean="0"/>
            </a:br>
            <a:r>
              <a:rPr sz="2800" b="1" spc="-4" smtClean="0"/>
              <a:t> </a:t>
            </a:r>
            <a:r>
              <a:rPr sz="2800" b="1" spc="-4" dirty="0"/>
              <a:t>If we integrate  both sides of Eq. (</a:t>
            </a:r>
            <a:r>
              <a:rPr sz="2800" b="1" spc="-4"/>
              <a:t>2.28</a:t>
            </a:r>
            <a:r>
              <a:rPr sz="2800" b="1" spc="-4" smtClean="0"/>
              <a:t>),</a:t>
            </a:r>
            <a:r>
              <a:rPr lang="en-US" sz="2800" b="1" spc="-4" dirty="0" smtClean="0"/>
              <a:t> </a:t>
            </a:r>
            <a:r>
              <a:rPr lang="it-IT" sz="2000" b="1" dirty="0" smtClean="0">
                <a:solidFill>
                  <a:srgbClr val="181818"/>
                </a:solidFill>
                <a:latin typeface="PMingLiU"/>
                <a:cs typeface="PMingLiU"/>
              </a:rPr>
              <a:t>η</a:t>
            </a:r>
            <a:r>
              <a:rPr lang="it-IT" sz="2000" b="1" spc="-4" dirty="0" smtClean="0">
                <a:solidFill>
                  <a:srgbClr val="181818"/>
                </a:solidFill>
                <a:latin typeface="Times New Roman"/>
                <a:cs typeface="Times New Roman"/>
              </a:rPr>
              <a:t>d</a:t>
            </a:r>
            <a:r>
              <a:rPr lang="it-IT" sz="2000" b="1" dirty="0" smtClean="0">
                <a:solidFill>
                  <a:srgbClr val="181818"/>
                </a:solidFill>
                <a:latin typeface="Times New Roman"/>
                <a:cs typeface="Times New Roman"/>
              </a:rPr>
              <a:t>t =</a:t>
            </a:r>
            <a:r>
              <a:rPr lang="it-IT" sz="2000" b="1" spc="-4" dirty="0" smtClean="0">
                <a:solidFill>
                  <a:srgbClr val="181818"/>
                </a:solidFill>
                <a:latin typeface="Times New Roman"/>
                <a:cs typeface="Times New Roman"/>
              </a:rPr>
              <a:t> (</a:t>
            </a:r>
            <a:r>
              <a:rPr lang="it-IT" sz="2000" b="1" dirty="0" smtClean="0">
                <a:solidFill>
                  <a:srgbClr val="181818"/>
                </a:solidFill>
                <a:latin typeface="Times New Roman"/>
                <a:cs typeface="Times New Roman"/>
              </a:rPr>
              <a:t>1 – </a:t>
            </a:r>
            <a:r>
              <a:rPr lang="it-IT" sz="2000" b="1" i="1" dirty="0" smtClean="0">
                <a:solidFill>
                  <a:srgbClr val="181818"/>
                </a:solidFill>
                <a:latin typeface="Times New Roman"/>
                <a:cs typeface="Times New Roman"/>
              </a:rPr>
              <a:t>e </a:t>
            </a:r>
            <a:r>
              <a:rPr lang="it-IT" sz="2000" b="1" spc="-9" dirty="0" smtClean="0">
                <a:solidFill>
                  <a:srgbClr val="181818"/>
                </a:solidFill>
                <a:latin typeface="Times New Roman"/>
                <a:cs typeface="Times New Roman"/>
              </a:rPr>
              <a:t>co</a:t>
            </a:r>
            <a:r>
              <a:rPr lang="it-IT" sz="2000" b="1" spc="-4" dirty="0" smtClean="0">
                <a:solidFill>
                  <a:srgbClr val="181818"/>
                </a:solidFill>
                <a:latin typeface="Times New Roman"/>
                <a:cs typeface="Times New Roman"/>
              </a:rPr>
              <a:t>s</a:t>
            </a:r>
            <a:r>
              <a:rPr lang="it-IT" sz="2000" b="1" i="1" dirty="0" smtClean="0">
                <a:solidFill>
                  <a:srgbClr val="181818"/>
                </a:solidFill>
                <a:latin typeface="Times New Roman"/>
                <a:cs typeface="Times New Roman"/>
              </a:rPr>
              <a:t>E</a:t>
            </a:r>
            <a:r>
              <a:rPr lang="it-IT" sz="2000" b="1" dirty="0" smtClean="0">
                <a:solidFill>
                  <a:srgbClr val="181818"/>
                </a:solidFill>
                <a:latin typeface="Times New Roman"/>
                <a:cs typeface="Times New Roman"/>
              </a:rPr>
              <a:t>) </a:t>
            </a:r>
            <a:r>
              <a:rPr lang="it-IT" sz="2000" b="1" i="1" dirty="0" smtClean="0">
                <a:solidFill>
                  <a:srgbClr val="181818"/>
                </a:solidFill>
                <a:latin typeface="Times New Roman"/>
                <a:cs typeface="Times New Roman"/>
              </a:rPr>
              <a:t>dE</a:t>
            </a:r>
            <a:r>
              <a:rPr sz="2000" b="1" spc="-4" smtClean="0"/>
              <a:t> </a:t>
            </a:r>
            <a:r>
              <a:rPr lang="en-US" sz="2000" b="1" spc="-4" dirty="0" smtClean="0"/>
              <a:t/>
            </a:r>
            <a:br>
              <a:rPr lang="en-US" sz="2000" b="1" spc="-4" dirty="0" smtClean="0"/>
            </a:br>
            <a:r>
              <a:rPr lang="en-US" sz="2000" b="1" spc="-4" dirty="0" smtClean="0"/>
              <a:t/>
            </a:r>
            <a:br>
              <a:rPr lang="en-US" sz="2000" b="1" spc="-4" dirty="0" smtClean="0"/>
            </a:br>
            <a:r>
              <a:rPr sz="2800" b="1" spc="-4" smtClean="0"/>
              <a:t>we</a:t>
            </a:r>
            <a:r>
              <a:rPr sz="2800" b="1" spc="9" smtClean="0"/>
              <a:t> </a:t>
            </a:r>
            <a:r>
              <a:rPr sz="2800" b="1" spc="-4" dirty="0"/>
              <a:t>obtain</a:t>
            </a:r>
            <a:endParaRPr sz="2800" b="1">
              <a:latin typeface="Times New Roman"/>
              <a:cs typeface="Times New Roman"/>
            </a:endParaRPr>
          </a:p>
        </p:txBody>
      </p:sp>
      <p:sp>
        <p:nvSpPr>
          <p:cNvPr id="6" name="object 6"/>
          <p:cNvSpPr txBox="1">
            <a:spLocks noGrp="1"/>
          </p:cNvSpPr>
          <p:nvPr>
            <p:ph type="sldNum" sz="quarter" idx="4294967295"/>
          </p:nvPr>
        </p:nvSpPr>
        <p:spPr>
          <a:xfrm>
            <a:off x="7642194" y="6025160"/>
            <a:ext cx="4350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42</a:t>
            </a:fld>
            <a:endParaRPr spc="-4" dirty="0"/>
          </a:p>
        </p:txBody>
      </p:sp>
      <p:sp>
        <p:nvSpPr>
          <p:cNvPr id="3" name="object 3"/>
          <p:cNvSpPr txBox="1"/>
          <p:nvPr/>
        </p:nvSpPr>
        <p:spPr>
          <a:xfrm>
            <a:off x="6705600" y="3733800"/>
            <a:ext cx="1370083" cy="503683"/>
          </a:xfrm>
          <a:prstGeom prst="rect">
            <a:avLst/>
          </a:prstGeom>
        </p:spPr>
        <p:txBody>
          <a:bodyPr vert="horz" wrap="square" lIns="0" tIns="11132" rIns="0" bIns="0" rtlCol="0">
            <a:spAutoFit/>
          </a:bodyPr>
          <a:lstStyle/>
          <a:p>
            <a:pPr marL="11132">
              <a:spcBef>
                <a:spcPts val="88"/>
              </a:spcBef>
            </a:pPr>
            <a:r>
              <a:rPr sz="3200" spc="-4" dirty="0">
                <a:solidFill>
                  <a:srgbClr val="181818"/>
                </a:solidFill>
                <a:latin typeface="Times New Roman"/>
                <a:cs typeface="Times New Roman"/>
              </a:rPr>
              <a:t>(2.29)</a:t>
            </a:r>
            <a:endParaRPr sz="3200">
              <a:latin typeface="Times New Roman"/>
              <a:cs typeface="Times New Roman"/>
            </a:endParaRPr>
          </a:p>
        </p:txBody>
      </p:sp>
      <p:sp>
        <p:nvSpPr>
          <p:cNvPr id="4" name="object 4"/>
          <p:cNvSpPr txBox="1"/>
          <p:nvPr/>
        </p:nvSpPr>
        <p:spPr>
          <a:xfrm>
            <a:off x="304800" y="3657600"/>
            <a:ext cx="8458200" cy="2769767"/>
          </a:xfrm>
          <a:prstGeom prst="rect">
            <a:avLst/>
          </a:prstGeom>
        </p:spPr>
        <p:txBody>
          <a:bodyPr vert="horz" wrap="square" lIns="0" tIns="131352" rIns="0" bIns="0" rtlCol="0">
            <a:spAutoFit/>
          </a:bodyPr>
          <a:lstStyle/>
          <a:p>
            <a:pPr marL="2088835">
              <a:spcBef>
                <a:spcPts val="1034"/>
              </a:spcBef>
            </a:pPr>
            <a:r>
              <a:rPr sz="3200" dirty="0">
                <a:solidFill>
                  <a:srgbClr val="181818"/>
                </a:solidFill>
                <a:latin typeface="PMingLiU"/>
                <a:cs typeface="PMingLiU"/>
              </a:rPr>
              <a:t>η </a:t>
            </a:r>
            <a:r>
              <a:rPr sz="3200" dirty="0">
                <a:solidFill>
                  <a:srgbClr val="181818"/>
                </a:solidFill>
                <a:latin typeface="Times New Roman"/>
                <a:cs typeface="Times New Roman"/>
              </a:rPr>
              <a:t>(</a:t>
            </a:r>
            <a:r>
              <a:rPr sz="3200" i="1" dirty="0">
                <a:solidFill>
                  <a:srgbClr val="181818"/>
                </a:solidFill>
                <a:latin typeface="Times New Roman"/>
                <a:cs typeface="Times New Roman"/>
              </a:rPr>
              <a:t>t </a:t>
            </a:r>
            <a:r>
              <a:rPr sz="3200" dirty="0">
                <a:solidFill>
                  <a:srgbClr val="181818"/>
                </a:solidFill>
                <a:latin typeface="Times New Roman"/>
                <a:cs typeface="Times New Roman"/>
              </a:rPr>
              <a:t>– </a:t>
            </a:r>
            <a:r>
              <a:rPr sz="3200" i="1" spc="-4" dirty="0">
                <a:solidFill>
                  <a:srgbClr val="181818"/>
                </a:solidFill>
                <a:latin typeface="Times New Roman"/>
                <a:cs typeface="Times New Roman"/>
              </a:rPr>
              <a:t>t</a:t>
            </a:r>
            <a:r>
              <a:rPr sz="2800" spc="-6" baseline="-13227" dirty="0">
                <a:solidFill>
                  <a:srgbClr val="181818"/>
                </a:solidFill>
                <a:latin typeface="Times New Roman"/>
                <a:cs typeface="Times New Roman"/>
              </a:rPr>
              <a:t>p</a:t>
            </a:r>
            <a:r>
              <a:rPr sz="3200" spc="-4" dirty="0">
                <a:solidFill>
                  <a:srgbClr val="181818"/>
                </a:solidFill>
                <a:latin typeface="Times New Roman"/>
                <a:cs typeface="Times New Roman"/>
              </a:rPr>
              <a:t>) </a:t>
            </a:r>
            <a:r>
              <a:rPr sz="3200" dirty="0">
                <a:solidFill>
                  <a:srgbClr val="181818"/>
                </a:solidFill>
                <a:latin typeface="Times New Roman"/>
                <a:cs typeface="Times New Roman"/>
              </a:rPr>
              <a:t>= </a:t>
            </a:r>
            <a:r>
              <a:rPr sz="3200" i="1" dirty="0">
                <a:solidFill>
                  <a:srgbClr val="181818"/>
                </a:solidFill>
                <a:latin typeface="Times New Roman"/>
                <a:cs typeface="Times New Roman"/>
              </a:rPr>
              <a:t>E </a:t>
            </a:r>
            <a:r>
              <a:rPr sz="3200" dirty="0">
                <a:solidFill>
                  <a:srgbClr val="181818"/>
                </a:solidFill>
                <a:latin typeface="Times New Roman"/>
                <a:cs typeface="Times New Roman"/>
              </a:rPr>
              <a:t>– </a:t>
            </a:r>
            <a:r>
              <a:rPr sz="3200" i="1" dirty="0">
                <a:solidFill>
                  <a:srgbClr val="181818"/>
                </a:solidFill>
                <a:latin typeface="Times New Roman"/>
                <a:cs typeface="Times New Roman"/>
              </a:rPr>
              <a:t>e</a:t>
            </a:r>
            <a:r>
              <a:rPr sz="3200" i="1" spc="-79" dirty="0">
                <a:solidFill>
                  <a:srgbClr val="181818"/>
                </a:solidFill>
                <a:latin typeface="Times New Roman"/>
                <a:cs typeface="Times New Roman"/>
              </a:rPr>
              <a:t> </a:t>
            </a:r>
            <a:r>
              <a:rPr sz="3200" spc="-4" dirty="0">
                <a:solidFill>
                  <a:srgbClr val="181818"/>
                </a:solidFill>
                <a:latin typeface="Times New Roman"/>
                <a:cs typeface="Times New Roman"/>
              </a:rPr>
              <a:t>sin</a:t>
            </a:r>
            <a:r>
              <a:rPr sz="3200" i="1" spc="-4" dirty="0">
                <a:solidFill>
                  <a:srgbClr val="181818"/>
                </a:solidFill>
                <a:latin typeface="Times New Roman"/>
                <a:cs typeface="Times New Roman"/>
              </a:rPr>
              <a:t>E</a:t>
            </a:r>
            <a:endParaRPr sz="3200">
              <a:latin typeface="Times New Roman"/>
              <a:cs typeface="Times New Roman"/>
            </a:endParaRPr>
          </a:p>
          <a:p>
            <a:pPr marL="11132" marR="4453">
              <a:lnSpc>
                <a:spcPct val="104700"/>
              </a:lnSpc>
              <a:spcBef>
                <a:spcPts val="679"/>
              </a:spcBef>
            </a:pPr>
            <a:endParaRPr lang="en-US" sz="2800" spc="-4" dirty="0" smtClean="0">
              <a:solidFill>
                <a:srgbClr val="181818"/>
              </a:solidFill>
              <a:latin typeface="Times New Roman"/>
              <a:cs typeface="Times New Roman"/>
            </a:endParaRPr>
          </a:p>
          <a:p>
            <a:pPr marL="11132" marR="4453">
              <a:lnSpc>
                <a:spcPct val="104700"/>
              </a:lnSpc>
              <a:spcBef>
                <a:spcPts val="679"/>
              </a:spcBef>
            </a:pPr>
            <a:r>
              <a:rPr sz="2800" b="1" spc="-4" smtClean="0">
                <a:solidFill>
                  <a:srgbClr val="181818"/>
                </a:solidFill>
                <a:latin typeface="Times New Roman"/>
                <a:cs typeface="Times New Roman"/>
              </a:rPr>
              <a:t>The </a:t>
            </a:r>
            <a:r>
              <a:rPr sz="2800" b="1" spc="-4" dirty="0">
                <a:solidFill>
                  <a:srgbClr val="181818"/>
                </a:solidFill>
                <a:latin typeface="Times New Roman"/>
                <a:cs typeface="Times New Roman"/>
              </a:rPr>
              <a:t>left side of Eq. (2.29) is called the </a:t>
            </a:r>
            <a:r>
              <a:rPr sz="2800" b="1" i="1" spc="-4" dirty="0">
                <a:solidFill>
                  <a:srgbClr val="800000"/>
                </a:solidFill>
                <a:latin typeface="Times New Roman"/>
                <a:cs typeface="Times New Roman"/>
              </a:rPr>
              <a:t>mean  anomaly</a:t>
            </a:r>
            <a:r>
              <a:rPr sz="2800" b="1" spc="-4" dirty="0">
                <a:solidFill>
                  <a:srgbClr val="181818"/>
                </a:solidFill>
                <a:latin typeface="Times New Roman"/>
                <a:cs typeface="Times New Roman"/>
              </a:rPr>
              <a:t>, </a:t>
            </a:r>
            <a:r>
              <a:rPr sz="2800" b="1" i="1" spc="-4" dirty="0">
                <a:solidFill>
                  <a:srgbClr val="181818"/>
                </a:solidFill>
                <a:latin typeface="Times New Roman"/>
                <a:cs typeface="Times New Roman"/>
              </a:rPr>
              <a:t>M</a:t>
            </a:r>
            <a:r>
              <a:rPr sz="2800" b="1" spc="-4">
                <a:solidFill>
                  <a:srgbClr val="181818"/>
                </a:solidFill>
                <a:latin typeface="Times New Roman"/>
                <a:cs typeface="Times New Roman"/>
              </a:rPr>
              <a:t>.</a:t>
            </a:r>
            <a:r>
              <a:rPr sz="2800" b="1" spc="-9">
                <a:solidFill>
                  <a:srgbClr val="181818"/>
                </a:solidFill>
                <a:latin typeface="Times New Roman"/>
                <a:cs typeface="Times New Roman"/>
              </a:rPr>
              <a:t> </a:t>
            </a:r>
            <a:r>
              <a:rPr lang="en-US" sz="2800" b="1" spc="-9" dirty="0" smtClean="0">
                <a:solidFill>
                  <a:srgbClr val="181818"/>
                </a:solidFill>
                <a:latin typeface="Times New Roman"/>
                <a:cs typeface="Times New Roman"/>
              </a:rPr>
              <a:t> </a:t>
            </a:r>
            <a:r>
              <a:rPr sz="2800" spc="-4" smtClean="0">
                <a:solidFill>
                  <a:srgbClr val="181818"/>
                </a:solidFill>
                <a:latin typeface="Times New Roman"/>
                <a:cs typeface="Times New Roman"/>
              </a:rPr>
              <a:t>Thus</a:t>
            </a:r>
            <a:endParaRPr sz="2800">
              <a:latin typeface="Times New Roman"/>
              <a:cs typeface="Times New Roman"/>
            </a:endParaRPr>
          </a:p>
          <a:p>
            <a:pPr marL="1504429">
              <a:spcBef>
                <a:spcPts val="933"/>
              </a:spcBef>
            </a:pPr>
            <a:r>
              <a:rPr sz="3200" b="1" i="1" spc="-4" dirty="0">
                <a:solidFill>
                  <a:srgbClr val="181818"/>
                </a:solidFill>
                <a:latin typeface="Times New Roman"/>
                <a:cs typeface="Times New Roman"/>
              </a:rPr>
              <a:t>M </a:t>
            </a:r>
            <a:r>
              <a:rPr sz="3200" b="1" spc="-4" dirty="0">
                <a:solidFill>
                  <a:srgbClr val="181818"/>
                </a:solidFill>
                <a:latin typeface="Times New Roman"/>
                <a:cs typeface="Times New Roman"/>
              </a:rPr>
              <a:t>= </a:t>
            </a:r>
            <a:r>
              <a:rPr sz="3200" b="1" spc="-4" dirty="0">
                <a:solidFill>
                  <a:srgbClr val="181818"/>
                </a:solidFill>
                <a:latin typeface="PMingLiU"/>
                <a:cs typeface="PMingLiU"/>
              </a:rPr>
              <a:t>η </a:t>
            </a:r>
            <a:r>
              <a:rPr sz="3200" b="1" spc="-4" dirty="0">
                <a:solidFill>
                  <a:srgbClr val="181818"/>
                </a:solidFill>
                <a:latin typeface="Times New Roman"/>
                <a:cs typeface="Times New Roman"/>
              </a:rPr>
              <a:t>(</a:t>
            </a:r>
            <a:r>
              <a:rPr sz="3200" b="1" i="1" spc="-4" dirty="0">
                <a:solidFill>
                  <a:srgbClr val="181818"/>
                </a:solidFill>
                <a:latin typeface="Times New Roman"/>
                <a:cs typeface="Times New Roman"/>
              </a:rPr>
              <a:t>t -t</a:t>
            </a:r>
            <a:r>
              <a:rPr sz="2800" b="1" spc="-6" baseline="-13227" dirty="0">
                <a:solidFill>
                  <a:srgbClr val="181818"/>
                </a:solidFill>
                <a:latin typeface="Times New Roman"/>
                <a:cs typeface="Times New Roman"/>
              </a:rPr>
              <a:t>p</a:t>
            </a:r>
            <a:r>
              <a:rPr sz="3200" b="1" spc="-4" dirty="0">
                <a:solidFill>
                  <a:srgbClr val="181818"/>
                </a:solidFill>
                <a:latin typeface="Times New Roman"/>
                <a:cs typeface="Times New Roman"/>
              </a:rPr>
              <a:t>) = </a:t>
            </a:r>
            <a:r>
              <a:rPr sz="3200" b="1" i="1" spc="-4" dirty="0">
                <a:solidFill>
                  <a:srgbClr val="181818"/>
                </a:solidFill>
                <a:latin typeface="Times New Roman"/>
                <a:cs typeface="Times New Roman"/>
              </a:rPr>
              <a:t>E – e</a:t>
            </a:r>
            <a:r>
              <a:rPr sz="3200" b="1" i="1" spc="-31" dirty="0">
                <a:solidFill>
                  <a:srgbClr val="181818"/>
                </a:solidFill>
                <a:latin typeface="Times New Roman"/>
                <a:cs typeface="Times New Roman"/>
              </a:rPr>
              <a:t> </a:t>
            </a:r>
            <a:r>
              <a:rPr sz="3200" b="1" spc="-4" dirty="0">
                <a:solidFill>
                  <a:srgbClr val="181818"/>
                </a:solidFill>
                <a:latin typeface="Times New Roman"/>
                <a:cs typeface="Times New Roman"/>
              </a:rPr>
              <a:t>sin</a:t>
            </a:r>
            <a:r>
              <a:rPr sz="3200" b="1" i="1" spc="-4" dirty="0">
                <a:solidFill>
                  <a:srgbClr val="181818"/>
                </a:solidFill>
                <a:latin typeface="Times New Roman"/>
                <a:cs typeface="Times New Roman"/>
              </a:rPr>
              <a:t>E</a:t>
            </a:r>
            <a:endParaRPr sz="3200" b="1">
              <a:latin typeface="Times New Roman"/>
              <a:cs typeface="Times New Roman"/>
            </a:endParaRPr>
          </a:p>
        </p:txBody>
      </p:sp>
      <p:sp>
        <p:nvSpPr>
          <p:cNvPr id="5" name="object 5"/>
          <p:cNvSpPr txBox="1"/>
          <p:nvPr/>
        </p:nvSpPr>
        <p:spPr>
          <a:xfrm>
            <a:off x="6248400" y="6019800"/>
            <a:ext cx="1264417" cy="441565"/>
          </a:xfrm>
          <a:prstGeom prst="rect">
            <a:avLst/>
          </a:prstGeom>
        </p:spPr>
        <p:txBody>
          <a:bodyPr vert="horz" wrap="square" lIns="0" tIns="10575" rIns="0" bIns="0" rtlCol="0">
            <a:spAutoFit/>
          </a:bodyPr>
          <a:lstStyle/>
          <a:p>
            <a:pPr marL="11132">
              <a:spcBef>
                <a:spcPts val="83"/>
              </a:spcBef>
            </a:pPr>
            <a:r>
              <a:rPr sz="2800" spc="-4" dirty="0">
                <a:solidFill>
                  <a:srgbClr val="181818"/>
                </a:solidFill>
                <a:latin typeface="Times New Roman"/>
                <a:cs typeface="Times New Roman"/>
              </a:rPr>
              <a:t>(2.30)</a:t>
            </a:r>
            <a:endParaRPr sz="2800">
              <a:latin typeface="Times New Roman"/>
              <a:cs typeface="Times New Roman"/>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762000"/>
            <a:ext cx="7924800" cy="3108242"/>
          </a:xfrm>
          <a:prstGeom prst="rect">
            <a:avLst/>
          </a:prstGeom>
        </p:spPr>
        <p:txBody>
          <a:bodyPr vert="horz" wrap="square" lIns="0" tIns="11132" rIns="0" bIns="0" rtlCol="0">
            <a:spAutoFit/>
          </a:bodyPr>
          <a:lstStyle/>
          <a:p>
            <a:pPr marL="11132" marR="4453" algn="just">
              <a:lnSpc>
                <a:spcPct val="115100"/>
              </a:lnSpc>
              <a:spcBef>
                <a:spcPts val="88"/>
              </a:spcBef>
            </a:pPr>
            <a:r>
              <a:rPr sz="3500" b="1" i="1" spc="-4" dirty="0">
                <a:solidFill>
                  <a:srgbClr val="181818"/>
                </a:solidFill>
                <a:latin typeface="Times New Roman"/>
                <a:cs typeface="Times New Roman"/>
              </a:rPr>
              <a:t>The mean anomaly </a:t>
            </a:r>
            <a:r>
              <a:rPr sz="3500" b="1" i="1" dirty="0">
                <a:solidFill>
                  <a:srgbClr val="FF0000"/>
                </a:solidFill>
                <a:latin typeface="Times New Roman"/>
                <a:cs typeface="Times New Roman"/>
              </a:rPr>
              <a:t>M </a:t>
            </a:r>
            <a:r>
              <a:rPr sz="3500" b="1" i="1" dirty="0">
                <a:solidFill>
                  <a:srgbClr val="181818"/>
                </a:solidFill>
                <a:latin typeface="Times New Roman"/>
                <a:cs typeface="Times New Roman"/>
              </a:rPr>
              <a:t>is the </a:t>
            </a:r>
            <a:r>
              <a:rPr sz="3500" b="1" i="1" dirty="0">
                <a:solidFill>
                  <a:srgbClr val="FF0000"/>
                </a:solidFill>
                <a:latin typeface="Times New Roman"/>
                <a:cs typeface="Times New Roman"/>
              </a:rPr>
              <a:t>arc  length </a:t>
            </a:r>
            <a:r>
              <a:rPr sz="3500" b="1" i="1" dirty="0">
                <a:solidFill>
                  <a:srgbClr val="181818"/>
                </a:solidFill>
                <a:latin typeface="Times New Roman"/>
                <a:cs typeface="Times New Roman"/>
              </a:rPr>
              <a:t>(in radians) that the </a:t>
            </a:r>
            <a:r>
              <a:rPr sz="3500" b="1" i="1" dirty="0">
                <a:solidFill>
                  <a:srgbClr val="FF0000"/>
                </a:solidFill>
                <a:latin typeface="Times New Roman"/>
                <a:cs typeface="Times New Roman"/>
              </a:rPr>
              <a:t>satellite</a:t>
            </a:r>
            <a:r>
              <a:rPr sz="3500" b="1" i="1" dirty="0">
                <a:solidFill>
                  <a:srgbClr val="181818"/>
                </a:solidFill>
                <a:latin typeface="Times New Roman"/>
                <a:cs typeface="Times New Roman"/>
              </a:rPr>
              <a:t>  would have </a:t>
            </a:r>
            <a:r>
              <a:rPr sz="3500" b="1" i="1" dirty="0">
                <a:solidFill>
                  <a:srgbClr val="FF0000"/>
                </a:solidFill>
                <a:latin typeface="Times New Roman"/>
                <a:cs typeface="Times New Roman"/>
              </a:rPr>
              <a:t>traversed</a:t>
            </a:r>
            <a:r>
              <a:rPr sz="3500" b="1" i="1" dirty="0">
                <a:solidFill>
                  <a:srgbClr val="181818"/>
                </a:solidFill>
                <a:latin typeface="Times New Roman"/>
                <a:cs typeface="Times New Roman"/>
              </a:rPr>
              <a:t> since the  </a:t>
            </a:r>
            <a:r>
              <a:rPr sz="3500" b="1" i="1" spc="-4" dirty="0">
                <a:solidFill>
                  <a:srgbClr val="FF0000"/>
                </a:solidFill>
                <a:latin typeface="Times New Roman"/>
                <a:cs typeface="Times New Roman"/>
              </a:rPr>
              <a:t>perigee</a:t>
            </a:r>
            <a:r>
              <a:rPr sz="3500" b="1" i="1" spc="-4" dirty="0">
                <a:solidFill>
                  <a:srgbClr val="181818"/>
                </a:solidFill>
                <a:latin typeface="Times New Roman"/>
                <a:cs typeface="Times New Roman"/>
              </a:rPr>
              <a:t> passage </a:t>
            </a:r>
            <a:r>
              <a:rPr sz="3500" b="1" i="1" dirty="0">
                <a:solidFill>
                  <a:srgbClr val="181818"/>
                </a:solidFill>
                <a:latin typeface="Times New Roman"/>
                <a:cs typeface="Times New Roman"/>
              </a:rPr>
              <a:t>if it </a:t>
            </a:r>
            <a:r>
              <a:rPr sz="3500" b="1" i="1" spc="-4" dirty="0">
                <a:solidFill>
                  <a:srgbClr val="181818"/>
                </a:solidFill>
                <a:latin typeface="Times New Roman"/>
                <a:cs typeface="Times New Roman"/>
              </a:rPr>
              <a:t>were </a:t>
            </a:r>
            <a:r>
              <a:rPr sz="3500" b="1" i="1" dirty="0">
                <a:solidFill>
                  <a:srgbClr val="FF0000"/>
                </a:solidFill>
                <a:latin typeface="Times New Roman"/>
                <a:cs typeface="Times New Roman"/>
              </a:rPr>
              <a:t>moving</a:t>
            </a:r>
            <a:r>
              <a:rPr sz="3500" b="1" i="1" dirty="0">
                <a:solidFill>
                  <a:srgbClr val="181818"/>
                </a:solidFill>
                <a:latin typeface="Times New Roman"/>
                <a:cs typeface="Times New Roman"/>
              </a:rPr>
              <a:t> </a:t>
            </a:r>
            <a:r>
              <a:rPr sz="3500" b="1" i="1" spc="-4" dirty="0">
                <a:solidFill>
                  <a:srgbClr val="181818"/>
                </a:solidFill>
                <a:latin typeface="Times New Roman"/>
                <a:cs typeface="Times New Roman"/>
              </a:rPr>
              <a:t>on  </a:t>
            </a:r>
            <a:r>
              <a:rPr sz="3500" b="1" i="1" dirty="0">
                <a:solidFill>
                  <a:srgbClr val="181818"/>
                </a:solidFill>
                <a:latin typeface="Times New Roman"/>
                <a:cs typeface="Times New Roman"/>
              </a:rPr>
              <a:t>the circumscribed </a:t>
            </a:r>
            <a:r>
              <a:rPr sz="3500" b="1" i="1" dirty="0">
                <a:solidFill>
                  <a:srgbClr val="FF0000"/>
                </a:solidFill>
                <a:latin typeface="Times New Roman"/>
                <a:cs typeface="Times New Roman"/>
              </a:rPr>
              <a:t>circle</a:t>
            </a:r>
            <a:r>
              <a:rPr sz="3500" b="1" i="1" dirty="0">
                <a:solidFill>
                  <a:srgbClr val="181818"/>
                </a:solidFill>
                <a:latin typeface="Times New Roman"/>
                <a:cs typeface="Times New Roman"/>
              </a:rPr>
              <a:t> at the </a:t>
            </a:r>
            <a:r>
              <a:rPr sz="3500" b="1" i="1" dirty="0">
                <a:solidFill>
                  <a:srgbClr val="FF0000"/>
                </a:solidFill>
                <a:latin typeface="Times New Roman"/>
                <a:cs typeface="Times New Roman"/>
              </a:rPr>
              <a:t>mean  angular velocity</a:t>
            </a:r>
            <a:r>
              <a:rPr sz="3500" b="1" i="1" spc="-18" dirty="0">
                <a:solidFill>
                  <a:srgbClr val="FF0000"/>
                </a:solidFill>
                <a:latin typeface="Times New Roman"/>
                <a:cs typeface="Times New Roman"/>
              </a:rPr>
              <a:t> </a:t>
            </a:r>
            <a:r>
              <a:rPr sz="3500" b="1" i="1" dirty="0">
                <a:solidFill>
                  <a:srgbClr val="FF0000"/>
                </a:solidFill>
                <a:latin typeface="PMingLiU"/>
                <a:cs typeface="PMingLiU"/>
              </a:rPr>
              <a:t>η</a:t>
            </a:r>
            <a:r>
              <a:rPr sz="3500" b="1" i="1" dirty="0">
                <a:solidFill>
                  <a:srgbClr val="FF0000"/>
                </a:solidFill>
                <a:latin typeface="Times New Roman"/>
                <a:cs typeface="Times New Roman"/>
              </a:rPr>
              <a:t>.</a:t>
            </a:r>
            <a:endParaRPr sz="3500" b="1" i="1">
              <a:solidFill>
                <a:srgbClr val="FF0000"/>
              </a:solidFill>
              <a:latin typeface="Times New Roman"/>
              <a:cs typeface="Times New Roman"/>
            </a:endParaRPr>
          </a:p>
        </p:txBody>
      </p:sp>
      <p:sp>
        <p:nvSpPr>
          <p:cNvPr id="3" name="object 3"/>
          <p:cNvSpPr txBox="1">
            <a:spLocks noGrp="1"/>
          </p:cNvSpPr>
          <p:nvPr>
            <p:ph type="sldNum" sz="quarter" idx="4294967295"/>
          </p:nvPr>
        </p:nvSpPr>
        <p:spPr>
          <a:xfrm>
            <a:off x="7642194" y="6025160"/>
            <a:ext cx="5112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43</a:t>
            </a:fld>
            <a:endParaRPr spc="-4"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152401"/>
            <a:ext cx="8839200" cy="2842223"/>
          </a:xfrm>
          <a:prstGeom prst="rect">
            <a:avLst/>
          </a:prstGeom>
        </p:spPr>
        <p:txBody>
          <a:bodyPr vert="horz" wrap="square" lIns="0" tIns="10575" rIns="0" bIns="0" rtlCol="0">
            <a:spAutoFit/>
          </a:bodyPr>
          <a:lstStyle/>
          <a:p>
            <a:pPr marL="11132" marR="4453" algn="just">
              <a:lnSpc>
                <a:spcPct val="110300"/>
              </a:lnSpc>
              <a:spcBef>
                <a:spcPts val="83"/>
              </a:spcBef>
            </a:pPr>
            <a:r>
              <a:rPr sz="2600" b="1" spc="-4" dirty="0">
                <a:solidFill>
                  <a:srgbClr val="181818"/>
                </a:solidFill>
                <a:latin typeface="Times New Roman" pitchFamily="18" charset="0"/>
                <a:cs typeface="Times New Roman" pitchFamily="18" charset="0"/>
              </a:rPr>
              <a:t>If we </a:t>
            </a:r>
            <a:r>
              <a:rPr sz="2600" b="1" dirty="0">
                <a:solidFill>
                  <a:srgbClr val="FF0000"/>
                </a:solidFill>
                <a:latin typeface="Times New Roman" pitchFamily="18" charset="0"/>
                <a:cs typeface="Times New Roman" pitchFamily="18" charset="0"/>
              </a:rPr>
              <a:t>know</a:t>
            </a:r>
            <a:r>
              <a:rPr sz="2600" b="1" dirty="0">
                <a:solidFill>
                  <a:srgbClr val="181818"/>
                </a:solidFill>
                <a:latin typeface="Times New Roman" pitchFamily="18" charset="0"/>
                <a:cs typeface="Times New Roman" pitchFamily="18" charset="0"/>
              </a:rPr>
              <a:t> the time of </a:t>
            </a:r>
            <a:r>
              <a:rPr sz="2600" b="1" dirty="0">
                <a:solidFill>
                  <a:srgbClr val="FF0000"/>
                </a:solidFill>
                <a:latin typeface="Times New Roman" pitchFamily="18" charset="0"/>
                <a:cs typeface="Times New Roman" pitchFamily="18" charset="0"/>
              </a:rPr>
              <a:t>perigee, </a:t>
            </a:r>
            <a:r>
              <a:rPr sz="2600" b="1" i="1" spc="-4" dirty="0">
                <a:solidFill>
                  <a:srgbClr val="FF0000"/>
                </a:solidFill>
                <a:latin typeface="Times New Roman" pitchFamily="18" charset="0"/>
                <a:cs typeface="Times New Roman" pitchFamily="18" charset="0"/>
              </a:rPr>
              <a:t>t</a:t>
            </a:r>
            <a:r>
              <a:rPr sz="2600" b="1" spc="-6" baseline="-13888" dirty="0">
                <a:solidFill>
                  <a:srgbClr val="FF0000"/>
                </a:solidFill>
                <a:latin typeface="Times New Roman" pitchFamily="18" charset="0"/>
                <a:cs typeface="Times New Roman" pitchFamily="18" charset="0"/>
              </a:rPr>
              <a:t>p</a:t>
            </a:r>
            <a:r>
              <a:rPr sz="2600" b="1" spc="-4" dirty="0">
                <a:solidFill>
                  <a:srgbClr val="181818"/>
                </a:solidFill>
                <a:latin typeface="Times New Roman" pitchFamily="18" charset="0"/>
                <a:cs typeface="Times New Roman" pitchFamily="18" charset="0"/>
              </a:rPr>
              <a:t>, </a:t>
            </a:r>
            <a:r>
              <a:rPr sz="2600" b="1" dirty="0">
                <a:solidFill>
                  <a:srgbClr val="181818"/>
                </a:solidFill>
                <a:latin typeface="Times New Roman" pitchFamily="18" charset="0"/>
                <a:cs typeface="Times New Roman" pitchFamily="18" charset="0"/>
              </a:rPr>
              <a:t>the  eccentricity, </a:t>
            </a:r>
            <a:r>
              <a:rPr sz="2600" b="1" dirty="0">
                <a:solidFill>
                  <a:srgbClr val="FF0000"/>
                </a:solidFill>
                <a:latin typeface="Times New Roman" pitchFamily="18" charset="0"/>
                <a:cs typeface="Times New Roman" pitchFamily="18" charset="0"/>
              </a:rPr>
              <a:t>e</a:t>
            </a:r>
            <a:r>
              <a:rPr sz="2600" b="1" dirty="0">
                <a:solidFill>
                  <a:srgbClr val="181818"/>
                </a:solidFill>
                <a:latin typeface="Times New Roman" pitchFamily="18" charset="0"/>
                <a:cs typeface="Times New Roman" pitchFamily="18" charset="0"/>
              </a:rPr>
              <a:t>, and the </a:t>
            </a:r>
            <a:r>
              <a:rPr sz="2600" b="1" dirty="0">
                <a:solidFill>
                  <a:srgbClr val="FF0000"/>
                </a:solidFill>
                <a:latin typeface="Times New Roman" pitchFamily="18" charset="0"/>
                <a:cs typeface="Times New Roman" pitchFamily="18" charset="0"/>
              </a:rPr>
              <a:t>length</a:t>
            </a:r>
            <a:r>
              <a:rPr sz="2600" b="1" dirty="0">
                <a:solidFill>
                  <a:srgbClr val="181818"/>
                </a:solidFill>
                <a:latin typeface="Times New Roman" pitchFamily="18" charset="0"/>
                <a:cs typeface="Times New Roman" pitchFamily="18" charset="0"/>
              </a:rPr>
              <a:t> of the  semimajor axis, </a:t>
            </a:r>
            <a:r>
              <a:rPr sz="2600" b="1" i="1" dirty="0">
                <a:solidFill>
                  <a:srgbClr val="FF0000"/>
                </a:solidFill>
                <a:latin typeface="Times New Roman" pitchFamily="18" charset="0"/>
                <a:cs typeface="Times New Roman" pitchFamily="18" charset="0"/>
              </a:rPr>
              <a:t>a</a:t>
            </a:r>
            <a:r>
              <a:rPr sz="2600" b="1" dirty="0">
                <a:solidFill>
                  <a:srgbClr val="181818"/>
                </a:solidFill>
                <a:latin typeface="Times New Roman" pitchFamily="18" charset="0"/>
                <a:cs typeface="Times New Roman" pitchFamily="18" charset="0"/>
              </a:rPr>
              <a:t>, </a:t>
            </a:r>
            <a:r>
              <a:rPr sz="2600" b="1" spc="-4" dirty="0">
                <a:solidFill>
                  <a:srgbClr val="181818"/>
                </a:solidFill>
                <a:latin typeface="Times New Roman" pitchFamily="18" charset="0"/>
                <a:cs typeface="Times New Roman" pitchFamily="18" charset="0"/>
              </a:rPr>
              <a:t>we now have </a:t>
            </a:r>
            <a:r>
              <a:rPr sz="2600" b="1" dirty="0">
                <a:solidFill>
                  <a:srgbClr val="181818"/>
                </a:solidFill>
                <a:latin typeface="Times New Roman" pitchFamily="18" charset="0"/>
                <a:cs typeface="Times New Roman" pitchFamily="18" charset="0"/>
              </a:rPr>
              <a:t>the  necessary equations to </a:t>
            </a:r>
            <a:r>
              <a:rPr sz="2600" b="1" dirty="0">
                <a:solidFill>
                  <a:srgbClr val="FF0000"/>
                </a:solidFill>
                <a:latin typeface="Times New Roman" pitchFamily="18" charset="0"/>
                <a:cs typeface="Times New Roman" pitchFamily="18" charset="0"/>
              </a:rPr>
              <a:t>determine</a:t>
            </a:r>
            <a:r>
              <a:rPr sz="2600" b="1" dirty="0">
                <a:solidFill>
                  <a:srgbClr val="181818"/>
                </a:solidFill>
                <a:latin typeface="Times New Roman" pitchFamily="18" charset="0"/>
                <a:cs typeface="Times New Roman" pitchFamily="18" charset="0"/>
              </a:rPr>
              <a:t> the  </a:t>
            </a:r>
            <a:r>
              <a:rPr sz="2600" b="1" dirty="0">
                <a:solidFill>
                  <a:srgbClr val="FF0000"/>
                </a:solidFill>
                <a:latin typeface="Times New Roman" pitchFamily="18" charset="0"/>
                <a:cs typeface="Times New Roman" pitchFamily="18" charset="0"/>
              </a:rPr>
              <a:t>coordinates</a:t>
            </a:r>
            <a:r>
              <a:rPr sz="2600" b="1" dirty="0">
                <a:solidFill>
                  <a:srgbClr val="181818"/>
                </a:solidFill>
                <a:latin typeface="Times New Roman" pitchFamily="18" charset="0"/>
                <a:cs typeface="Times New Roman" pitchFamily="18" charset="0"/>
              </a:rPr>
              <a:t> </a:t>
            </a:r>
            <a:r>
              <a:rPr sz="2600" b="1" spc="-9" dirty="0">
                <a:solidFill>
                  <a:srgbClr val="181818"/>
                </a:solidFill>
                <a:latin typeface="Times New Roman" pitchFamily="18" charset="0"/>
                <a:cs typeface="Times New Roman" pitchFamily="18" charset="0"/>
              </a:rPr>
              <a:t>(</a:t>
            </a:r>
            <a:r>
              <a:rPr sz="2600" b="1" i="1" spc="-9" dirty="0">
                <a:solidFill>
                  <a:srgbClr val="181818"/>
                </a:solidFill>
                <a:latin typeface="Times New Roman" pitchFamily="18" charset="0"/>
                <a:cs typeface="Times New Roman" pitchFamily="18" charset="0"/>
              </a:rPr>
              <a:t>r</a:t>
            </a:r>
            <a:r>
              <a:rPr sz="2600" b="1" spc="-13" baseline="-20833" dirty="0">
                <a:solidFill>
                  <a:srgbClr val="181818"/>
                </a:solidFill>
                <a:latin typeface="Times New Roman" pitchFamily="18" charset="0"/>
                <a:cs typeface="Times New Roman" pitchFamily="18" charset="0"/>
              </a:rPr>
              <a:t>0</a:t>
            </a:r>
            <a:r>
              <a:rPr sz="2600" b="1" spc="-9" dirty="0">
                <a:solidFill>
                  <a:srgbClr val="181818"/>
                </a:solidFill>
                <a:latin typeface="Times New Roman" pitchFamily="18" charset="0"/>
                <a:cs typeface="Times New Roman" pitchFamily="18" charset="0"/>
              </a:rPr>
              <a:t>, </a:t>
            </a:r>
            <a:r>
              <a:rPr sz="2600" b="1" i="1" dirty="0">
                <a:solidFill>
                  <a:srgbClr val="181818"/>
                </a:solidFill>
                <a:latin typeface="Times New Roman" pitchFamily="18" charset="0"/>
                <a:cs typeface="Times New Roman" pitchFamily="18" charset="0"/>
              </a:rPr>
              <a:t>ø</a:t>
            </a:r>
            <a:r>
              <a:rPr sz="2600" b="1" i="1" baseline="-20833" dirty="0">
                <a:solidFill>
                  <a:srgbClr val="181818"/>
                </a:solidFill>
                <a:latin typeface="Times New Roman" pitchFamily="18" charset="0"/>
                <a:cs typeface="Times New Roman" pitchFamily="18" charset="0"/>
              </a:rPr>
              <a:t>0 </a:t>
            </a:r>
            <a:r>
              <a:rPr sz="2600" b="1" dirty="0">
                <a:solidFill>
                  <a:srgbClr val="181818"/>
                </a:solidFill>
                <a:latin typeface="Times New Roman" pitchFamily="18" charset="0"/>
                <a:cs typeface="Times New Roman" pitchFamily="18" charset="0"/>
              </a:rPr>
              <a:t>) and </a:t>
            </a:r>
            <a:r>
              <a:rPr sz="2600" b="1" spc="-4" dirty="0">
                <a:solidFill>
                  <a:srgbClr val="181818"/>
                </a:solidFill>
                <a:latin typeface="Times New Roman" pitchFamily="18" charset="0"/>
                <a:cs typeface="Times New Roman" pitchFamily="18" charset="0"/>
              </a:rPr>
              <a:t>(</a:t>
            </a:r>
            <a:r>
              <a:rPr sz="2600" b="1" i="1" spc="-4" dirty="0">
                <a:solidFill>
                  <a:srgbClr val="181818"/>
                </a:solidFill>
                <a:latin typeface="Times New Roman" pitchFamily="18" charset="0"/>
                <a:cs typeface="Times New Roman" pitchFamily="18" charset="0"/>
              </a:rPr>
              <a:t>x</a:t>
            </a:r>
            <a:r>
              <a:rPr sz="2600" b="1" spc="-6" baseline="-20833" dirty="0">
                <a:solidFill>
                  <a:srgbClr val="181818"/>
                </a:solidFill>
                <a:latin typeface="Times New Roman" pitchFamily="18" charset="0"/>
                <a:cs typeface="Times New Roman" pitchFamily="18" charset="0"/>
              </a:rPr>
              <a:t>0</a:t>
            </a:r>
            <a:r>
              <a:rPr sz="2600" b="1" spc="-4" dirty="0">
                <a:solidFill>
                  <a:srgbClr val="181818"/>
                </a:solidFill>
                <a:latin typeface="Times New Roman" pitchFamily="18" charset="0"/>
                <a:cs typeface="Times New Roman" pitchFamily="18" charset="0"/>
              </a:rPr>
              <a:t>, </a:t>
            </a:r>
            <a:r>
              <a:rPr sz="2600" b="1" i="1" spc="-4" dirty="0">
                <a:solidFill>
                  <a:srgbClr val="181818"/>
                </a:solidFill>
                <a:latin typeface="Times New Roman" pitchFamily="18" charset="0"/>
                <a:cs typeface="Times New Roman" pitchFamily="18" charset="0"/>
              </a:rPr>
              <a:t>y</a:t>
            </a:r>
            <a:r>
              <a:rPr sz="2600" b="1" spc="-6" baseline="-20833" dirty="0">
                <a:solidFill>
                  <a:srgbClr val="181818"/>
                </a:solidFill>
                <a:latin typeface="Times New Roman" pitchFamily="18" charset="0"/>
                <a:cs typeface="Times New Roman" pitchFamily="18" charset="0"/>
              </a:rPr>
              <a:t>0</a:t>
            </a:r>
            <a:r>
              <a:rPr sz="2600" b="1" spc="-4" dirty="0">
                <a:solidFill>
                  <a:srgbClr val="181818"/>
                </a:solidFill>
                <a:latin typeface="Times New Roman" pitchFamily="18" charset="0"/>
                <a:cs typeface="Times New Roman" pitchFamily="18" charset="0"/>
              </a:rPr>
              <a:t>) </a:t>
            </a:r>
            <a:r>
              <a:rPr sz="2600" b="1" dirty="0">
                <a:solidFill>
                  <a:srgbClr val="181818"/>
                </a:solidFill>
                <a:latin typeface="Times New Roman" pitchFamily="18" charset="0"/>
                <a:cs typeface="Times New Roman" pitchFamily="18" charset="0"/>
              </a:rPr>
              <a:t>of the  </a:t>
            </a:r>
            <a:r>
              <a:rPr sz="2600" b="1" dirty="0">
                <a:solidFill>
                  <a:srgbClr val="FF0000"/>
                </a:solidFill>
                <a:latin typeface="Times New Roman" pitchFamily="18" charset="0"/>
                <a:cs typeface="Times New Roman" pitchFamily="18" charset="0"/>
              </a:rPr>
              <a:t>satellite</a:t>
            </a:r>
            <a:r>
              <a:rPr sz="2600" b="1" dirty="0">
                <a:solidFill>
                  <a:srgbClr val="181818"/>
                </a:solidFill>
                <a:latin typeface="Times New Roman" pitchFamily="18" charset="0"/>
                <a:cs typeface="Times New Roman" pitchFamily="18" charset="0"/>
              </a:rPr>
              <a:t> in the </a:t>
            </a:r>
            <a:r>
              <a:rPr sz="2600" b="1" dirty="0">
                <a:solidFill>
                  <a:srgbClr val="FF0000"/>
                </a:solidFill>
                <a:latin typeface="Times New Roman" pitchFamily="18" charset="0"/>
                <a:cs typeface="Times New Roman" pitchFamily="18" charset="0"/>
              </a:rPr>
              <a:t>orbital </a:t>
            </a:r>
            <a:r>
              <a:rPr sz="2600" b="1">
                <a:solidFill>
                  <a:srgbClr val="FF0000"/>
                </a:solidFill>
                <a:latin typeface="Times New Roman" pitchFamily="18" charset="0"/>
                <a:cs typeface="Times New Roman" pitchFamily="18" charset="0"/>
              </a:rPr>
              <a:t>plane</a:t>
            </a:r>
            <a:r>
              <a:rPr sz="2600" b="1" smtClean="0">
                <a:solidFill>
                  <a:srgbClr val="181818"/>
                </a:solidFill>
                <a:latin typeface="Times New Roman" pitchFamily="18" charset="0"/>
                <a:cs typeface="Times New Roman" pitchFamily="18" charset="0"/>
              </a:rPr>
              <a:t>.</a:t>
            </a:r>
            <a:endParaRPr lang="en-US" sz="2600" b="1" dirty="0" smtClean="0">
              <a:solidFill>
                <a:srgbClr val="181818"/>
              </a:solidFill>
              <a:latin typeface="Times New Roman" pitchFamily="18" charset="0"/>
              <a:cs typeface="Times New Roman" pitchFamily="18" charset="0"/>
            </a:endParaRPr>
          </a:p>
          <a:p>
            <a:pPr marL="11132" marR="4453" algn="just">
              <a:lnSpc>
                <a:spcPct val="110300"/>
              </a:lnSpc>
              <a:spcBef>
                <a:spcPts val="83"/>
              </a:spcBef>
            </a:pPr>
            <a:endParaRPr lang="en-US" sz="100" dirty="0" smtClean="0">
              <a:solidFill>
                <a:srgbClr val="181818"/>
              </a:solidFill>
              <a:latin typeface="Times New Roman" pitchFamily="18" charset="0"/>
              <a:cs typeface="Times New Roman" pitchFamily="18" charset="0"/>
            </a:endParaRPr>
          </a:p>
          <a:p>
            <a:pPr marL="11132" marR="4453" algn="just">
              <a:lnSpc>
                <a:spcPct val="110300"/>
              </a:lnSpc>
              <a:spcBef>
                <a:spcPts val="83"/>
              </a:spcBef>
            </a:pPr>
            <a:r>
              <a:rPr sz="2800" smtClean="0">
                <a:solidFill>
                  <a:srgbClr val="181818"/>
                </a:solidFill>
                <a:latin typeface="Times New Roman" pitchFamily="18" charset="0"/>
                <a:cs typeface="Times New Roman" pitchFamily="18" charset="0"/>
              </a:rPr>
              <a:t> </a:t>
            </a:r>
            <a:r>
              <a:rPr sz="2800" dirty="0">
                <a:solidFill>
                  <a:srgbClr val="181818"/>
                </a:solidFill>
                <a:latin typeface="Times New Roman" pitchFamily="18" charset="0"/>
                <a:cs typeface="Times New Roman" pitchFamily="18" charset="0"/>
              </a:rPr>
              <a:t>The</a:t>
            </a:r>
            <a:r>
              <a:rPr sz="2800" spc="-61" dirty="0">
                <a:solidFill>
                  <a:srgbClr val="181818"/>
                </a:solidFill>
                <a:latin typeface="Times New Roman" pitchFamily="18" charset="0"/>
                <a:cs typeface="Times New Roman" pitchFamily="18" charset="0"/>
              </a:rPr>
              <a:t> </a:t>
            </a:r>
            <a:r>
              <a:rPr sz="2800" spc="-4" dirty="0">
                <a:solidFill>
                  <a:srgbClr val="181818"/>
                </a:solidFill>
                <a:latin typeface="Times New Roman" pitchFamily="18" charset="0"/>
                <a:cs typeface="Times New Roman" pitchFamily="18" charset="0"/>
              </a:rPr>
              <a:t>process  is </a:t>
            </a:r>
            <a:r>
              <a:rPr sz="2800" spc="-4">
                <a:solidFill>
                  <a:srgbClr val="181818"/>
                </a:solidFill>
                <a:latin typeface="Times New Roman" pitchFamily="18" charset="0"/>
                <a:cs typeface="Times New Roman" pitchFamily="18" charset="0"/>
              </a:rPr>
              <a:t>as</a:t>
            </a:r>
            <a:r>
              <a:rPr sz="2800">
                <a:solidFill>
                  <a:srgbClr val="181818"/>
                </a:solidFill>
                <a:latin typeface="Times New Roman" pitchFamily="18" charset="0"/>
                <a:cs typeface="Times New Roman" pitchFamily="18" charset="0"/>
              </a:rPr>
              <a:t> </a:t>
            </a:r>
            <a:r>
              <a:rPr sz="2800" spc="-9" smtClean="0">
                <a:solidFill>
                  <a:srgbClr val="181818"/>
                </a:solidFill>
                <a:latin typeface="Times New Roman" pitchFamily="18" charset="0"/>
                <a:cs typeface="Times New Roman" pitchFamily="18" charset="0"/>
              </a:rPr>
              <a:t>follows</a:t>
            </a:r>
            <a:endParaRPr lang="en-US" sz="2800" spc="-9" dirty="0" smtClean="0">
              <a:solidFill>
                <a:srgbClr val="181818"/>
              </a:solidFill>
              <a:latin typeface="Times New Roman" pitchFamily="18" charset="0"/>
              <a:cs typeface="Times New Roman" pitchFamily="18" charset="0"/>
            </a:endParaRPr>
          </a:p>
          <a:p>
            <a:pPr marL="11132" marR="4453" algn="just">
              <a:lnSpc>
                <a:spcPct val="110300"/>
              </a:lnSpc>
              <a:spcBef>
                <a:spcPts val="83"/>
              </a:spcBef>
            </a:pPr>
            <a:endParaRPr sz="3200">
              <a:latin typeface="Times New Roman" pitchFamily="18" charset="0"/>
              <a:cs typeface="Times New Roman" pitchFamily="18" charset="0"/>
            </a:endParaRPr>
          </a:p>
        </p:txBody>
      </p:sp>
      <p:sp>
        <p:nvSpPr>
          <p:cNvPr id="3" name="object 3"/>
          <p:cNvSpPr txBox="1">
            <a:spLocks noGrp="1"/>
          </p:cNvSpPr>
          <p:nvPr>
            <p:ph type="sldNum" sz="quarter" idx="4294967295"/>
          </p:nvPr>
        </p:nvSpPr>
        <p:spPr>
          <a:xfrm>
            <a:off x="7642194" y="6025161"/>
            <a:ext cx="5112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44</a:t>
            </a:fld>
            <a:endParaRPr spc="-4" dirty="0"/>
          </a:p>
        </p:txBody>
      </p:sp>
      <p:sp>
        <p:nvSpPr>
          <p:cNvPr id="4" name="object 2"/>
          <p:cNvSpPr txBox="1"/>
          <p:nvPr/>
        </p:nvSpPr>
        <p:spPr>
          <a:xfrm>
            <a:off x="0" y="2438400"/>
            <a:ext cx="9144000" cy="4172141"/>
          </a:xfrm>
          <a:prstGeom prst="rect">
            <a:avLst/>
          </a:prstGeom>
        </p:spPr>
        <p:txBody>
          <a:bodyPr vert="horz" wrap="square" lIns="0" tIns="95731" rIns="0" bIns="0" rtlCol="0">
            <a:spAutoFit/>
          </a:bodyPr>
          <a:lstStyle/>
          <a:p>
            <a:pPr marL="456394" indent="-445262">
              <a:spcBef>
                <a:spcPts val="754"/>
              </a:spcBef>
              <a:buClr>
                <a:srgbClr val="000000"/>
              </a:buClr>
              <a:buAutoNum type="arabicPeriod"/>
              <a:tabLst>
                <a:tab pos="455837" algn="l"/>
                <a:tab pos="456949" algn="l"/>
              </a:tabLst>
            </a:pPr>
            <a:r>
              <a:rPr sz="2800" b="1" spc="-4" dirty="0">
                <a:solidFill>
                  <a:srgbClr val="181818"/>
                </a:solidFill>
                <a:latin typeface="Times New Roman"/>
                <a:cs typeface="Times New Roman"/>
              </a:rPr>
              <a:t>Calculate </a:t>
            </a:r>
            <a:r>
              <a:rPr sz="2800" b="1" spc="-4" dirty="0">
                <a:solidFill>
                  <a:srgbClr val="FF0000"/>
                </a:solidFill>
                <a:latin typeface="PMingLiU"/>
                <a:cs typeface="PMingLiU"/>
              </a:rPr>
              <a:t>η</a:t>
            </a:r>
            <a:r>
              <a:rPr sz="2800" b="1" spc="-4" dirty="0">
                <a:solidFill>
                  <a:srgbClr val="181818"/>
                </a:solidFill>
                <a:latin typeface="PMingLiU"/>
                <a:cs typeface="PMingLiU"/>
              </a:rPr>
              <a:t> </a:t>
            </a:r>
            <a:r>
              <a:rPr sz="2800" b="1" spc="-4" dirty="0">
                <a:solidFill>
                  <a:srgbClr val="181818"/>
                </a:solidFill>
                <a:latin typeface="Times New Roman"/>
                <a:cs typeface="Times New Roman"/>
              </a:rPr>
              <a:t>using Eq.</a:t>
            </a:r>
            <a:r>
              <a:rPr sz="2800" b="1" spc="-18" dirty="0">
                <a:solidFill>
                  <a:srgbClr val="181818"/>
                </a:solidFill>
                <a:latin typeface="Times New Roman"/>
                <a:cs typeface="Times New Roman"/>
              </a:rPr>
              <a:t> </a:t>
            </a:r>
            <a:r>
              <a:rPr sz="2800" b="1" spc="-9" dirty="0">
                <a:solidFill>
                  <a:srgbClr val="181818"/>
                </a:solidFill>
                <a:latin typeface="Times New Roman"/>
                <a:cs typeface="Times New Roman"/>
              </a:rPr>
              <a:t>(</a:t>
            </a:r>
            <a:r>
              <a:rPr sz="2800" b="1" spc="-9">
                <a:solidFill>
                  <a:srgbClr val="181818"/>
                </a:solidFill>
                <a:latin typeface="Times New Roman"/>
                <a:cs typeface="Times New Roman"/>
              </a:rPr>
              <a:t>2.25</a:t>
            </a:r>
            <a:r>
              <a:rPr sz="2800" b="1" spc="-9" smtClean="0">
                <a:solidFill>
                  <a:srgbClr val="181818"/>
                </a:solidFill>
                <a:latin typeface="Times New Roman"/>
                <a:cs typeface="Times New Roman"/>
              </a:rPr>
              <a:t>).</a:t>
            </a:r>
            <a:r>
              <a:rPr lang="en-US" sz="2800" b="1" spc="-9" dirty="0" smtClean="0">
                <a:solidFill>
                  <a:srgbClr val="181818"/>
                </a:solidFill>
                <a:latin typeface="Times New Roman"/>
                <a:cs typeface="Times New Roman"/>
              </a:rPr>
              <a:t>   </a:t>
            </a:r>
            <a:endParaRPr sz="2800" b="1">
              <a:latin typeface="Times New Roman"/>
              <a:cs typeface="Times New Roman"/>
            </a:endParaRPr>
          </a:p>
          <a:p>
            <a:pPr marL="455837" indent="-444705">
              <a:spcBef>
                <a:spcPts val="666"/>
              </a:spcBef>
              <a:buClr>
                <a:srgbClr val="000000"/>
              </a:buClr>
              <a:buFontTx/>
              <a:buAutoNum type="arabicPeriod"/>
              <a:tabLst>
                <a:tab pos="455837" algn="l"/>
                <a:tab pos="456394" algn="l"/>
              </a:tabLst>
            </a:pPr>
            <a:r>
              <a:rPr sz="2800" b="1" spc="-4" dirty="0">
                <a:solidFill>
                  <a:srgbClr val="181818"/>
                </a:solidFill>
                <a:latin typeface="Times New Roman"/>
                <a:cs typeface="Times New Roman"/>
              </a:rPr>
              <a:t>Calculate </a:t>
            </a:r>
            <a:r>
              <a:rPr sz="2800" b="1" i="1" spc="-4" dirty="0">
                <a:solidFill>
                  <a:srgbClr val="FF0000"/>
                </a:solidFill>
                <a:latin typeface="Times New Roman"/>
                <a:cs typeface="Times New Roman"/>
              </a:rPr>
              <a:t>M </a:t>
            </a:r>
            <a:r>
              <a:rPr sz="2800" b="1" spc="-4" dirty="0">
                <a:solidFill>
                  <a:srgbClr val="181818"/>
                </a:solidFill>
                <a:latin typeface="Times New Roman"/>
                <a:cs typeface="Times New Roman"/>
              </a:rPr>
              <a:t>using Eq.</a:t>
            </a:r>
            <a:r>
              <a:rPr sz="2800" b="1" spc="4" dirty="0">
                <a:solidFill>
                  <a:srgbClr val="181818"/>
                </a:solidFill>
                <a:latin typeface="Times New Roman"/>
                <a:cs typeface="Times New Roman"/>
              </a:rPr>
              <a:t> </a:t>
            </a:r>
            <a:r>
              <a:rPr sz="2800" b="1" spc="-9" dirty="0">
                <a:solidFill>
                  <a:srgbClr val="181818"/>
                </a:solidFill>
                <a:latin typeface="Times New Roman"/>
                <a:cs typeface="Times New Roman"/>
              </a:rPr>
              <a:t>(</a:t>
            </a:r>
            <a:r>
              <a:rPr sz="2800" b="1" spc="-9">
                <a:solidFill>
                  <a:srgbClr val="181818"/>
                </a:solidFill>
                <a:latin typeface="Times New Roman"/>
                <a:cs typeface="Times New Roman"/>
              </a:rPr>
              <a:t>2.30</a:t>
            </a:r>
            <a:r>
              <a:rPr sz="2800" b="1" spc="-9" smtClean="0">
                <a:solidFill>
                  <a:srgbClr val="181818"/>
                </a:solidFill>
                <a:latin typeface="Times New Roman"/>
                <a:cs typeface="Times New Roman"/>
              </a:rPr>
              <a:t>).</a:t>
            </a:r>
            <a:r>
              <a:rPr lang="en-US" sz="2800" b="1" spc="-9" dirty="0" smtClean="0">
                <a:solidFill>
                  <a:srgbClr val="181818"/>
                </a:solidFill>
                <a:latin typeface="Times New Roman"/>
                <a:cs typeface="Times New Roman"/>
              </a:rPr>
              <a:t>        </a:t>
            </a:r>
            <a:r>
              <a:rPr lang="en-US" sz="2000" b="1" i="1" spc="-4" dirty="0" smtClean="0">
                <a:solidFill>
                  <a:srgbClr val="181818"/>
                </a:solidFill>
                <a:latin typeface="Times New Roman"/>
                <a:cs typeface="Times New Roman"/>
              </a:rPr>
              <a:t>M </a:t>
            </a:r>
            <a:r>
              <a:rPr lang="en-US" sz="2000" b="1" spc="-4" dirty="0" smtClean="0">
                <a:solidFill>
                  <a:srgbClr val="181818"/>
                </a:solidFill>
                <a:latin typeface="Times New Roman"/>
                <a:cs typeface="Times New Roman"/>
              </a:rPr>
              <a:t>= </a:t>
            </a:r>
            <a:r>
              <a:rPr lang="el-GR" sz="2000" b="1" spc="-4" dirty="0" smtClean="0">
                <a:solidFill>
                  <a:srgbClr val="181818"/>
                </a:solidFill>
                <a:latin typeface="PMingLiU"/>
                <a:cs typeface="PMingLiU"/>
              </a:rPr>
              <a:t>η </a:t>
            </a:r>
            <a:r>
              <a:rPr lang="el-GR" sz="2000" b="1" spc="-4" dirty="0" smtClean="0">
                <a:solidFill>
                  <a:srgbClr val="181818"/>
                </a:solidFill>
                <a:latin typeface="Times New Roman"/>
                <a:cs typeface="Times New Roman"/>
              </a:rPr>
              <a:t>(</a:t>
            </a:r>
            <a:r>
              <a:rPr lang="en-US" sz="2000" b="1" i="1" spc="-4" dirty="0" smtClean="0">
                <a:solidFill>
                  <a:srgbClr val="181818"/>
                </a:solidFill>
                <a:latin typeface="Times New Roman"/>
                <a:cs typeface="Times New Roman"/>
              </a:rPr>
              <a:t>t -</a:t>
            </a:r>
            <a:r>
              <a:rPr lang="en-US" sz="2000" b="1" i="1" spc="-4" dirty="0" err="1" smtClean="0">
                <a:solidFill>
                  <a:srgbClr val="181818"/>
                </a:solidFill>
                <a:latin typeface="Times New Roman"/>
                <a:cs typeface="Times New Roman"/>
              </a:rPr>
              <a:t>t</a:t>
            </a:r>
            <a:r>
              <a:rPr lang="en-US" b="1" spc="-6" baseline="-13227" dirty="0" err="1" smtClean="0">
                <a:solidFill>
                  <a:srgbClr val="181818"/>
                </a:solidFill>
                <a:latin typeface="Times New Roman"/>
                <a:cs typeface="Times New Roman"/>
              </a:rPr>
              <a:t>p</a:t>
            </a:r>
            <a:r>
              <a:rPr lang="en-US" sz="2000" b="1" spc="-4" dirty="0" smtClean="0">
                <a:solidFill>
                  <a:srgbClr val="181818"/>
                </a:solidFill>
                <a:latin typeface="Times New Roman"/>
                <a:cs typeface="Times New Roman"/>
              </a:rPr>
              <a:t>) = </a:t>
            </a:r>
            <a:r>
              <a:rPr lang="en-US" sz="2000" b="1" i="1" spc="-4" dirty="0" smtClean="0">
                <a:solidFill>
                  <a:srgbClr val="181818"/>
                </a:solidFill>
                <a:latin typeface="Times New Roman"/>
                <a:cs typeface="Times New Roman"/>
              </a:rPr>
              <a:t>E – e</a:t>
            </a:r>
            <a:r>
              <a:rPr lang="en-US" sz="2000" b="1" i="1" spc="-31" dirty="0" smtClean="0">
                <a:solidFill>
                  <a:srgbClr val="181818"/>
                </a:solidFill>
                <a:latin typeface="Times New Roman"/>
                <a:cs typeface="Times New Roman"/>
              </a:rPr>
              <a:t> </a:t>
            </a:r>
            <a:r>
              <a:rPr lang="en-US" sz="2000" b="1" spc="-4" dirty="0" err="1" smtClean="0">
                <a:solidFill>
                  <a:srgbClr val="181818"/>
                </a:solidFill>
                <a:latin typeface="Times New Roman"/>
                <a:cs typeface="Times New Roman"/>
              </a:rPr>
              <a:t>sin</a:t>
            </a:r>
            <a:r>
              <a:rPr lang="en-US" sz="2000" b="1" i="1" spc="-4" dirty="0" err="1" smtClean="0">
                <a:solidFill>
                  <a:srgbClr val="181818"/>
                </a:solidFill>
                <a:latin typeface="Times New Roman"/>
                <a:cs typeface="Times New Roman"/>
              </a:rPr>
              <a:t>E</a:t>
            </a:r>
            <a:endParaRPr lang="en-US" sz="2800" b="1" dirty="0" smtClean="0">
              <a:latin typeface="Times New Roman"/>
              <a:cs typeface="Times New Roman"/>
            </a:endParaRPr>
          </a:p>
          <a:p>
            <a:pPr marL="455837" indent="-444705">
              <a:spcBef>
                <a:spcPts val="662"/>
              </a:spcBef>
              <a:buClr>
                <a:srgbClr val="000000"/>
              </a:buClr>
              <a:buAutoNum type="arabicPeriod"/>
              <a:tabLst>
                <a:tab pos="455837" algn="l"/>
                <a:tab pos="456394" algn="l"/>
              </a:tabLst>
            </a:pPr>
            <a:r>
              <a:rPr sz="2800" b="1" spc="-4" smtClean="0">
                <a:solidFill>
                  <a:srgbClr val="181818"/>
                </a:solidFill>
                <a:latin typeface="Times New Roman"/>
                <a:cs typeface="Times New Roman"/>
              </a:rPr>
              <a:t>Solve </a:t>
            </a:r>
            <a:r>
              <a:rPr sz="2800" b="1" spc="-4" dirty="0">
                <a:solidFill>
                  <a:srgbClr val="181818"/>
                </a:solidFill>
                <a:latin typeface="Times New Roman"/>
                <a:cs typeface="Times New Roman"/>
              </a:rPr>
              <a:t>Eq. (2.30) for </a:t>
            </a:r>
            <a:r>
              <a:rPr sz="2800" b="1" i="1" spc="-4" dirty="0">
                <a:solidFill>
                  <a:srgbClr val="FF0000"/>
                </a:solidFill>
                <a:latin typeface="Times New Roman"/>
                <a:cs typeface="Times New Roman"/>
              </a:rPr>
              <a:t>E</a:t>
            </a:r>
            <a:r>
              <a:rPr sz="2800" b="1" spc="-4" dirty="0">
                <a:solidFill>
                  <a:srgbClr val="181818"/>
                </a:solidFill>
                <a:latin typeface="Times New Roman"/>
                <a:cs typeface="Times New Roman"/>
              </a:rPr>
              <a:t>.</a:t>
            </a:r>
            <a:endParaRPr sz="2800" b="1">
              <a:latin typeface="Times New Roman"/>
              <a:cs typeface="Times New Roman"/>
            </a:endParaRPr>
          </a:p>
          <a:p>
            <a:pPr marL="455837" indent="-444705">
              <a:spcBef>
                <a:spcPts val="666"/>
              </a:spcBef>
              <a:buClr>
                <a:srgbClr val="000000"/>
              </a:buClr>
              <a:buAutoNum type="arabicPeriod"/>
              <a:tabLst>
                <a:tab pos="455837" algn="l"/>
                <a:tab pos="456394" algn="l"/>
              </a:tabLst>
            </a:pPr>
            <a:r>
              <a:rPr sz="2800" b="1" spc="-4" dirty="0">
                <a:solidFill>
                  <a:srgbClr val="181818"/>
                </a:solidFill>
                <a:latin typeface="Times New Roman"/>
                <a:cs typeface="Times New Roman"/>
              </a:rPr>
              <a:t>Find </a:t>
            </a:r>
            <a:r>
              <a:rPr sz="2800" b="1" i="1" spc="-4" dirty="0">
                <a:solidFill>
                  <a:srgbClr val="FF0000"/>
                </a:solidFill>
                <a:latin typeface="Times New Roman"/>
                <a:cs typeface="Times New Roman"/>
              </a:rPr>
              <a:t>r</a:t>
            </a:r>
            <a:r>
              <a:rPr sz="2800" b="1" spc="-6" baseline="-13227" dirty="0">
                <a:solidFill>
                  <a:srgbClr val="FF0000"/>
                </a:solidFill>
                <a:latin typeface="Times New Roman"/>
                <a:cs typeface="Times New Roman"/>
              </a:rPr>
              <a:t>o</a:t>
            </a:r>
            <a:r>
              <a:rPr b="1" spc="-4" dirty="0">
                <a:solidFill>
                  <a:srgbClr val="181818"/>
                </a:solidFill>
                <a:latin typeface="Times New Roman"/>
                <a:cs typeface="Times New Roman"/>
              </a:rPr>
              <a:t> </a:t>
            </a:r>
            <a:r>
              <a:rPr sz="2800" b="1" spc="-4" dirty="0">
                <a:solidFill>
                  <a:srgbClr val="181818"/>
                </a:solidFill>
                <a:latin typeface="Times New Roman"/>
                <a:cs typeface="Times New Roman"/>
              </a:rPr>
              <a:t>form </a:t>
            </a:r>
            <a:r>
              <a:rPr sz="2800" b="1" i="1" spc="-4" dirty="0">
                <a:solidFill>
                  <a:srgbClr val="181818"/>
                </a:solidFill>
                <a:latin typeface="Times New Roman"/>
                <a:cs typeface="Times New Roman"/>
              </a:rPr>
              <a:t>E </a:t>
            </a:r>
            <a:r>
              <a:rPr sz="2800" b="1" spc="-4" dirty="0">
                <a:solidFill>
                  <a:srgbClr val="181818"/>
                </a:solidFill>
                <a:latin typeface="Times New Roman"/>
                <a:cs typeface="Times New Roman"/>
              </a:rPr>
              <a:t>using Eq.</a:t>
            </a:r>
            <a:r>
              <a:rPr sz="2800" b="1" spc="-162" dirty="0">
                <a:solidFill>
                  <a:srgbClr val="181818"/>
                </a:solidFill>
                <a:latin typeface="Times New Roman"/>
                <a:cs typeface="Times New Roman"/>
              </a:rPr>
              <a:t> </a:t>
            </a:r>
            <a:r>
              <a:rPr sz="2800" b="1" spc="-4" dirty="0">
                <a:solidFill>
                  <a:srgbClr val="181818"/>
                </a:solidFill>
                <a:latin typeface="Times New Roman"/>
                <a:cs typeface="Times New Roman"/>
              </a:rPr>
              <a:t>(</a:t>
            </a:r>
            <a:r>
              <a:rPr sz="2800" b="1" spc="-4">
                <a:solidFill>
                  <a:srgbClr val="181818"/>
                </a:solidFill>
                <a:latin typeface="Times New Roman"/>
                <a:cs typeface="Times New Roman"/>
              </a:rPr>
              <a:t>2.27</a:t>
            </a:r>
            <a:r>
              <a:rPr sz="2800" b="1" spc="-4" smtClean="0">
                <a:solidFill>
                  <a:srgbClr val="181818"/>
                </a:solidFill>
                <a:latin typeface="Times New Roman"/>
                <a:cs typeface="Times New Roman"/>
              </a:rPr>
              <a:t>).</a:t>
            </a:r>
            <a:r>
              <a:rPr lang="en-US" sz="2800" b="1" spc="-4" dirty="0" smtClean="0">
                <a:solidFill>
                  <a:srgbClr val="181818"/>
                </a:solidFill>
                <a:latin typeface="Times New Roman"/>
                <a:cs typeface="Times New Roman"/>
              </a:rPr>
              <a:t>            </a:t>
            </a:r>
            <a:r>
              <a:rPr lang="pt-BR" sz="2000" b="1" i="1" dirty="0" smtClean="0">
                <a:solidFill>
                  <a:srgbClr val="181818"/>
                </a:solidFill>
                <a:latin typeface="Times New Roman"/>
                <a:cs typeface="Times New Roman"/>
              </a:rPr>
              <a:t>a </a:t>
            </a:r>
            <a:r>
              <a:rPr lang="pt-BR" sz="2000" b="1" dirty="0" smtClean="0">
                <a:solidFill>
                  <a:srgbClr val="181818"/>
                </a:solidFill>
                <a:latin typeface="Times New Roman"/>
                <a:cs typeface="Times New Roman"/>
              </a:rPr>
              <a:t>– </a:t>
            </a:r>
            <a:r>
              <a:rPr lang="pt-BR" sz="2000" b="1" i="1" spc="-4" dirty="0" smtClean="0">
                <a:solidFill>
                  <a:srgbClr val="181818"/>
                </a:solidFill>
                <a:latin typeface="Times New Roman"/>
                <a:cs typeface="Times New Roman"/>
              </a:rPr>
              <a:t>r</a:t>
            </a:r>
            <a:r>
              <a:rPr lang="pt-BR" b="1" spc="-6" baseline="-21164" dirty="0" smtClean="0">
                <a:solidFill>
                  <a:srgbClr val="181818"/>
                </a:solidFill>
                <a:latin typeface="Times New Roman"/>
                <a:cs typeface="Times New Roman"/>
              </a:rPr>
              <a:t>0 </a:t>
            </a:r>
            <a:r>
              <a:rPr lang="pt-BR" sz="2000" b="1" dirty="0" smtClean="0">
                <a:solidFill>
                  <a:srgbClr val="181818"/>
                </a:solidFill>
                <a:latin typeface="Times New Roman"/>
                <a:cs typeface="Times New Roman"/>
              </a:rPr>
              <a:t>= </a:t>
            </a:r>
            <a:r>
              <a:rPr lang="pt-BR" sz="2000" b="1" i="1" dirty="0" smtClean="0">
                <a:solidFill>
                  <a:srgbClr val="181818"/>
                </a:solidFill>
                <a:latin typeface="Times New Roman"/>
                <a:cs typeface="Times New Roman"/>
              </a:rPr>
              <a:t>ae </a:t>
            </a:r>
            <a:r>
              <a:rPr lang="pt-BR" sz="2000" b="1" spc="-4" dirty="0" smtClean="0">
                <a:solidFill>
                  <a:srgbClr val="181818"/>
                </a:solidFill>
                <a:latin typeface="Times New Roman"/>
                <a:cs typeface="Times New Roman"/>
              </a:rPr>
              <a:t>cos</a:t>
            </a:r>
            <a:r>
              <a:rPr lang="pt-BR" sz="2000" b="1" spc="-83" dirty="0" smtClean="0">
                <a:solidFill>
                  <a:srgbClr val="181818"/>
                </a:solidFill>
                <a:latin typeface="Times New Roman"/>
                <a:cs typeface="Times New Roman"/>
              </a:rPr>
              <a:t> </a:t>
            </a:r>
            <a:r>
              <a:rPr lang="pt-BR" sz="2000" b="1" i="1" dirty="0" smtClean="0">
                <a:solidFill>
                  <a:srgbClr val="181818"/>
                </a:solidFill>
                <a:latin typeface="Times New Roman"/>
                <a:cs typeface="Times New Roman"/>
              </a:rPr>
              <a:t>E</a:t>
            </a:r>
            <a:endParaRPr sz="2800" b="1">
              <a:latin typeface="Times New Roman"/>
              <a:cs typeface="Times New Roman"/>
            </a:endParaRPr>
          </a:p>
          <a:p>
            <a:pPr marL="455837" indent="-444705">
              <a:spcBef>
                <a:spcPts val="666"/>
              </a:spcBef>
              <a:buClr>
                <a:srgbClr val="000000"/>
              </a:buClr>
              <a:buAutoNum type="arabicPeriod"/>
              <a:tabLst>
                <a:tab pos="455837" algn="l"/>
                <a:tab pos="456394" algn="l"/>
              </a:tabLst>
            </a:pPr>
            <a:r>
              <a:rPr sz="2800" b="1" spc="-4" dirty="0">
                <a:solidFill>
                  <a:srgbClr val="181818"/>
                </a:solidFill>
                <a:latin typeface="Times New Roman"/>
                <a:cs typeface="Times New Roman"/>
              </a:rPr>
              <a:t>Solve Eq. (2.22) </a:t>
            </a:r>
            <a:r>
              <a:rPr sz="2800" b="1" spc="-4" dirty="0">
                <a:solidFill>
                  <a:srgbClr val="FF0000"/>
                </a:solidFill>
                <a:latin typeface="Times New Roman"/>
                <a:cs typeface="Times New Roman"/>
              </a:rPr>
              <a:t>for </a:t>
            </a:r>
            <a:r>
              <a:rPr sz="2800" b="1" i="1" spc="-4">
                <a:solidFill>
                  <a:srgbClr val="FF0000"/>
                </a:solidFill>
                <a:latin typeface="Times New Roman"/>
                <a:cs typeface="Times New Roman"/>
              </a:rPr>
              <a:t>ø</a:t>
            </a:r>
            <a:r>
              <a:rPr sz="2800" b="1" i="1" spc="-6" baseline="-21164">
                <a:solidFill>
                  <a:srgbClr val="FF0000"/>
                </a:solidFill>
                <a:latin typeface="Times New Roman"/>
                <a:cs typeface="Times New Roman"/>
              </a:rPr>
              <a:t>0</a:t>
            </a:r>
            <a:r>
              <a:rPr b="1" i="1" spc="-158">
                <a:solidFill>
                  <a:srgbClr val="FF0000"/>
                </a:solidFill>
                <a:latin typeface="Times New Roman"/>
                <a:cs typeface="Times New Roman"/>
              </a:rPr>
              <a:t> </a:t>
            </a:r>
            <a:r>
              <a:rPr sz="2800" b="1" spc="-4" smtClean="0">
                <a:solidFill>
                  <a:srgbClr val="181818"/>
                </a:solidFill>
                <a:latin typeface="Times New Roman"/>
                <a:cs typeface="Times New Roman"/>
              </a:rPr>
              <a:t>.</a:t>
            </a:r>
            <a:r>
              <a:rPr lang="en-US" sz="2800" b="1" spc="-4" dirty="0" smtClean="0">
                <a:solidFill>
                  <a:srgbClr val="181818"/>
                </a:solidFill>
                <a:latin typeface="Times New Roman"/>
                <a:cs typeface="Times New Roman"/>
              </a:rPr>
              <a:t>     </a:t>
            </a:r>
            <a:endParaRPr sz="2800" b="1">
              <a:latin typeface="Times New Roman"/>
              <a:cs typeface="Times New Roman"/>
            </a:endParaRPr>
          </a:p>
          <a:p>
            <a:pPr marL="456949" indent="-445818">
              <a:spcBef>
                <a:spcPts val="662"/>
              </a:spcBef>
              <a:buClr>
                <a:srgbClr val="000000"/>
              </a:buClr>
              <a:buAutoNum type="arabicPeriod"/>
              <a:tabLst>
                <a:tab pos="456949" algn="l"/>
                <a:tab pos="457507" algn="l"/>
              </a:tabLst>
            </a:pPr>
            <a:r>
              <a:rPr sz="2800" b="1" spc="-4" dirty="0">
                <a:solidFill>
                  <a:srgbClr val="181818"/>
                </a:solidFill>
                <a:latin typeface="Times New Roman"/>
                <a:cs typeface="Times New Roman"/>
              </a:rPr>
              <a:t>Use Eqs. (2.23) and (2.24) to calculate </a:t>
            </a:r>
            <a:r>
              <a:rPr sz="2800" b="1" i="1" spc="-4">
                <a:solidFill>
                  <a:srgbClr val="FF0000"/>
                </a:solidFill>
                <a:latin typeface="Times New Roman"/>
                <a:cs typeface="Times New Roman"/>
              </a:rPr>
              <a:t>x</a:t>
            </a:r>
            <a:r>
              <a:rPr sz="2800" b="1" spc="-6" baseline="-21164">
                <a:solidFill>
                  <a:srgbClr val="FF0000"/>
                </a:solidFill>
                <a:latin typeface="Times New Roman"/>
                <a:cs typeface="Times New Roman"/>
              </a:rPr>
              <a:t>0</a:t>
            </a:r>
            <a:r>
              <a:rPr b="1" spc="44">
                <a:solidFill>
                  <a:srgbClr val="FF0000"/>
                </a:solidFill>
                <a:latin typeface="Times New Roman"/>
                <a:cs typeface="Times New Roman"/>
              </a:rPr>
              <a:t> </a:t>
            </a:r>
            <a:r>
              <a:rPr sz="2800" b="1" spc="-4" smtClean="0">
                <a:solidFill>
                  <a:srgbClr val="FF0000"/>
                </a:solidFill>
                <a:latin typeface="Times New Roman"/>
                <a:cs typeface="Times New Roman"/>
              </a:rPr>
              <a:t>and</a:t>
            </a:r>
            <a:r>
              <a:rPr lang="en-US" sz="2800" b="1" spc="-4" dirty="0" smtClean="0">
                <a:solidFill>
                  <a:srgbClr val="FF0000"/>
                </a:solidFill>
                <a:latin typeface="Times New Roman"/>
                <a:cs typeface="Times New Roman"/>
              </a:rPr>
              <a:t> </a:t>
            </a:r>
            <a:r>
              <a:rPr sz="2800" b="1" i="1" spc="-4" smtClean="0">
                <a:solidFill>
                  <a:srgbClr val="FF0000"/>
                </a:solidFill>
                <a:latin typeface="Times New Roman"/>
                <a:cs typeface="Times New Roman"/>
              </a:rPr>
              <a:t>y</a:t>
            </a:r>
            <a:r>
              <a:rPr sz="2800" b="1" spc="-6" baseline="-21164" smtClean="0">
                <a:solidFill>
                  <a:srgbClr val="FF0000"/>
                </a:solidFill>
                <a:latin typeface="Times New Roman"/>
                <a:cs typeface="Times New Roman"/>
              </a:rPr>
              <a:t>0</a:t>
            </a:r>
            <a:r>
              <a:rPr sz="2800" b="1" spc="-243" baseline="-21164" smtClean="0">
                <a:solidFill>
                  <a:srgbClr val="FF0000"/>
                </a:solidFill>
                <a:latin typeface="Times New Roman"/>
                <a:cs typeface="Times New Roman"/>
              </a:rPr>
              <a:t> </a:t>
            </a:r>
            <a:r>
              <a:rPr sz="2800" b="1" spc="-4" smtClean="0">
                <a:solidFill>
                  <a:srgbClr val="181818"/>
                </a:solidFill>
                <a:latin typeface="Times New Roman"/>
                <a:cs typeface="Times New Roman"/>
              </a:rPr>
              <a:t>.</a:t>
            </a:r>
            <a:endParaRPr lang="en-US" sz="2800" b="1" spc="-4" dirty="0" smtClean="0">
              <a:solidFill>
                <a:srgbClr val="181818"/>
              </a:solidFill>
              <a:latin typeface="Times New Roman"/>
              <a:cs typeface="Times New Roman"/>
            </a:endParaRPr>
          </a:p>
          <a:p>
            <a:pPr marL="456949" indent="-445818">
              <a:spcBef>
                <a:spcPts val="662"/>
              </a:spcBef>
              <a:buClr>
                <a:srgbClr val="000000"/>
              </a:buClr>
              <a:tabLst>
                <a:tab pos="456949" algn="l"/>
                <a:tab pos="457507" algn="l"/>
              </a:tabLst>
            </a:pPr>
            <a:r>
              <a:rPr lang="en-US" sz="2800" b="1" spc="-4" dirty="0" smtClean="0">
                <a:solidFill>
                  <a:srgbClr val="181818"/>
                </a:solidFill>
                <a:latin typeface="Times New Roman"/>
                <a:cs typeface="Times New Roman"/>
              </a:rPr>
              <a:t>     </a:t>
            </a:r>
            <a:endParaRPr lang="en-US" sz="2800" b="1" spc="-4" dirty="0">
              <a:solidFill>
                <a:srgbClr val="181818"/>
              </a:solidFill>
              <a:latin typeface="Times New Roman"/>
              <a:cs typeface="Times New Roman"/>
            </a:endParaRPr>
          </a:p>
          <a:p>
            <a:pPr marL="456949" indent="-445818">
              <a:spcBef>
                <a:spcPts val="662"/>
              </a:spcBef>
              <a:buClr>
                <a:srgbClr val="000000"/>
              </a:buClr>
              <a:tabLst>
                <a:tab pos="456949" algn="l"/>
                <a:tab pos="457507" algn="l"/>
              </a:tabLst>
            </a:pPr>
            <a:r>
              <a:rPr lang="en-US" sz="2800" spc="-4" dirty="0">
                <a:solidFill>
                  <a:srgbClr val="181818"/>
                </a:solidFill>
                <a:latin typeface="Times New Roman"/>
                <a:cs typeface="Times New Roman"/>
              </a:rPr>
              <a:t> </a:t>
            </a:r>
            <a:r>
              <a:rPr lang="en-US" sz="2800" spc="-4" dirty="0" smtClean="0">
                <a:solidFill>
                  <a:srgbClr val="181818"/>
                </a:solidFill>
                <a:latin typeface="Times New Roman"/>
                <a:cs typeface="Times New Roman"/>
              </a:rPr>
              <a:t> </a:t>
            </a:r>
            <a:r>
              <a:rPr sz="2800" spc="-4" smtClean="0">
                <a:solidFill>
                  <a:srgbClr val="181818"/>
                </a:solidFill>
                <a:latin typeface="Times New Roman"/>
                <a:cs typeface="Times New Roman"/>
              </a:rPr>
              <a:t>Now </a:t>
            </a:r>
            <a:r>
              <a:rPr sz="2800" spc="-4" dirty="0">
                <a:solidFill>
                  <a:srgbClr val="181818"/>
                </a:solidFill>
                <a:latin typeface="Times New Roman"/>
                <a:cs typeface="Times New Roman"/>
              </a:rPr>
              <a:t>we must</a:t>
            </a:r>
            <a:r>
              <a:rPr sz="2800" spc="-4" dirty="0">
                <a:solidFill>
                  <a:srgbClr val="FF0000"/>
                </a:solidFill>
                <a:latin typeface="Times New Roman"/>
                <a:cs typeface="Times New Roman"/>
              </a:rPr>
              <a:t> locate </a:t>
            </a:r>
            <a:r>
              <a:rPr sz="2800" spc="-4" dirty="0">
                <a:solidFill>
                  <a:srgbClr val="181818"/>
                </a:solidFill>
                <a:latin typeface="Times New Roman"/>
                <a:cs typeface="Times New Roman"/>
              </a:rPr>
              <a:t>the orbital </a:t>
            </a:r>
            <a:r>
              <a:rPr sz="2800" spc="-4" dirty="0">
                <a:solidFill>
                  <a:srgbClr val="FF0000"/>
                </a:solidFill>
                <a:latin typeface="Times New Roman"/>
                <a:cs typeface="Times New Roman"/>
              </a:rPr>
              <a:t>plane</a:t>
            </a:r>
            <a:r>
              <a:rPr sz="2800" spc="-4" dirty="0">
                <a:solidFill>
                  <a:srgbClr val="181818"/>
                </a:solidFill>
                <a:latin typeface="Times New Roman"/>
                <a:cs typeface="Times New Roman"/>
              </a:rPr>
              <a:t> </a:t>
            </a:r>
            <a:r>
              <a:rPr sz="2800" spc="-4">
                <a:solidFill>
                  <a:srgbClr val="181818"/>
                </a:solidFill>
                <a:latin typeface="Times New Roman"/>
                <a:cs typeface="Times New Roman"/>
              </a:rPr>
              <a:t>with  </a:t>
            </a:r>
            <a:r>
              <a:rPr sz="2800" spc="-4" smtClean="0">
                <a:solidFill>
                  <a:srgbClr val="181818"/>
                </a:solidFill>
                <a:latin typeface="Times New Roman"/>
                <a:cs typeface="Times New Roman"/>
              </a:rPr>
              <a:t>respect to</a:t>
            </a:r>
            <a:r>
              <a:rPr lang="en-US" sz="2800" spc="-4" dirty="0" smtClean="0">
                <a:solidFill>
                  <a:srgbClr val="181818"/>
                </a:solidFill>
                <a:latin typeface="Times New Roman"/>
                <a:cs typeface="Times New Roman"/>
              </a:rPr>
              <a:t> </a:t>
            </a:r>
            <a:r>
              <a:rPr sz="2800" spc="-4" smtClean="0">
                <a:solidFill>
                  <a:srgbClr val="181818"/>
                </a:solidFill>
                <a:latin typeface="Times New Roman"/>
                <a:cs typeface="Times New Roman"/>
              </a:rPr>
              <a:t>the</a:t>
            </a:r>
            <a:r>
              <a:rPr sz="2800" spc="-9" smtClean="0">
                <a:solidFill>
                  <a:srgbClr val="181818"/>
                </a:solidFill>
                <a:latin typeface="Times New Roman"/>
                <a:cs typeface="Times New Roman"/>
              </a:rPr>
              <a:t> </a:t>
            </a:r>
            <a:r>
              <a:rPr sz="2800" spc="-4" dirty="0">
                <a:solidFill>
                  <a:srgbClr val="FF0000"/>
                </a:solidFill>
                <a:latin typeface="Times New Roman"/>
                <a:cs typeface="Times New Roman"/>
              </a:rPr>
              <a:t>earth</a:t>
            </a:r>
            <a:r>
              <a:rPr sz="2800" spc="-4" dirty="0">
                <a:solidFill>
                  <a:srgbClr val="181818"/>
                </a:solidFill>
                <a:latin typeface="Times New Roman"/>
                <a:cs typeface="Times New Roman"/>
              </a:rPr>
              <a:t>.</a:t>
            </a:r>
            <a:endParaRPr sz="2800">
              <a:latin typeface="Times New Roman"/>
              <a:cs typeface="Times New Roman"/>
            </a:endParaRPr>
          </a:p>
        </p:txBody>
      </p:sp>
      <p:sp>
        <p:nvSpPr>
          <p:cNvPr id="5" name="object 4"/>
          <p:cNvSpPr/>
          <p:nvPr/>
        </p:nvSpPr>
        <p:spPr>
          <a:xfrm>
            <a:off x="5224533" y="2514600"/>
            <a:ext cx="3919467" cy="381000"/>
          </a:xfrm>
          <a:prstGeom prst="rect">
            <a:avLst/>
          </a:prstGeom>
          <a:blipFill>
            <a:blip r:embed="rId2" cstate="print"/>
            <a:stretch>
              <a:fillRect/>
            </a:stretch>
          </a:blipFill>
        </p:spPr>
        <p:txBody>
          <a:bodyPr wrap="square" lIns="0" tIns="0" rIns="0" bIns="0" rtlCol="0"/>
          <a:lstStyle/>
          <a:p>
            <a:endParaRPr/>
          </a:p>
        </p:txBody>
      </p:sp>
      <p:sp>
        <p:nvSpPr>
          <p:cNvPr id="6" name="object 4"/>
          <p:cNvSpPr/>
          <p:nvPr/>
        </p:nvSpPr>
        <p:spPr>
          <a:xfrm>
            <a:off x="5867400" y="4572000"/>
            <a:ext cx="2362200" cy="53340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2057400" y="5867400"/>
            <a:ext cx="1981200" cy="304800"/>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4648200" y="5791200"/>
            <a:ext cx="2438400" cy="38100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152400"/>
            <a:ext cx="7543800" cy="441565"/>
          </a:xfrm>
          <a:prstGeom prst="rect">
            <a:avLst/>
          </a:prstGeom>
        </p:spPr>
        <p:txBody>
          <a:bodyPr vert="horz" wrap="square" lIns="0" tIns="10575" rIns="0" bIns="0" rtlCol="0">
            <a:spAutoFit/>
          </a:bodyPr>
          <a:lstStyle/>
          <a:p>
            <a:pPr marL="568822" marR="4453" indent="-558247" algn="l">
              <a:spcBef>
                <a:spcPts val="83"/>
              </a:spcBef>
              <a:tabLst>
                <a:tab pos="2322041" algn="l"/>
                <a:tab pos="2852460" algn="l"/>
                <a:tab pos="3627216" algn="l"/>
              </a:tabLst>
            </a:pPr>
            <a:r>
              <a:rPr sz="2800" b="1" spc="-4" dirty="0">
                <a:solidFill>
                  <a:srgbClr val="FF0000"/>
                </a:solidFill>
                <a:latin typeface="Times New Roman"/>
                <a:cs typeface="Times New Roman"/>
              </a:rPr>
              <a:t>Locating the satellite with  Respect</a:t>
            </a:r>
            <a:r>
              <a:rPr sz="2800" b="1" spc="-4">
                <a:solidFill>
                  <a:srgbClr val="FF0000"/>
                </a:solidFill>
                <a:latin typeface="Times New Roman"/>
                <a:cs typeface="Times New Roman"/>
              </a:rPr>
              <a:t>	</a:t>
            </a:r>
            <a:r>
              <a:rPr sz="2800" b="1" spc="-4" smtClean="0">
                <a:solidFill>
                  <a:srgbClr val="FF0000"/>
                </a:solidFill>
                <a:latin typeface="Times New Roman"/>
                <a:cs typeface="Times New Roman"/>
              </a:rPr>
              <a:t>to</a:t>
            </a:r>
            <a:r>
              <a:rPr lang="en-US" sz="2800" b="1" spc="-4" dirty="0" smtClean="0">
                <a:solidFill>
                  <a:srgbClr val="FF0000"/>
                </a:solidFill>
                <a:latin typeface="Times New Roman"/>
                <a:cs typeface="Times New Roman"/>
              </a:rPr>
              <a:t> </a:t>
            </a:r>
            <a:r>
              <a:rPr sz="2800" b="1" spc="-4" smtClean="0">
                <a:solidFill>
                  <a:srgbClr val="FF0000"/>
                </a:solidFill>
                <a:latin typeface="Times New Roman"/>
                <a:cs typeface="Times New Roman"/>
              </a:rPr>
              <a:t>the</a:t>
            </a:r>
            <a:r>
              <a:rPr sz="2800" b="1" spc="-4" dirty="0">
                <a:solidFill>
                  <a:srgbClr val="FF0000"/>
                </a:solidFill>
                <a:latin typeface="Times New Roman"/>
                <a:cs typeface="Times New Roman"/>
              </a:rPr>
              <a:t>	Earth</a:t>
            </a:r>
            <a:endParaRPr sz="2800">
              <a:solidFill>
                <a:srgbClr val="FF0000"/>
              </a:solidFill>
              <a:latin typeface="Times New Roman"/>
              <a:cs typeface="Times New Roman"/>
            </a:endParaRPr>
          </a:p>
        </p:txBody>
      </p:sp>
      <p:sp>
        <p:nvSpPr>
          <p:cNvPr id="4" name="object 4"/>
          <p:cNvSpPr txBox="1">
            <a:spLocks noGrp="1"/>
          </p:cNvSpPr>
          <p:nvPr>
            <p:ph type="sldNum" sz="quarter" idx="4294967295"/>
          </p:nvPr>
        </p:nvSpPr>
        <p:spPr>
          <a:xfrm>
            <a:off x="8305800" y="6324600"/>
            <a:ext cx="5112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45</a:t>
            </a:fld>
            <a:endParaRPr spc="-4" dirty="0"/>
          </a:p>
        </p:txBody>
      </p:sp>
      <p:sp>
        <p:nvSpPr>
          <p:cNvPr id="3" name="object 3"/>
          <p:cNvSpPr txBox="1"/>
          <p:nvPr/>
        </p:nvSpPr>
        <p:spPr>
          <a:xfrm>
            <a:off x="228600" y="609600"/>
            <a:ext cx="8763000" cy="6872685"/>
          </a:xfrm>
          <a:prstGeom prst="rect">
            <a:avLst/>
          </a:prstGeom>
        </p:spPr>
        <p:txBody>
          <a:bodyPr vert="horz" wrap="square" lIns="0" tIns="10575" rIns="0" bIns="0" rtlCol="0">
            <a:spAutoFit/>
          </a:bodyPr>
          <a:lstStyle/>
          <a:p>
            <a:pPr marL="11132" marR="4453" algn="just">
              <a:lnSpc>
                <a:spcPct val="114900"/>
              </a:lnSpc>
              <a:spcBef>
                <a:spcPts val="83"/>
              </a:spcBef>
              <a:buFont typeface="Arial" pitchFamily="34" charset="0"/>
              <a:buChar char="•"/>
            </a:pPr>
            <a:r>
              <a:rPr sz="2400" i="1" spc="-4" dirty="0">
                <a:solidFill>
                  <a:srgbClr val="181818"/>
                </a:solidFill>
                <a:latin typeface="Times New Roman"/>
                <a:cs typeface="Times New Roman"/>
              </a:rPr>
              <a:t>At the end of the last section, we </a:t>
            </a:r>
            <a:r>
              <a:rPr sz="2400" i="1" spc="-4" dirty="0">
                <a:solidFill>
                  <a:srgbClr val="FF0000"/>
                </a:solidFill>
                <a:latin typeface="Times New Roman"/>
                <a:cs typeface="Times New Roman"/>
              </a:rPr>
              <a:t>summarized t</a:t>
            </a:r>
            <a:r>
              <a:rPr sz="2400" i="1" spc="-4" dirty="0">
                <a:solidFill>
                  <a:srgbClr val="181818"/>
                </a:solidFill>
                <a:latin typeface="Times New Roman"/>
                <a:cs typeface="Times New Roman"/>
              </a:rPr>
              <a:t>he  process for </a:t>
            </a:r>
            <a:r>
              <a:rPr sz="2400" i="1" spc="-4" dirty="0">
                <a:solidFill>
                  <a:srgbClr val="FF0000"/>
                </a:solidFill>
                <a:latin typeface="Times New Roman"/>
                <a:cs typeface="Times New Roman"/>
              </a:rPr>
              <a:t>locating </a:t>
            </a:r>
            <a:r>
              <a:rPr sz="2400" i="1" spc="-4" dirty="0">
                <a:solidFill>
                  <a:srgbClr val="181818"/>
                </a:solidFill>
                <a:latin typeface="Times New Roman"/>
                <a:cs typeface="Times New Roman"/>
              </a:rPr>
              <a:t>the </a:t>
            </a:r>
            <a:r>
              <a:rPr sz="2400" i="1" spc="-4" dirty="0">
                <a:solidFill>
                  <a:srgbClr val="FF0000"/>
                </a:solidFill>
                <a:latin typeface="Times New Roman"/>
                <a:cs typeface="Times New Roman"/>
              </a:rPr>
              <a:t>satellite </a:t>
            </a:r>
            <a:r>
              <a:rPr sz="2400" i="1" spc="-4" dirty="0">
                <a:solidFill>
                  <a:srgbClr val="181818"/>
                </a:solidFill>
                <a:latin typeface="Times New Roman"/>
                <a:cs typeface="Times New Roman"/>
              </a:rPr>
              <a:t>at the </a:t>
            </a:r>
            <a:r>
              <a:rPr sz="2400" i="1" spc="-4" dirty="0">
                <a:solidFill>
                  <a:srgbClr val="FF0000"/>
                </a:solidFill>
                <a:latin typeface="Times New Roman"/>
                <a:cs typeface="Times New Roman"/>
              </a:rPr>
              <a:t>point</a:t>
            </a:r>
            <a:r>
              <a:rPr sz="2400" i="1" spc="-4" dirty="0">
                <a:solidFill>
                  <a:srgbClr val="181818"/>
                </a:solidFill>
                <a:latin typeface="Times New Roman"/>
                <a:cs typeface="Times New Roman"/>
              </a:rPr>
              <a:t> (x</a:t>
            </a:r>
            <a:r>
              <a:rPr sz="2400" i="1" spc="-6" baseline="-21164" dirty="0">
                <a:solidFill>
                  <a:srgbClr val="181818"/>
                </a:solidFill>
                <a:latin typeface="Times New Roman"/>
                <a:cs typeface="Times New Roman"/>
              </a:rPr>
              <a:t>0</a:t>
            </a:r>
            <a:r>
              <a:rPr sz="2400" i="1" spc="-4" dirty="0">
                <a:solidFill>
                  <a:srgbClr val="181818"/>
                </a:solidFill>
                <a:latin typeface="Times New Roman"/>
                <a:cs typeface="Times New Roman"/>
              </a:rPr>
              <a:t>,  y</a:t>
            </a:r>
            <a:r>
              <a:rPr sz="2400" i="1" spc="-6" baseline="-21164" dirty="0">
                <a:solidFill>
                  <a:srgbClr val="181818"/>
                </a:solidFill>
                <a:latin typeface="Times New Roman"/>
                <a:cs typeface="Times New Roman"/>
              </a:rPr>
              <a:t>0</a:t>
            </a:r>
            <a:r>
              <a:rPr sz="2400" i="1" spc="-4" dirty="0">
                <a:solidFill>
                  <a:srgbClr val="181818"/>
                </a:solidFill>
                <a:latin typeface="Times New Roman"/>
                <a:cs typeface="Times New Roman"/>
              </a:rPr>
              <a:t>, z</a:t>
            </a:r>
            <a:r>
              <a:rPr sz="2400" i="1" spc="-6" baseline="-21164" dirty="0">
                <a:solidFill>
                  <a:srgbClr val="181818"/>
                </a:solidFill>
                <a:latin typeface="Times New Roman"/>
                <a:cs typeface="Times New Roman"/>
              </a:rPr>
              <a:t>0</a:t>
            </a:r>
            <a:r>
              <a:rPr sz="2400" i="1" spc="-4" dirty="0">
                <a:solidFill>
                  <a:srgbClr val="181818"/>
                </a:solidFill>
                <a:latin typeface="Times New Roman"/>
                <a:cs typeface="Times New Roman"/>
              </a:rPr>
              <a:t>) in the </a:t>
            </a:r>
            <a:r>
              <a:rPr sz="2400" i="1" spc="-4" dirty="0">
                <a:solidFill>
                  <a:srgbClr val="FF0000"/>
                </a:solidFill>
                <a:latin typeface="Times New Roman"/>
                <a:cs typeface="Times New Roman"/>
              </a:rPr>
              <a:t>rectangular</a:t>
            </a:r>
            <a:r>
              <a:rPr sz="2400" i="1" spc="-4" dirty="0">
                <a:solidFill>
                  <a:srgbClr val="181818"/>
                </a:solidFill>
                <a:latin typeface="Times New Roman"/>
                <a:cs typeface="Times New Roman"/>
              </a:rPr>
              <a:t> coordinate </a:t>
            </a:r>
            <a:r>
              <a:rPr sz="2400" i="1" spc="-4" dirty="0">
                <a:solidFill>
                  <a:srgbClr val="FF0000"/>
                </a:solidFill>
                <a:latin typeface="Times New Roman"/>
                <a:cs typeface="Times New Roman"/>
              </a:rPr>
              <a:t>system</a:t>
            </a:r>
            <a:r>
              <a:rPr sz="2400" i="1" spc="-4" dirty="0">
                <a:solidFill>
                  <a:srgbClr val="181818"/>
                </a:solidFill>
                <a:latin typeface="Times New Roman"/>
                <a:cs typeface="Times New Roman"/>
              </a:rPr>
              <a:t> of the  </a:t>
            </a:r>
            <a:r>
              <a:rPr sz="2400" i="1" spc="-4" dirty="0">
                <a:solidFill>
                  <a:srgbClr val="FF0000"/>
                </a:solidFill>
                <a:latin typeface="Times New Roman"/>
                <a:cs typeface="Times New Roman"/>
              </a:rPr>
              <a:t>orbital plane</a:t>
            </a:r>
            <a:r>
              <a:rPr sz="2400" i="1" spc="-4">
                <a:solidFill>
                  <a:srgbClr val="181818"/>
                </a:solidFill>
                <a:latin typeface="Times New Roman"/>
                <a:cs typeface="Times New Roman"/>
              </a:rPr>
              <a:t>. </a:t>
            </a:r>
            <a:endParaRPr lang="en-US" sz="2400" i="1" spc="-4" dirty="0" smtClean="0">
              <a:solidFill>
                <a:srgbClr val="181818"/>
              </a:solidFill>
              <a:latin typeface="Times New Roman"/>
              <a:cs typeface="Times New Roman"/>
            </a:endParaRPr>
          </a:p>
          <a:p>
            <a:pPr marL="11132" marR="4453" algn="just">
              <a:lnSpc>
                <a:spcPct val="114900"/>
              </a:lnSpc>
              <a:spcBef>
                <a:spcPts val="83"/>
              </a:spcBef>
            </a:pPr>
            <a:endParaRPr lang="en-US" sz="1050" i="1" spc="-4" dirty="0" smtClean="0">
              <a:solidFill>
                <a:srgbClr val="181818"/>
              </a:solidFill>
              <a:latin typeface="Times New Roman"/>
              <a:cs typeface="Times New Roman"/>
            </a:endParaRPr>
          </a:p>
          <a:p>
            <a:pPr marL="11132" marR="4453" algn="just">
              <a:lnSpc>
                <a:spcPct val="114900"/>
              </a:lnSpc>
              <a:spcBef>
                <a:spcPts val="83"/>
              </a:spcBef>
            </a:pPr>
            <a:endParaRPr lang="en-US" sz="200" i="1" spc="-4" dirty="0" smtClean="0">
              <a:solidFill>
                <a:srgbClr val="181818"/>
              </a:solidFill>
              <a:latin typeface="Times New Roman"/>
              <a:cs typeface="Times New Roman"/>
            </a:endParaRPr>
          </a:p>
          <a:p>
            <a:pPr marL="11132" marR="4453" algn="just">
              <a:lnSpc>
                <a:spcPct val="114900"/>
              </a:lnSpc>
              <a:spcBef>
                <a:spcPts val="83"/>
              </a:spcBef>
              <a:buFont typeface="Arial" pitchFamily="34" charset="0"/>
              <a:buChar char="•"/>
            </a:pPr>
            <a:r>
              <a:rPr sz="2400" spc="-4" smtClean="0">
                <a:solidFill>
                  <a:srgbClr val="181818"/>
                </a:solidFill>
                <a:latin typeface="Times New Roman"/>
                <a:cs typeface="Times New Roman"/>
              </a:rPr>
              <a:t>The </a:t>
            </a:r>
            <a:r>
              <a:rPr sz="2400" spc="-4" dirty="0">
                <a:solidFill>
                  <a:srgbClr val="FF0000"/>
                </a:solidFill>
                <a:latin typeface="Times New Roman"/>
                <a:cs typeface="Times New Roman"/>
              </a:rPr>
              <a:t>location</a:t>
            </a:r>
            <a:r>
              <a:rPr sz="2400" spc="-4" dirty="0">
                <a:solidFill>
                  <a:srgbClr val="181818"/>
                </a:solidFill>
                <a:latin typeface="Times New Roman"/>
                <a:cs typeface="Times New Roman"/>
              </a:rPr>
              <a:t> was with respect to the  </a:t>
            </a:r>
            <a:r>
              <a:rPr sz="2400" spc="-4" dirty="0">
                <a:solidFill>
                  <a:srgbClr val="FF0000"/>
                </a:solidFill>
                <a:latin typeface="Times New Roman"/>
                <a:cs typeface="Times New Roman"/>
              </a:rPr>
              <a:t>center</a:t>
            </a:r>
            <a:r>
              <a:rPr sz="2400" spc="-4" dirty="0">
                <a:solidFill>
                  <a:srgbClr val="181818"/>
                </a:solidFill>
                <a:latin typeface="Times New Roman"/>
                <a:cs typeface="Times New Roman"/>
              </a:rPr>
              <a:t> of the </a:t>
            </a:r>
            <a:r>
              <a:rPr sz="2400" spc="-4" dirty="0">
                <a:solidFill>
                  <a:srgbClr val="FF0000"/>
                </a:solidFill>
                <a:latin typeface="Times New Roman"/>
                <a:cs typeface="Times New Roman"/>
              </a:rPr>
              <a:t>earth</a:t>
            </a:r>
            <a:r>
              <a:rPr sz="2400" spc="-4">
                <a:solidFill>
                  <a:srgbClr val="181818"/>
                </a:solidFill>
                <a:latin typeface="Times New Roman"/>
                <a:cs typeface="Times New Roman"/>
              </a:rPr>
              <a:t>. </a:t>
            </a:r>
            <a:endParaRPr lang="en-US" sz="2400" spc="-4" dirty="0" smtClean="0">
              <a:solidFill>
                <a:srgbClr val="181818"/>
              </a:solidFill>
              <a:latin typeface="Times New Roman"/>
              <a:cs typeface="Times New Roman"/>
            </a:endParaRPr>
          </a:p>
          <a:p>
            <a:pPr marL="11132" marR="4453" algn="just">
              <a:lnSpc>
                <a:spcPct val="114900"/>
              </a:lnSpc>
              <a:spcBef>
                <a:spcPts val="83"/>
              </a:spcBef>
            </a:pPr>
            <a:endParaRPr lang="en-US" sz="1050" spc="-4" dirty="0" smtClean="0">
              <a:solidFill>
                <a:srgbClr val="181818"/>
              </a:solidFill>
              <a:latin typeface="Times New Roman"/>
              <a:cs typeface="Times New Roman"/>
            </a:endParaRPr>
          </a:p>
          <a:p>
            <a:pPr marL="11132" marR="4453" algn="just">
              <a:lnSpc>
                <a:spcPct val="114900"/>
              </a:lnSpc>
              <a:spcBef>
                <a:spcPts val="83"/>
              </a:spcBef>
              <a:buFont typeface="Arial" pitchFamily="34" charset="0"/>
              <a:buChar char="•"/>
            </a:pPr>
            <a:r>
              <a:rPr sz="2800" i="1" spc="-4" smtClean="0">
                <a:solidFill>
                  <a:srgbClr val="181818"/>
                </a:solidFill>
                <a:latin typeface="Times New Roman"/>
                <a:cs typeface="Times New Roman"/>
              </a:rPr>
              <a:t>In </a:t>
            </a:r>
            <a:r>
              <a:rPr sz="2800" i="1" spc="-4" dirty="0">
                <a:solidFill>
                  <a:srgbClr val="181818"/>
                </a:solidFill>
                <a:latin typeface="Times New Roman"/>
                <a:cs typeface="Times New Roman"/>
              </a:rPr>
              <a:t>most cases, we need to </a:t>
            </a:r>
            <a:r>
              <a:rPr sz="2800" i="1" spc="-4" dirty="0">
                <a:solidFill>
                  <a:srgbClr val="FF0000"/>
                </a:solidFill>
                <a:latin typeface="Times New Roman"/>
                <a:cs typeface="Times New Roman"/>
              </a:rPr>
              <a:t> know </a:t>
            </a:r>
            <a:r>
              <a:rPr sz="2800" i="1" spc="-4" dirty="0">
                <a:solidFill>
                  <a:srgbClr val="181818"/>
                </a:solidFill>
                <a:latin typeface="Times New Roman"/>
                <a:cs typeface="Times New Roman"/>
              </a:rPr>
              <a:t>where the </a:t>
            </a:r>
            <a:r>
              <a:rPr sz="2800" i="1" spc="-4" dirty="0">
                <a:solidFill>
                  <a:srgbClr val="FF0000"/>
                </a:solidFill>
                <a:latin typeface="Times New Roman"/>
                <a:cs typeface="Times New Roman"/>
              </a:rPr>
              <a:t>satellite</a:t>
            </a:r>
            <a:r>
              <a:rPr sz="2800" i="1" spc="-4" dirty="0">
                <a:solidFill>
                  <a:srgbClr val="181818"/>
                </a:solidFill>
                <a:latin typeface="Times New Roman"/>
                <a:cs typeface="Times New Roman"/>
              </a:rPr>
              <a:t> is from an </a:t>
            </a:r>
            <a:r>
              <a:rPr sz="2800" i="1" spc="-4" dirty="0">
                <a:solidFill>
                  <a:srgbClr val="FF0000"/>
                </a:solidFill>
                <a:latin typeface="Times New Roman"/>
                <a:cs typeface="Times New Roman"/>
              </a:rPr>
              <a:t>observation  point </a:t>
            </a:r>
            <a:r>
              <a:rPr sz="2800" i="1" spc="-4" dirty="0">
                <a:solidFill>
                  <a:srgbClr val="181818"/>
                </a:solidFill>
                <a:latin typeface="Times New Roman"/>
                <a:cs typeface="Times New Roman"/>
              </a:rPr>
              <a:t>that is </a:t>
            </a:r>
            <a:r>
              <a:rPr sz="2800" i="1" spc="-4" dirty="0">
                <a:solidFill>
                  <a:srgbClr val="FF0000"/>
                </a:solidFill>
                <a:latin typeface="Times New Roman"/>
                <a:cs typeface="Times New Roman"/>
              </a:rPr>
              <a:t>not</a:t>
            </a:r>
            <a:r>
              <a:rPr sz="2800" i="1" spc="-4" dirty="0">
                <a:solidFill>
                  <a:srgbClr val="181818"/>
                </a:solidFill>
                <a:latin typeface="Times New Roman"/>
                <a:cs typeface="Times New Roman"/>
              </a:rPr>
              <a:t> at the </a:t>
            </a:r>
            <a:r>
              <a:rPr sz="2800" i="1" spc="-4" dirty="0">
                <a:solidFill>
                  <a:srgbClr val="FF0000"/>
                </a:solidFill>
                <a:latin typeface="Times New Roman"/>
                <a:cs typeface="Times New Roman"/>
              </a:rPr>
              <a:t>center </a:t>
            </a:r>
            <a:r>
              <a:rPr sz="2800" i="1" spc="-4" dirty="0">
                <a:solidFill>
                  <a:srgbClr val="181818"/>
                </a:solidFill>
                <a:latin typeface="Times New Roman"/>
                <a:cs typeface="Times New Roman"/>
              </a:rPr>
              <a:t>of the</a:t>
            </a:r>
            <a:r>
              <a:rPr sz="2800" i="1" spc="4" dirty="0">
                <a:solidFill>
                  <a:srgbClr val="181818"/>
                </a:solidFill>
                <a:latin typeface="Times New Roman"/>
                <a:cs typeface="Times New Roman"/>
              </a:rPr>
              <a:t> </a:t>
            </a:r>
            <a:r>
              <a:rPr sz="2800" i="1" spc="-4">
                <a:solidFill>
                  <a:srgbClr val="181818"/>
                </a:solidFill>
                <a:latin typeface="Times New Roman"/>
                <a:cs typeface="Times New Roman"/>
              </a:rPr>
              <a:t>earth</a:t>
            </a:r>
            <a:r>
              <a:rPr sz="2800" spc="-4" smtClean="0">
                <a:solidFill>
                  <a:srgbClr val="181818"/>
                </a:solidFill>
                <a:latin typeface="Times New Roman"/>
                <a:cs typeface="Times New Roman"/>
              </a:rPr>
              <a:t>.</a:t>
            </a:r>
            <a:endParaRPr lang="en-US" sz="2800" spc="-4" dirty="0" smtClean="0">
              <a:solidFill>
                <a:srgbClr val="181818"/>
              </a:solidFill>
              <a:latin typeface="Times New Roman"/>
              <a:cs typeface="Times New Roman"/>
            </a:endParaRPr>
          </a:p>
          <a:p>
            <a:pPr marL="11132" marR="4453" algn="just">
              <a:lnSpc>
                <a:spcPct val="114900"/>
              </a:lnSpc>
              <a:spcBef>
                <a:spcPts val="83"/>
              </a:spcBef>
              <a:buFont typeface="Arial" pitchFamily="34" charset="0"/>
              <a:buChar char="•"/>
            </a:pPr>
            <a:endParaRPr lang="en-US" sz="1200" spc="-4" dirty="0" smtClean="0">
              <a:solidFill>
                <a:srgbClr val="181818"/>
              </a:solidFill>
              <a:latin typeface="Times New Roman"/>
              <a:cs typeface="Times New Roman"/>
            </a:endParaRPr>
          </a:p>
          <a:p>
            <a:pPr marL="11132" marR="4453" algn="just">
              <a:lnSpc>
                <a:spcPct val="114900"/>
              </a:lnSpc>
              <a:spcBef>
                <a:spcPts val="83"/>
              </a:spcBef>
              <a:buFont typeface="Arial" pitchFamily="34" charset="0"/>
              <a:buChar char="•"/>
            </a:pPr>
            <a:r>
              <a:rPr lang="en-US" sz="2800" spc="-4" dirty="0" smtClean="0">
                <a:solidFill>
                  <a:srgbClr val="181818"/>
                </a:solidFill>
                <a:latin typeface="Times New Roman"/>
                <a:cs typeface="Times New Roman"/>
              </a:rPr>
              <a:t>We will therefore </a:t>
            </a:r>
            <a:r>
              <a:rPr lang="en-US" sz="2800" spc="-4" dirty="0" smtClean="0">
                <a:solidFill>
                  <a:srgbClr val="FF0000"/>
                </a:solidFill>
                <a:latin typeface="Times New Roman"/>
                <a:cs typeface="Times New Roman"/>
              </a:rPr>
              <a:t>develop</a:t>
            </a:r>
            <a:r>
              <a:rPr lang="en-US" sz="2800" spc="-4" dirty="0" smtClean="0">
                <a:solidFill>
                  <a:srgbClr val="181818"/>
                </a:solidFill>
                <a:latin typeface="Times New Roman"/>
                <a:cs typeface="Times New Roman"/>
              </a:rPr>
              <a:t> the </a:t>
            </a:r>
            <a:r>
              <a:rPr lang="en-US" sz="2800" spc="-4" dirty="0" smtClean="0">
                <a:solidFill>
                  <a:srgbClr val="FF0000"/>
                </a:solidFill>
                <a:latin typeface="Times New Roman"/>
                <a:cs typeface="Times New Roman"/>
              </a:rPr>
              <a:t>transformations </a:t>
            </a:r>
            <a:r>
              <a:rPr lang="en-US" sz="2800" spc="-4" dirty="0" smtClean="0">
                <a:solidFill>
                  <a:srgbClr val="181818"/>
                </a:solidFill>
                <a:latin typeface="Times New Roman"/>
                <a:cs typeface="Times New Roman"/>
              </a:rPr>
              <a:t> that </a:t>
            </a:r>
            <a:r>
              <a:rPr lang="en-US" sz="2800" spc="-4" dirty="0" smtClean="0">
                <a:solidFill>
                  <a:srgbClr val="FF0000"/>
                </a:solidFill>
                <a:latin typeface="Times New Roman"/>
                <a:cs typeface="Times New Roman"/>
              </a:rPr>
              <a:t>permit</a:t>
            </a:r>
            <a:r>
              <a:rPr lang="en-US" sz="2800" spc="-4" dirty="0" smtClean="0">
                <a:solidFill>
                  <a:srgbClr val="181818"/>
                </a:solidFill>
                <a:latin typeface="Times New Roman"/>
                <a:cs typeface="Times New Roman"/>
              </a:rPr>
              <a:t> the </a:t>
            </a:r>
            <a:r>
              <a:rPr lang="en-US" sz="2800" spc="-4" dirty="0" smtClean="0">
                <a:solidFill>
                  <a:srgbClr val="FF0000"/>
                </a:solidFill>
                <a:latin typeface="Times New Roman"/>
                <a:cs typeface="Times New Roman"/>
              </a:rPr>
              <a:t>satellite</a:t>
            </a:r>
            <a:r>
              <a:rPr lang="en-US" sz="2800" spc="-4" dirty="0" smtClean="0">
                <a:solidFill>
                  <a:srgbClr val="181818"/>
                </a:solidFill>
                <a:latin typeface="Times New Roman"/>
                <a:cs typeface="Times New Roman"/>
              </a:rPr>
              <a:t> to be </a:t>
            </a:r>
            <a:r>
              <a:rPr lang="en-US" sz="2800" spc="-4" dirty="0" smtClean="0">
                <a:solidFill>
                  <a:srgbClr val="FF0000"/>
                </a:solidFill>
                <a:latin typeface="Times New Roman"/>
                <a:cs typeface="Times New Roman"/>
              </a:rPr>
              <a:t>located</a:t>
            </a:r>
            <a:r>
              <a:rPr lang="en-US" sz="2800" spc="-4" dirty="0" smtClean="0">
                <a:solidFill>
                  <a:srgbClr val="181818"/>
                </a:solidFill>
                <a:latin typeface="Times New Roman"/>
                <a:cs typeface="Times New Roman"/>
              </a:rPr>
              <a:t> from a  point on the rotating surface of the earth. </a:t>
            </a:r>
          </a:p>
          <a:p>
            <a:pPr marL="11132" marR="4453" algn="just">
              <a:lnSpc>
                <a:spcPct val="114900"/>
              </a:lnSpc>
              <a:spcBef>
                <a:spcPts val="83"/>
              </a:spcBef>
              <a:buFont typeface="Arial" pitchFamily="34" charset="0"/>
              <a:buChar char="•"/>
            </a:pPr>
            <a:endParaRPr lang="en-US" sz="1200" spc="-4" dirty="0" smtClean="0">
              <a:solidFill>
                <a:srgbClr val="181818"/>
              </a:solidFill>
              <a:latin typeface="Times New Roman"/>
              <a:cs typeface="Times New Roman"/>
            </a:endParaRPr>
          </a:p>
          <a:p>
            <a:pPr marL="11132" marR="4453" algn="just">
              <a:lnSpc>
                <a:spcPct val="114900"/>
              </a:lnSpc>
              <a:spcBef>
                <a:spcPts val="83"/>
              </a:spcBef>
              <a:buFont typeface="Arial" pitchFamily="34" charset="0"/>
              <a:buChar char="•"/>
            </a:pPr>
            <a:r>
              <a:rPr lang="en-US" sz="2800" spc="-4" dirty="0" smtClean="0">
                <a:solidFill>
                  <a:srgbClr val="181818"/>
                </a:solidFill>
                <a:latin typeface="Times New Roman"/>
                <a:cs typeface="Times New Roman"/>
              </a:rPr>
              <a:t>We  will begin with a </a:t>
            </a:r>
            <a:r>
              <a:rPr lang="en-US" sz="2800" i="1" spc="-4" dirty="0" smtClean="0">
                <a:solidFill>
                  <a:srgbClr val="800000"/>
                </a:solidFill>
                <a:latin typeface="Times New Roman"/>
                <a:cs typeface="Times New Roman"/>
              </a:rPr>
              <a:t>geocentric equatorial  coordinate system </a:t>
            </a:r>
            <a:r>
              <a:rPr lang="en-US" sz="2800" spc="-4" dirty="0" smtClean="0">
                <a:solidFill>
                  <a:srgbClr val="181818"/>
                </a:solidFill>
                <a:latin typeface="Times New Roman"/>
                <a:cs typeface="Times New Roman"/>
              </a:rPr>
              <a:t>as shown in Figure 2.8. </a:t>
            </a:r>
          </a:p>
          <a:p>
            <a:pPr marL="11132" marR="4453" algn="just">
              <a:lnSpc>
                <a:spcPct val="114900"/>
              </a:lnSpc>
              <a:spcBef>
                <a:spcPts val="83"/>
              </a:spcBef>
              <a:buFont typeface="Arial" pitchFamily="34" charset="0"/>
              <a:buChar char="•"/>
            </a:pPr>
            <a:endParaRPr sz="2800">
              <a:latin typeface="Times New Roman"/>
              <a:cs typeface="Times New Roman"/>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73197" y="316469"/>
            <a:ext cx="8688" cy="6218841"/>
          </a:xfrm>
          <a:custGeom>
            <a:avLst/>
            <a:gdLst/>
            <a:ahLst/>
            <a:cxnLst/>
            <a:rect l="l" t="t" r="r" b="b"/>
            <a:pathLst>
              <a:path w="10159" h="6858000">
                <a:moveTo>
                  <a:pt x="0" y="6858000"/>
                </a:moveTo>
                <a:lnTo>
                  <a:pt x="9905" y="6858000"/>
                </a:lnTo>
                <a:lnTo>
                  <a:pt x="9905" y="0"/>
                </a:lnTo>
                <a:lnTo>
                  <a:pt x="0" y="0"/>
                </a:lnTo>
                <a:lnTo>
                  <a:pt x="0" y="6858000"/>
                </a:lnTo>
                <a:close/>
              </a:path>
            </a:pathLst>
          </a:custGeom>
          <a:solidFill>
            <a:srgbClr val="FFFFCC"/>
          </a:solidFill>
        </p:spPr>
        <p:txBody>
          <a:bodyPr wrap="square" lIns="0" tIns="0" rIns="0" bIns="0" rtlCol="0"/>
          <a:lstStyle/>
          <a:p>
            <a:endParaRPr/>
          </a:p>
        </p:txBody>
      </p:sp>
      <p:sp>
        <p:nvSpPr>
          <p:cNvPr id="3" name="object 3"/>
          <p:cNvSpPr txBox="1"/>
          <p:nvPr/>
        </p:nvSpPr>
        <p:spPr>
          <a:xfrm>
            <a:off x="7663916" y="6036678"/>
            <a:ext cx="152581" cy="166712"/>
          </a:xfrm>
          <a:prstGeom prst="rect">
            <a:avLst/>
          </a:prstGeom>
        </p:spPr>
        <p:txBody>
          <a:bodyPr vert="horz" wrap="square" lIns="0" tIns="0" rIns="0" bIns="0" rtlCol="0">
            <a:spAutoFit/>
          </a:bodyPr>
          <a:lstStyle/>
          <a:p>
            <a:pPr>
              <a:lnSpc>
                <a:spcPts val="1337"/>
              </a:lnSpc>
            </a:pPr>
            <a:r>
              <a:rPr sz="1200" spc="-4" dirty="0">
                <a:solidFill>
                  <a:srgbClr val="181818"/>
                </a:solidFill>
                <a:latin typeface="Times New Roman"/>
                <a:cs typeface="Times New Roman"/>
              </a:rPr>
              <a:t>78</a:t>
            </a:r>
            <a:endParaRPr sz="1200">
              <a:latin typeface="Times New Roman"/>
              <a:cs typeface="Times New Roman"/>
            </a:endParaRPr>
          </a:p>
        </p:txBody>
      </p:sp>
      <p:sp>
        <p:nvSpPr>
          <p:cNvPr id="4" name="object 4"/>
          <p:cNvSpPr/>
          <p:nvPr/>
        </p:nvSpPr>
        <p:spPr>
          <a:xfrm>
            <a:off x="0" y="304800"/>
            <a:ext cx="8991600" cy="6400800"/>
          </a:xfrm>
          <a:custGeom>
            <a:avLst/>
            <a:gdLst/>
            <a:ahLst/>
            <a:cxnLst/>
            <a:rect l="l" t="t" r="r" b="b"/>
            <a:pathLst>
              <a:path w="9134475" h="6848475">
                <a:moveTo>
                  <a:pt x="0" y="0"/>
                </a:moveTo>
                <a:lnTo>
                  <a:pt x="0" y="6848094"/>
                </a:lnTo>
                <a:lnTo>
                  <a:pt x="9134094" y="6848094"/>
                </a:lnTo>
                <a:lnTo>
                  <a:pt x="9134094" y="0"/>
                </a:lnTo>
                <a:lnTo>
                  <a:pt x="0" y="0"/>
                </a:lnTo>
                <a:close/>
              </a:path>
            </a:pathLst>
          </a:custGeom>
          <a:solidFill>
            <a:srgbClr val="FFFFFF"/>
          </a:solidFill>
        </p:spPr>
        <p:txBody>
          <a:bodyPr wrap="square" lIns="0" tIns="0" rIns="0" bIns="0" rtlCol="0"/>
          <a:lstStyle/>
          <a:p>
            <a:endParaRPr/>
          </a:p>
        </p:txBody>
      </p:sp>
      <p:sp>
        <p:nvSpPr>
          <p:cNvPr id="5" name="object 5"/>
          <p:cNvSpPr txBox="1"/>
          <p:nvPr/>
        </p:nvSpPr>
        <p:spPr>
          <a:xfrm>
            <a:off x="3860793" y="6143084"/>
            <a:ext cx="4423220" cy="532718"/>
          </a:xfrm>
          <a:prstGeom prst="rect">
            <a:avLst/>
          </a:prstGeom>
        </p:spPr>
        <p:txBody>
          <a:bodyPr vert="horz" wrap="square" lIns="0" tIns="4453" rIns="0" bIns="0" rtlCol="0">
            <a:spAutoFit/>
          </a:bodyPr>
          <a:lstStyle/>
          <a:p>
            <a:pPr marL="1113155" marR="4453" indent="-1102580">
              <a:lnSpc>
                <a:spcPct val="104200"/>
              </a:lnSpc>
              <a:spcBef>
                <a:spcPts val="35"/>
              </a:spcBef>
            </a:pPr>
            <a:r>
              <a:rPr sz="1100" i="1" spc="-13" dirty="0">
                <a:latin typeface="Times New Roman"/>
                <a:cs typeface="Times New Roman"/>
              </a:rPr>
              <a:t>Satellite </a:t>
            </a:r>
            <a:r>
              <a:rPr sz="1100" i="1" spc="-9" dirty="0">
                <a:latin typeface="Times New Roman"/>
                <a:cs typeface="Times New Roman"/>
              </a:rPr>
              <a:t>Communications, </a:t>
            </a:r>
            <a:r>
              <a:rPr sz="1100" i="1" spc="-13" dirty="0">
                <a:latin typeface="Times New Roman"/>
                <a:cs typeface="Times New Roman"/>
              </a:rPr>
              <a:t>2/E </a:t>
            </a:r>
            <a:r>
              <a:rPr sz="1100" spc="-4" dirty="0">
                <a:latin typeface="Times New Roman"/>
                <a:cs typeface="Times New Roman"/>
              </a:rPr>
              <a:t>by </a:t>
            </a:r>
            <a:r>
              <a:rPr sz="1100" dirty="0">
                <a:latin typeface="Times New Roman"/>
                <a:cs typeface="Times New Roman"/>
              </a:rPr>
              <a:t>Timothy </a:t>
            </a:r>
            <a:r>
              <a:rPr sz="1100" spc="-9" dirty="0">
                <a:latin typeface="Times New Roman"/>
                <a:cs typeface="Times New Roman"/>
              </a:rPr>
              <a:t>Pratt, </a:t>
            </a:r>
            <a:r>
              <a:rPr sz="1100" spc="4" dirty="0">
                <a:latin typeface="Times New Roman"/>
                <a:cs typeface="Times New Roman"/>
              </a:rPr>
              <a:t>Charles </a:t>
            </a:r>
            <a:r>
              <a:rPr sz="1100" spc="-13" dirty="0">
                <a:latin typeface="Times New Roman"/>
                <a:cs typeface="Times New Roman"/>
              </a:rPr>
              <a:t>Bostian, </a:t>
            </a:r>
            <a:r>
              <a:rPr sz="1100" dirty="0">
                <a:latin typeface="Times New Roman"/>
                <a:cs typeface="Times New Roman"/>
              </a:rPr>
              <a:t>&amp; </a:t>
            </a:r>
            <a:r>
              <a:rPr sz="1100" spc="-26" dirty="0">
                <a:latin typeface="Times New Roman"/>
                <a:cs typeface="Times New Roman"/>
              </a:rPr>
              <a:t>Jeremy </a:t>
            </a:r>
            <a:r>
              <a:rPr sz="1100" spc="-13" dirty="0">
                <a:latin typeface="Times New Roman"/>
                <a:cs typeface="Times New Roman"/>
              </a:rPr>
              <a:t>Allnutt  Copy </a:t>
            </a:r>
            <a:r>
              <a:rPr sz="1100" dirty="0">
                <a:latin typeface="Times New Roman"/>
                <a:cs typeface="Times New Roman"/>
              </a:rPr>
              <a:t>right © </a:t>
            </a:r>
            <a:r>
              <a:rPr sz="1100" spc="-4" dirty="0">
                <a:latin typeface="Times New Roman"/>
                <a:cs typeface="Times New Roman"/>
              </a:rPr>
              <a:t>2003 </a:t>
            </a:r>
            <a:r>
              <a:rPr sz="1100" spc="-9" dirty="0">
                <a:latin typeface="Times New Roman"/>
                <a:cs typeface="Times New Roman"/>
              </a:rPr>
              <a:t>John </a:t>
            </a:r>
            <a:r>
              <a:rPr sz="1100" spc="-18" dirty="0">
                <a:latin typeface="Times New Roman"/>
                <a:cs typeface="Times New Roman"/>
              </a:rPr>
              <a:t>Wiley </a:t>
            </a:r>
            <a:r>
              <a:rPr sz="1100" dirty="0">
                <a:latin typeface="Times New Roman"/>
                <a:cs typeface="Times New Roman"/>
              </a:rPr>
              <a:t>&amp; </a:t>
            </a:r>
            <a:r>
              <a:rPr sz="1100" spc="-18" dirty="0">
                <a:latin typeface="Times New Roman"/>
                <a:cs typeface="Times New Roman"/>
              </a:rPr>
              <a:t>Sons. </a:t>
            </a:r>
            <a:r>
              <a:rPr sz="1100" spc="-13" dirty="0">
                <a:latin typeface="Times New Roman"/>
                <a:cs typeface="Times New Roman"/>
              </a:rPr>
              <a:t>Inc. </a:t>
            </a:r>
            <a:r>
              <a:rPr sz="1100" spc="-4" dirty="0">
                <a:latin typeface="Times New Roman"/>
                <a:cs typeface="Times New Roman"/>
              </a:rPr>
              <a:t>All </a:t>
            </a:r>
            <a:r>
              <a:rPr sz="1100" spc="-9" dirty="0">
                <a:latin typeface="Times New Roman"/>
                <a:cs typeface="Times New Roman"/>
              </a:rPr>
              <a:t>rights</a:t>
            </a:r>
            <a:r>
              <a:rPr sz="1100" spc="-153" dirty="0">
                <a:latin typeface="Times New Roman"/>
                <a:cs typeface="Times New Roman"/>
              </a:rPr>
              <a:t> </a:t>
            </a:r>
            <a:r>
              <a:rPr sz="1100" spc="4" dirty="0">
                <a:latin typeface="Times New Roman"/>
                <a:cs typeface="Times New Roman"/>
              </a:rPr>
              <a:t>reserved.</a:t>
            </a:r>
            <a:endParaRPr sz="1100">
              <a:latin typeface="Times New Roman"/>
              <a:cs typeface="Times New Roman"/>
            </a:endParaRPr>
          </a:p>
        </p:txBody>
      </p:sp>
      <p:sp>
        <p:nvSpPr>
          <p:cNvPr id="6" name="object 6"/>
          <p:cNvSpPr txBox="1">
            <a:spLocks noGrp="1"/>
          </p:cNvSpPr>
          <p:nvPr>
            <p:ph type="title"/>
          </p:nvPr>
        </p:nvSpPr>
        <p:spPr>
          <a:xfrm>
            <a:off x="533400" y="443192"/>
            <a:ext cx="1507281" cy="334406"/>
          </a:xfrm>
          <a:prstGeom prst="rect">
            <a:avLst/>
          </a:prstGeom>
        </p:spPr>
        <p:txBody>
          <a:bodyPr vert="horz" wrap="square" lIns="0" tIns="11132" rIns="0" bIns="0" rtlCol="0">
            <a:spAutoFit/>
          </a:bodyPr>
          <a:lstStyle/>
          <a:p>
            <a:pPr marL="11132">
              <a:spcBef>
                <a:spcPts val="88"/>
              </a:spcBef>
            </a:pPr>
            <a:r>
              <a:rPr sz="2100" b="1" spc="-4" dirty="0">
                <a:solidFill>
                  <a:srgbClr val="000000"/>
                </a:solidFill>
                <a:latin typeface="Arial"/>
                <a:cs typeface="Arial"/>
              </a:rPr>
              <a:t>Figure</a:t>
            </a:r>
            <a:r>
              <a:rPr sz="2100" b="1" spc="-96" dirty="0">
                <a:solidFill>
                  <a:srgbClr val="000000"/>
                </a:solidFill>
                <a:latin typeface="Arial"/>
                <a:cs typeface="Arial"/>
              </a:rPr>
              <a:t> </a:t>
            </a:r>
            <a:r>
              <a:rPr sz="2100" b="1" spc="-18" dirty="0">
                <a:solidFill>
                  <a:srgbClr val="000000"/>
                </a:solidFill>
                <a:latin typeface="Arial"/>
                <a:cs typeface="Arial"/>
              </a:rPr>
              <a:t>2.8</a:t>
            </a:r>
            <a:endParaRPr sz="2100">
              <a:latin typeface="Arial"/>
              <a:cs typeface="Arial"/>
            </a:endParaRPr>
          </a:p>
        </p:txBody>
      </p:sp>
      <p:sp>
        <p:nvSpPr>
          <p:cNvPr id="7" name="object 7"/>
          <p:cNvSpPr txBox="1"/>
          <p:nvPr/>
        </p:nvSpPr>
        <p:spPr>
          <a:xfrm>
            <a:off x="206336" y="803267"/>
            <a:ext cx="3070264" cy="5120339"/>
          </a:xfrm>
          <a:prstGeom prst="rect">
            <a:avLst/>
          </a:prstGeom>
        </p:spPr>
        <p:txBody>
          <a:bodyPr vert="horz" wrap="square" lIns="0" tIns="15584" rIns="0" bIns="0" rtlCol="0">
            <a:spAutoFit/>
          </a:bodyPr>
          <a:lstStyle/>
          <a:p>
            <a:pPr marL="11132" marR="70685" algn="just">
              <a:lnSpc>
                <a:spcPct val="97200"/>
              </a:lnSpc>
              <a:spcBef>
                <a:spcPts val="123"/>
              </a:spcBef>
            </a:pPr>
            <a:r>
              <a:rPr spc="-18">
                <a:latin typeface="Arial"/>
                <a:cs typeface="Arial"/>
              </a:rPr>
              <a:t>The </a:t>
            </a:r>
            <a:r>
              <a:rPr spc="-13" smtClean="0">
                <a:latin typeface="Arial"/>
                <a:cs typeface="Arial"/>
              </a:rPr>
              <a:t>geoc</a:t>
            </a:r>
            <a:r>
              <a:rPr spc="-18" smtClean="0">
                <a:latin typeface="Arial"/>
                <a:cs typeface="Arial"/>
              </a:rPr>
              <a:t>entric </a:t>
            </a:r>
            <a:r>
              <a:rPr spc="-9">
                <a:latin typeface="Arial"/>
                <a:cs typeface="Arial"/>
              </a:rPr>
              <a:t>equatorial </a:t>
            </a:r>
            <a:r>
              <a:rPr smtClean="0">
                <a:latin typeface="Arial"/>
                <a:cs typeface="Arial"/>
              </a:rPr>
              <a:t>s</a:t>
            </a:r>
            <a:r>
              <a:rPr spc="-48" smtClean="0">
                <a:latin typeface="Arial"/>
                <a:cs typeface="Arial"/>
              </a:rPr>
              <a:t>yst</a:t>
            </a:r>
            <a:r>
              <a:rPr spc="-9" smtClean="0">
                <a:latin typeface="Arial"/>
                <a:cs typeface="Arial"/>
              </a:rPr>
              <a:t>em</a:t>
            </a:r>
            <a:r>
              <a:rPr spc="-9" dirty="0">
                <a:latin typeface="Arial"/>
                <a:cs typeface="Arial"/>
              </a:rPr>
              <a:t>. This  </a:t>
            </a:r>
            <a:r>
              <a:rPr spc="-18">
                <a:latin typeface="Arial"/>
                <a:cs typeface="Arial"/>
              </a:rPr>
              <a:t>geocentric </a:t>
            </a:r>
            <a:r>
              <a:rPr smtClean="0">
                <a:latin typeface="Arial"/>
                <a:cs typeface="Arial"/>
              </a:rPr>
              <a:t>s</a:t>
            </a:r>
            <a:r>
              <a:rPr spc="-48" smtClean="0">
                <a:latin typeface="Arial"/>
                <a:cs typeface="Arial"/>
              </a:rPr>
              <a:t>yst </a:t>
            </a:r>
            <a:r>
              <a:rPr spc="-31" dirty="0">
                <a:latin typeface="Arial"/>
                <a:cs typeface="Arial"/>
              </a:rPr>
              <a:t>em </a:t>
            </a:r>
            <a:r>
              <a:rPr spc="-18" dirty="0">
                <a:latin typeface="Arial"/>
                <a:cs typeface="Arial"/>
              </a:rPr>
              <a:t>diff </a:t>
            </a:r>
            <a:r>
              <a:rPr spc="-9" dirty="0">
                <a:latin typeface="Arial"/>
                <a:cs typeface="Arial"/>
              </a:rPr>
              <a:t>ers </a:t>
            </a:r>
            <a:r>
              <a:rPr spc="13" dirty="0">
                <a:latin typeface="Arial"/>
                <a:cs typeface="Arial"/>
              </a:rPr>
              <a:t>from </a:t>
            </a:r>
            <a:r>
              <a:rPr spc="-9" dirty="0">
                <a:latin typeface="Arial"/>
                <a:cs typeface="Arial"/>
              </a:rPr>
              <a:t>that  </a:t>
            </a:r>
            <a:r>
              <a:rPr spc="-22" dirty="0">
                <a:latin typeface="Arial"/>
                <a:cs typeface="Arial"/>
              </a:rPr>
              <a:t>shown </a:t>
            </a:r>
            <a:r>
              <a:rPr spc="4" dirty="0">
                <a:latin typeface="Arial"/>
                <a:cs typeface="Arial"/>
              </a:rPr>
              <a:t>in Figure </a:t>
            </a:r>
            <a:r>
              <a:rPr spc="-31" dirty="0">
                <a:latin typeface="Arial"/>
                <a:cs typeface="Arial"/>
              </a:rPr>
              <a:t>2. </a:t>
            </a:r>
            <a:r>
              <a:rPr dirty="0">
                <a:latin typeface="Arial"/>
                <a:cs typeface="Arial"/>
              </a:rPr>
              <a:t>1 only </a:t>
            </a:r>
            <a:r>
              <a:rPr spc="4">
                <a:latin typeface="Arial"/>
                <a:cs typeface="Arial"/>
              </a:rPr>
              <a:t>in </a:t>
            </a:r>
            <a:r>
              <a:rPr smtClean="0">
                <a:latin typeface="Arial"/>
                <a:cs typeface="Arial"/>
              </a:rPr>
              <a:t>t</a:t>
            </a:r>
            <a:r>
              <a:rPr spc="-44" smtClean="0">
                <a:latin typeface="Arial"/>
                <a:cs typeface="Arial"/>
              </a:rPr>
              <a:t>hat </a:t>
            </a:r>
            <a:r>
              <a:rPr spc="4" dirty="0">
                <a:latin typeface="Arial"/>
                <a:cs typeface="Arial"/>
              </a:rPr>
              <a:t>the </a:t>
            </a:r>
            <a:r>
              <a:rPr i="1" spc="-4" dirty="0">
                <a:latin typeface="Arial"/>
                <a:cs typeface="Arial"/>
              </a:rPr>
              <a:t>x</a:t>
            </a:r>
            <a:r>
              <a:rPr sz="1400" i="1" spc="-6" baseline="-22222" dirty="0">
                <a:latin typeface="Arial"/>
                <a:cs typeface="Arial"/>
              </a:rPr>
              <a:t>i  </a:t>
            </a:r>
            <a:r>
              <a:rPr spc="-44" dirty="0">
                <a:latin typeface="Arial"/>
                <a:cs typeface="Arial"/>
              </a:rPr>
              <a:t>axis</a:t>
            </a:r>
            <a:r>
              <a:rPr spc="100" dirty="0">
                <a:latin typeface="Arial"/>
                <a:cs typeface="Arial"/>
              </a:rPr>
              <a:t> </a:t>
            </a:r>
            <a:r>
              <a:rPr spc="-13" dirty="0">
                <a:latin typeface="Arial"/>
                <a:cs typeface="Arial"/>
              </a:rPr>
              <a:t>points</a:t>
            </a:r>
            <a:r>
              <a:rPr spc="-31" dirty="0">
                <a:latin typeface="Arial"/>
                <a:cs typeface="Arial"/>
              </a:rPr>
              <a:t> </a:t>
            </a:r>
            <a:r>
              <a:rPr spc="44" dirty="0">
                <a:latin typeface="Arial"/>
                <a:cs typeface="Arial"/>
              </a:rPr>
              <a:t>to</a:t>
            </a:r>
            <a:r>
              <a:rPr spc="-92" dirty="0">
                <a:latin typeface="Arial"/>
                <a:cs typeface="Arial"/>
              </a:rPr>
              <a:t> </a:t>
            </a:r>
            <a:r>
              <a:rPr spc="4" dirty="0">
                <a:latin typeface="Arial"/>
                <a:cs typeface="Arial"/>
              </a:rPr>
              <a:t>the</a:t>
            </a:r>
            <a:r>
              <a:rPr spc="-92" dirty="0">
                <a:latin typeface="Arial"/>
                <a:cs typeface="Arial"/>
              </a:rPr>
              <a:t> </a:t>
            </a:r>
            <a:r>
              <a:rPr dirty="0">
                <a:latin typeface="Arial"/>
                <a:cs typeface="Arial"/>
              </a:rPr>
              <a:t>first</a:t>
            </a:r>
            <a:r>
              <a:rPr spc="70" dirty="0">
                <a:latin typeface="Arial"/>
                <a:cs typeface="Arial"/>
              </a:rPr>
              <a:t> </a:t>
            </a:r>
            <a:r>
              <a:rPr spc="-9" dirty="0">
                <a:latin typeface="Arial"/>
                <a:cs typeface="Arial"/>
              </a:rPr>
              <a:t>point</a:t>
            </a:r>
            <a:r>
              <a:rPr spc="-61" dirty="0">
                <a:latin typeface="Arial"/>
                <a:cs typeface="Arial"/>
              </a:rPr>
              <a:t> </a:t>
            </a:r>
            <a:r>
              <a:rPr spc="26" dirty="0">
                <a:latin typeface="Arial"/>
                <a:cs typeface="Arial"/>
              </a:rPr>
              <a:t>of</a:t>
            </a:r>
            <a:r>
              <a:rPr spc="-61" dirty="0">
                <a:latin typeface="Arial"/>
                <a:cs typeface="Arial"/>
              </a:rPr>
              <a:t> </a:t>
            </a:r>
            <a:r>
              <a:rPr spc="-9" dirty="0">
                <a:latin typeface="Arial"/>
                <a:cs typeface="Arial"/>
              </a:rPr>
              <a:t>Aries</a:t>
            </a:r>
            <a:r>
              <a:rPr spc="-9">
                <a:latin typeface="Arial"/>
                <a:cs typeface="Arial"/>
              </a:rPr>
              <a:t>.</a:t>
            </a:r>
            <a:r>
              <a:rPr spc="-61">
                <a:latin typeface="Arial"/>
                <a:cs typeface="Arial"/>
              </a:rPr>
              <a:t> </a:t>
            </a:r>
            <a:r>
              <a:rPr smtClean="0">
                <a:latin typeface="Arial"/>
                <a:cs typeface="Arial"/>
              </a:rPr>
              <a:t>T</a:t>
            </a:r>
            <a:r>
              <a:rPr spc="-31" smtClean="0">
                <a:latin typeface="Arial"/>
                <a:cs typeface="Arial"/>
              </a:rPr>
              <a:t>he</a:t>
            </a:r>
            <a:r>
              <a:rPr lang="en-US" spc="-31" dirty="0" smtClean="0">
                <a:latin typeface="Arial"/>
                <a:cs typeface="Arial"/>
              </a:rPr>
              <a:t> </a:t>
            </a:r>
            <a:r>
              <a:rPr smtClean="0">
                <a:latin typeface="Arial"/>
                <a:cs typeface="Arial"/>
              </a:rPr>
              <a:t>first </a:t>
            </a:r>
            <a:r>
              <a:rPr spc="-35" dirty="0">
                <a:latin typeface="Arial"/>
                <a:cs typeface="Arial"/>
              </a:rPr>
              <a:t>point </a:t>
            </a:r>
            <a:r>
              <a:rPr spc="-31" dirty="0">
                <a:latin typeface="Arial"/>
                <a:cs typeface="Arial"/>
              </a:rPr>
              <a:t>of </a:t>
            </a:r>
            <a:r>
              <a:rPr spc="-13" dirty="0">
                <a:latin typeface="Arial"/>
                <a:cs typeface="Arial"/>
              </a:rPr>
              <a:t>Aries </a:t>
            </a:r>
            <a:r>
              <a:rPr spc="4">
                <a:latin typeface="Arial"/>
                <a:cs typeface="Arial"/>
              </a:rPr>
              <a:t>is </a:t>
            </a:r>
            <a:r>
              <a:rPr smtClean="0">
                <a:latin typeface="Arial"/>
                <a:cs typeface="Arial"/>
              </a:rPr>
              <a:t>t</a:t>
            </a:r>
            <a:r>
              <a:rPr spc="-31" smtClean="0">
                <a:latin typeface="Arial"/>
                <a:cs typeface="Arial"/>
              </a:rPr>
              <a:t>he </a:t>
            </a:r>
            <a:r>
              <a:rPr spc="-18" dirty="0">
                <a:latin typeface="Arial"/>
                <a:cs typeface="Arial"/>
              </a:rPr>
              <a:t>direction </a:t>
            </a:r>
            <a:r>
              <a:rPr spc="-31" dirty="0">
                <a:latin typeface="Arial"/>
                <a:cs typeface="Arial"/>
              </a:rPr>
              <a:t>of </a:t>
            </a:r>
            <a:r>
              <a:rPr dirty="0">
                <a:latin typeface="Arial"/>
                <a:cs typeface="Arial"/>
              </a:rPr>
              <a:t>a </a:t>
            </a:r>
            <a:r>
              <a:rPr spc="22" dirty="0">
                <a:latin typeface="Arial"/>
                <a:cs typeface="Arial"/>
              </a:rPr>
              <a:t>line  </a:t>
            </a:r>
            <a:r>
              <a:rPr spc="-13" dirty="0">
                <a:latin typeface="Arial"/>
                <a:cs typeface="Arial"/>
              </a:rPr>
              <a:t>from </a:t>
            </a:r>
            <a:r>
              <a:rPr spc="-31" dirty="0">
                <a:latin typeface="Arial"/>
                <a:cs typeface="Arial"/>
              </a:rPr>
              <a:t>the </a:t>
            </a:r>
            <a:r>
              <a:rPr spc="-18" dirty="0">
                <a:latin typeface="Arial"/>
                <a:cs typeface="Arial"/>
              </a:rPr>
              <a:t>center </a:t>
            </a:r>
            <a:r>
              <a:rPr spc="26">
                <a:latin typeface="Arial"/>
                <a:cs typeface="Arial"/>
              </a:rPr>
              <a:t>of </a:t>
            </a:r>
            <a:r>
              <a:rPr smtClean="0">
                <a:latin typeface="Arial"/>
                <a:cs typeface="Arial"/>
              </a:rPr>
              <a:t>t</a:t>
            </a:r>
            <a:r>
              <a:rPr spc="-31" smtClean="0">
                <a:latin typeface="Arial"/>
                <a:cs typeface="Arial"/>
              </a:rPr>
              <a:t>he </a:t>
            </a:r>
            <a:r>
              <a:rPr spc="-26" dirty="0">
                <a:latin typeface="Arial"/>
                <a:cs typeface="Arial"/>
              </a:rPr>
              <a:t>earth </a:t>
            </a:r>
            <a:r>
              <a:rPr dirty="0">
                <a:latin typeface="Arial"/>
                <a:cs typeface="Arial"/>
              </a:rPr>
              <a:t>through </a:t>
            </a:r>
            <a:r>
              <a:rPr spc="4">
                <a:latin typeface="Arial"/>
                <a:cs typeface="Arial"/>
              </a:rPr>
              <a:t>the  </a:t>
            </a:r>
            <a:r>
              <a:rPr spc="-31" smtClean="0">
                <a:latin typeface="Arial"/>
                <a:cs typeface="Arial"/>
              </a:rPr>
              <a:t>center </a:t>
            </a:r>
            <a:r>
              <a:rPr spc="-31" dirty="0">
                <a:latin typeface="Arial"/>
                <a:cs typeface="Arial"/>
              </a:rPr>
              <a:t>of the </a:t>
            </a:r>
            <a:r>
              <a:rPr spc="13" dirty="0">
                <a:latin typeface="Arial"/>
                <a:cs typeface="Arial"/>
              </a:rPr>
              <a:t>sun </a:t>
            </a:r>
            <a:r>
              <a:rPr spc="-31" dirty="0">
                <a:latin typeface="Arial"/>
                <a:cs typeface="Arial"/>
              </a:rPr>
              <a:t>at </a:t>
            </a:r>
            <a:r>
              <a:rPr spc="4" dirty="0">
                <a:latin typeface="Arial"/>
                <a:cs typeface="Arial"/>
              </a:rPr>
              <a:t>the </a:t>
            </a:r>
            <a:r>
              <a:rPr spc="-66" dirty="0">
                <a:latin typeface="Arial"/>
                <a:cs typeface="Arial"/>
              </a:rPr>
              <a:t>ver </a:t>
            </a:r>
            <a:r>
              <a:rPr spc="-44" dirty="0">
                <a:latin typeface="Arial"/>
                <a:cs typeface="Arial"/>
              </a:rPr>
              <a:t>nal </a:t>
            </a:r>
            <a:r>
              <a:rPr spc="9" dirty="0">
                <a:latin typeface="Arial"/>
                <a:cs typeface="Arial"/>
              </a:rPr>
              <a:t>equinox  </a:t>
            </a:r>
            <a:r>
              <a:rPr spc="-13" dirty="0">
                <a:latin typeface="Arial"/>
                <a:cs typeface="Arial"/>
              </a:rPr>
              <a:t>(about </a:t>
            </a:r>
            <a:r>
              <a:rPr dirty="0">
                <a:latin typeface="Arial"/>
                <a:cs typeface="Arial"/>
              </a:rPr>
              <a:t>March </a:t>
            </a:r>
            <a:r>
              <a:rPr spc="-31">
                <a:latin typeface="Arial"/>
                <a:cs typeface="Arial"/>
              </a:rPr>
              <a:t>21 </a:t>
            </a:r>
            <a:r>
              <a:rPr smtClean="0">
                <a:latin typeface="Arial"/>
                <a:cs typeface="Arial"/>
              </a:rPr>
              <a:t>in </a:t>
            </a:r>
            <a:r>
              <a:rPr spc="4" dirty="0">
                <a:latin typeface="Arial"/>
                <a:cs typeface="Arial"/>
              </a:rPr>
              <a:t>the </a:t>
            </a:r>
            <a:r>
              <a:rPr dirty="0">
                <a:latin typeface="Arial"/>
                <a:cs typeface="Arial"/>
              </a:rPr>
              <a:t>Nort </a:t>
            </a:r>
            <a:r>
              <a:rPr spc="-22" dirty="0">
                <a:latin typeface="Arial"/>
                <a:cs typeface="Arial"/>
              </a:rPr>
              <a:t>hern  </a:t>
            </a:r>
            <a:r>
              <a:rPr spc="-13" dirty="0">
                <a:latin typeface="Arial"/>
                <a:cs typeface="Arial"/>
              </a:rPr>
              <a:t>Hemisphere), </a:t>
            </a:r>
            <a:r>
              <a:rPr spc="4">
                <a:latin typeface="Arial"/>
                <a:cs typeface="Arial"/>
              </a:rPr>
              <a:t>the </a:t>
            </a:r>
            <a:r>
              <a:rPr smtClean="0">
                <a:latin typeface="Arial"/>
                <a:cs typeface="Arial"/>
              </a:rPr>
              <a:t>i</a:t>
            </a:r>
            <a:r>
              <a:rPr spc="-18" smtClean="0">
                <a:latin typeface="Arial"/>
                <a:cs typeface="Arial"/>
              </a:rPr>
              <a:t>nstant </a:t>
            </a:r>
            <a:r>
              <a:rPr spc="-26" dirty="0">
                <a:latin typeface="Arial"/>
                <a:cs typeface="Arial"/>
              </a:rPr>
              <a:t>when </a:t>
            </a:r>
            <a:r>
              <a:rPr spc="4" dirty="0">
                <a:latin typeface="Arial"/>
                <a:cs typeface="Arial"/>
              </a:rPr>
              <a:t>the  </a:t>
            </a:r>
            <a:r>
              <a:rPr spc="-31" dirty="0">
                <a:latin typeface="Arial"/>
                <a:cs typeface="Arial"/>
              </a:rPr>
              <a:t>subsolar </a:t>
            </a:r>
            <a:r>
              <a:rPr spc="-9" dirty="0">
                <a:latin typeface="Arial"/>
                <a:cs typeface="Arial"/>
              </a:rPr>
              <a:t>point </a:t>
            </a:r>
            <a:r>
              <a:rPr spc="-13" dirty="0">
                <a:latin typeface="Arial"/>
                <a:cs typeface="Arial"/>
              </a:rPr>
              <a:t>crosses </a:t>
            </a:r>
            <a:r>
              <a:rPr spc="4" dirty="0">
                <a:latin typeface="Arial"/>
                <a:cs typeface="Arial"/>
              </a:rPr>
              <a:t>the </a:t>
            </a:r>
            <a:r>
              <a:rPr spc="-13" dirty="0">
                <a:latin typeface="Arial"/>
                <a:cs typeface="Arial"/>
              </a:rPr>
              <a:t>equator </a:t>
            </a:r>
            <a:r>
              <a:rPr spc="-18" dirty="0">
                <a:latin typeface="Arial"/>
                <a:cs typeface="Arial"/>
              </a:rPr>
              <a:t>fr </a:t>
            </a:r>
            <a:r>
              <a:rPr spc="-61" dirty="0">
                <a:latin typeface="Arial"/>
                <a:cs typeface="Arial"/>
              </a:rPr>
              <a:t>om  </a:t>
            </a:r>
            <a:r>
              <a:rPr spc="-9" dirty="0">
                <a:latin typeface="Arial"/>
                <a:cs typeface="Arial"/>
              </a:rPr>
              <a:t>south </a:t>
            </a:r>
            <a:r>
              <a:rPr spc="-18" dirty="0">
                <a:latin typeface="Arial"/>
                <a:cs typeface="Arial"/>
              </a:rPr>
              <a:t>to </a:t>
            </a:r>
            <a:r>
              <a:rPr spc="-9" dirty="0">
                <a:latin typeface="Arial"/>
                <a:cs typeface="Arial"/>
              </a:rPr>
              <a:t>north. </a:t>
            </a:r>
            <a:r>
              <a:rPr spc="-18" dirty="0">
                <a:latin typeface="Arial"/>
                <a:cs typeface="Arial"/>
              </a:rPr>
              <a:t>In </a:t>
            </a:r>
            <a:r>
              <a:rPr spc="-31" dirty="0">
                <a:latin typeface="Arial"/>
                <a:cs typeface="Arial"/>
              </a:rPr>
              <a:t>the </a:t>
            </a:r>
            <a:r>
              <a:rPr spc="-13">
                <a:latin typeface="Arial"/>
                <a:cs typeface="Arial"/>
              </a:rPr>
              <a:t>above </a:t>
            </a:r>
            <a:r>
              <a:rPr smtClean="0">
                <a:latin typeface="Arial"/>
                <a:cs typeface="Arial"/>
              </a:rPr>
              <a:t>s</a:t>
            </a:r>
            <a:r>
              <a:rPr spc="-35" smtClean="0">
                <a:latin typeface="Arial"/>
                <a:cs typeface="Arial"/>
              </a:rPr>
              <a:t>ystem</a:t>
            </a:r>
            <a:r>
              <a:rPr spc="-35" dirty="0">
                <a:latin typeface="Arial"/>
                <a:cs typeface="Arial"/>
              </a:rPr>
              <a:t>, </a:t>
            </a:r>
            <a:r>
              <a:rPr spc="-31" dirty="0">
                <a:latin typeface="Arial"/>
                <a:cs typeface="Arial"/>
              </a:rPr>
              <a:t>an  object </a:t>
            </a:r>
            <a:r>
              <a:rPr spc="53" dirty="0">
                <a:latin typeface="Arial"/>
                <a:cs typeface="Arial"/>
              </a:rPr>
              <a:t>maybe </a:t>
            </a:r>
            <a:r>
              <a:rPr spc="4" dirty="0">
                <a:latin typeface="Arial"/>
                <a:cs typeface="Arial"/>
              </a:rPr>
              <a:t>located </a:t>
            </a:r>
            <a:r>
              <a:rPr spc="26" dirty="0">
                <a:latin typeface="Arial"/>
                <a:cs typeface="Arial"/>
              </a:rPr>
              <a:t>by </a:t>
            </a:r>
            <a:r>
              <a:rPr spc="-4" dirty="0">
                <a:latin typeface="Arial"/>
                <a:cs typeface="Arial"/>
              </a:rPr>
              <a:t>its </a:t>
            </a:r>
            <a:r>
              <a:rPr spc="9" dirty="0">
                <a:latin typeface="Arial"/>
                <a:cs typeface="Arial"/>
              </a:rPr>
              <a:t>right  </a:t>
            </a:r>
            <a:r>
              <a:rPr spc="-13" dirty="0">
                <a:latin typeface="Arial"/>
                <a:cs typeface="Arial"/>
              </a:rPr>
              <a:t>ascension </a:t>
            </a:r>
            <a:r>
              <a:rPr i="1" spc="4" dirty="0">
                <a:latin typeface="Arial"/>
                <a:cs typeface="Arial"/>
              </a:rPr>
              <a:t>RA </a:t>
            </a:r>
            <a:r>
              <a:rPr dirty="0">
                <a:latin typeface="Arial"/>
                <a:cs typeface="Arial"/>
              </a:rPr>
              <a:t>and </a:t>
            </a:r>
            <a:r>
              <a:rPr spc="-4" dirty="0">
                <a:latin typeface="Arial"/>
                <a:cs typeface="Arial"/>
              </a:rPr>
              <a:t>its </a:t>
            </a:r>
            <a:r>
              <a:rPr spc="-13" dirty="0">
                <a:latin typeface="Arial"/>
                <a:cs typeface="Arial"/>
              </a:rPr>
              <a:t>declination</a:t>
            </a:r>
            <a:r>
              <a:rPr spc="13" dirty="0">
                <a:latin typeface="Arial"/>
                <a:cs typeface="Arial"/>
              </a:rPr>
              <a:t> </a:t>
            </a:r>
            <a:r>
              <a:rPr dirty="0">
                <a:latin typeface="Symbol"/>
                <a:cs typeface="Symbol"/>
              </a:rPr>
              <a:t></a:t>
            </a:r>
            <a:r>
              <a:rPr dirty="0">
                <a:latin typeface="Arial"/>
                <a:cs typeface="Arial"/>
              </a:rPr>
              <a:t>.</a:t>
            </a:r>
            <a:endParaRPr>
              <a:latin typeface="Arial"/>
              <a:cs typeface="Arial"/>
            </a:endParaRPr>
          </a:p>
        </p:txBody>
      </p:sp>
      <p:sp>
        <p:nvSpPr>
          <p:cNvPr id="8" name="object 8"/>
          <p:cNvSpPr/>
          <p:nvPr/>
        </p:nvSpPr>
        <p:spPr>
          <a:xfrm>
            <a:off x="3326271" y="515473"/>
            <a:ext cx="4903877" cy="5178913"/>
          </a:xfrm>
          <a:prstGeom prst="rect">
            <a:avLst/>
          </a:prstGeom>
          <a:blipFill>
            <a:blip r:embed="rId2" cstate="print"/>
            <a:stretch>
              <a:fillRect/>
            </a:stretch>
          </a:blipFill>
        </p:spPr>
        <p:txBody>
          <a:bodyPr wrap="square" lIns="0" tIns="0" rIns="0" bIns="0" rtlCol="0"/>
          <a:lstStyle/>
          <a:p>
            <a:endParaRPr/>
          </a:p>
        </p:txBody>
      </p:sp>
      <p:sp>
        <p:nvSpPr>
          <p:cNvPr id="9" name="Slide Number Placeholder 8"/>
          <p:cNvSpPr>
            <a:spLocks noGrp="1"/>
          </p:cNvSpPr>
          <p:nvPr>
            <p:ph type="sldNum" sz="quarter" idx="12"/>
          </p:nvPr>
        </p:nvSpPr>
        <p:spPr/>
        <p:txBody>
          <a:bodyPr/>
          <a:lstStyle/>
          <a:p>
            <a:fld id="{7253DC2C-EF55-4F5A-98CC-CADF098E60D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152400"/>
            <a:ext cx="8763000" cy="7097875"/>
          </a:xfrm>
          <a:prstGeom prst="rect">
            <a:avLst/>
          </a:prstGeom>
        </p:spPr>
        <p:txBody>
          <a:bodyPr vert="horz" wrap="square" lIns="0" tIns="10575" rIns="0" bIns="0" rtlCol="0">
            <a:spAutoFit/>
          </a:bodyPr>
          <a:lstStyle/>
          <a:p>
            <a:pPr marL="11132" marR="4453" algn="just">
              <a:lnSpc>
                <a:spcPct val="114900"/>
              </a:lnSpc>
              <a:spcBef>
                <a:spcPts val="83"/>
              </a:spcBef>
            </a:pPr>
            <a:r>
              <a:rPr sz="2400" b="1" spc="-4" smtClean="0">
                <a:solidFill>
                  <a:srgbClr val="181818"/>
                </a:solidFill>
                <a:latin typeface="Times New Roman"/>
                <a:cs typeface="Times New Roman"/>
              </a:rPr>
              <a:t>The  </a:t>
            </a:r>
            <a:r>
              <a:rPr sz="2400" b="1" spc="-4" dirty="0">
                <a:solidFill>
                  <a:srgbClr val="00B050"/>
                </a:solidFill>
                <a:latin typeface="Times New Roman"/>
                <a:cs typeface="Times New Roman"/>
              </a:rPr>
              <a:t>rotational axis of the earth is the Z</a:t>
            </a:r>
            <a:r>
              <a:rPr sz="2400" b="1" spc="-6" baseline="-21164" dirty="0">
                <a:solidFill>
                  <a:srgbClr val="00B050"/>
                </a:solidFill>
                <a:latin typeface="Times New Roman"/>
                <a:cs typeface="Times New Roman"/>
              </a:rPr>
              <a:t>i </a:t>
            </a:r>
            <a:r>
              <a:rPr sz="2400" b="1" spc="-4" dirty="0">
                <a:solidFill>
                  <a:srgbClr val="00B050"/>
                </a:solidFill>
                <a:latin typeface="Times New Roman"/>
                <a:cs typeface="Times New Roman"/>
              </a:rPr>
              <a:t>axis</a:t>
            </a:r>
            <a:r>
              <a:rPr sz="2400" b="1" spc="-4" dirty="0">
                <a:solidFill>
                  <a:srgbClr val="181818"/>
                </a:solidFill>
                <a:latin typeface="Times New Roman"/>
                <a:cs typeface="Times New Roman"/>
              </a:rPr>
              <a:t>, which is  through </a:t>
            </a:r>
            <a:r>
              <a:rPr sz="2400" b="1" spc="-4" dirty="0">
                <a:solidFill>
                  <a:srgbClr val="FF0000"/>
                </a:solidFill>
                <a:latin typeface="Times New Roman"/>
                <a:cs typeface="Times New Roman"/>
              </a:rPr>
              <a:t>geographic North Pole</a:t>
            </a:r>
            <a:r>
              <a:rPr sz="2400" b="1" spc="-4">
                <a:solidFill>
                  <a:srgbClr val="181818"/>
                </a:solidFill>
                <a:latin typeface="Times New Roman"/>
                <a:cs typeface="Times New Roman"/>
              </a:rPr>
              <a:t>. </a:t>
            </a:r>
            <a:endParaRPr lang="en-US" sz="2400" b="1" spc="-4" dirty="0" smtClean="0">
              <a:solidFill>
                <a:srgbClr val="181818"/>
              </a:solidFill>
              <a:latin typeface="Times New Roman"/>
              <a:cs typeface="Times New Roman"/>
            </a:endParaRPr>
          </a:p>
          <a:p>
            <a:pPr marL="11132" marR="4453" algn="just">
              <a:lnSpc>
                <a:spcPct val="114900"/>
              </a:lnSpc>
              <a:spcBef>
                <a:spcPts val="83"/>
              </a:spcBef>
            </a:pPr>
            <a:endParaRPr lang="en-US" sz="2400" b="1" spc="-4" dirty="0" smtClean="0">
              <a:solidFill>
                <a:srgbClr val="181818"/>
              </a:solidFill>
              <a:latin typeface="Times New Roman"/>
              <a:cs typeface="Times New Roman"/>
            </a:endParaRPr>
          </a:p>
          <a:p>
            <a:pPr marL="11132" marR="4453" algn="just">
              <a:lnSpc>
                <a:spcPct val="114900"/>
              </a:lnSpc>
              <a:spcBef>
                <a:spcPts val="83"/>
              </a:spcBef>
            </a:pPr>
            <a:endParaRPr lang="en-US" sz="900" b="1" spc="-4" dirty="0" smtClean="0">
              <a:solidFill>
                <a:srgbClr val="181818"/>
              </a:solidFill>
              <a:latin typeface="Times New Roman"/>
              <a:cs typeface="Times New Roman"/>
            </a:endParaRPr>
          </a:p>
          <a:p>
            <a:pPr marL="11132" marR="4453" algn="just">
              <a:lnSpc>
                <a:spcPct val="114900"/>
              </a:lnSpc>
              <a:spcBef>
                <a:spcPts val="83"/>
              </a:spcBef>
            </a:pPr>
            <a:r>
              <a:rPr sz="2400" b="1" spc="-4" smtClean="0">
                <a:solidFill>
                  <a:srgbClr val="181818"/>
                </a:solidFill>
                <a:latin typeface="Times New Roman"/>
                <a:cs typeface="Times New Roman"/>
              </a:rPr>
              <a:t>The </a:t>
            </a:r>
            <a:r>
              <a:rPr sz="2400" b="1" i="1" spc="-4" dirty="0">
                <a:solidFill>
                  <a:srgbClr val="00B050"/>
                </a:solidFill>
                <a:latin typeface="Times New Roman"/>
                <a:cs typeface="Times New Roman"/>
              </a:rPr>
              <a:t>x</a:t>
            </a:r>
            <a:r>
              <a:rPr sz="2400" b="1" spc="-6" baseline="-21164" dirty="0">
                <a:solidFill>
                  <a:srgbClr val="00B050"/>
                </a:solidFill>
                <a:latin typeface="Times New Roman"/>
                <a:cs typeface="Times New Roman"/>
              </a:rPr>
              <a:t>i </a:t>
            </a:r>
            <a:r>
              <a:rPr sz="2400" b="1" spc="-4" dirty="0">
                <a:solidFill>
                  <a:srgbClr val="00B050"/>
                </a:solidFill>
                <a:latin typeface="Times New Roman"/>
                <a:cs typeface="Times New Roman"/>
              </a:rPr>
              <a:t>axis </a:t>
            </a:r>
            <a:r>
              <a:rPr sz="2400" b="1" spc="-4" dirty="0">
                <a:solidFill>
                  <a:srgbClr val="181818"/>
                </a:solidFill>
                <a:latin typeface="Times New Roman"/>
                <a:cs typeface="Times New Roman"/>
              </a:rPr>
              <a:t>is  from the </a:t>
            </a:r>
            <a:r>
              <a:rPr sz="2400" b="1" spc="-4" dirty="0">
                <a:solidFill>
                  <a:srgbClr val="00B050"/>
                </a:solidFill>
                <a:latin typeface="Times New Roman"/>
                <a:cs typeface="Times New Roman"/>
              </a:rPr>
              <a:t>center of the earth toward a fixed  location in space</a:t>
            </a:r>
            <a:r>
              <a:rPr sz="2400" b="1" spc="-4" dirty="0">
                <a:solidFill>
                  <a:srgbClr val="181818"/>
                </a:solidFill>
                <a:latin typeface="Times New Roman"/>
                <a:cs typeface="Times New Roman"/>
              </a:rPr>
              <a:t> called the </a:t>
            </a:r>
            <a:r>
              <a:rPr sz="2400" b="1" i="1" spc="-4" dirty="0">
                <a:solidFill>
                  <a:srgbClr val="FF0000"/>
                </a:solidFill>
                <a:latin typeface="Times New Roman"/>
                <a:cs typeface="Times New Roman"/>
              </a:rPr>
              <a:t>first point of Aries  </a:t>
            </a:r>
            <a:r>
              <a:rPr sz="2400" b="1" spc="-4" dirty="0">
                <a:solidFill>
                  <a:srgbClr val="181818"/>
                </a:solidFill>
                <a:latin typeface="Times New Roman"/>
                <a:cs typeface="Times New Roman"/>
              </a:rPr>
              <a:t>(</a:t>
            </a:r>
            <a:r>
              <a:rPr sz="1600" b="1" spc="-4" dirty="0">
                <a:solidFill>
                  <a:srgbClr val="181818"/>
                </a:solidFill>
                <a:latin typeface="Times New Roman"/>
                <a:cs typeface="Times New Roman"/>
              </a:rPr>
              <a:t>see Figure</a:t>
            </a:r>
            <a:r>
              <a:rPr sz="1600" b="1" dirty="0">
                <a:solidFill>
                  <a:srgbClr val="181818"/>
                </a:solidFill>
                <a:latin typeface="Times New Roman"/>
                <a:cs typeface="Times New Roman"/>
              </a:rPr>
              <a:t> </a:t>
            </a:r>
            <a:r>
              <a:rPr sz="1600" b="1" spc="-4">
                <a:solidFill>
                  <a:srgbClr val="181818"/>
                </a:solidFill>
                <a:latin typeface="Times New Roman"/>
                <a:cs typeface="Times New Roman"/>
              </a:rPr>
              <a:t>2.8</a:t>
            </a:r>
            <a:r>
              <a:rPr sz="1600" b="1" spc="-4" smtClean="0">
                <a:solidFill>
                  <a:srgbClr val="181818"/>
                </a:solidFill>
                <a:latin typeface="Times New Roman"/>
                <a:cs typeface="Times New Roman"/>
              </a:rPr>
              <a:t>).</a:t>
            </a:r>
            <a:endParaRPr lang="en-US" sz="1600" b="1" spc="-4" dirty="0" smtClean="0">
              <a:solidFill>
                <a:srgbClr val="181818"/>
              </a:solidFill>
              <a:latin typeface="Times New Roman"/>
              <a:cs typeface="Times New Roman"/>
            </a:endParaRPr>
          </a:p>
          <a:p>
            <a:pPr marL="11132" marR="4453" algn="just">
              <a:lnSpc>
                <a:spcPct val="114900"/>
              </a:lnSpc>
              <a:spcBef>
                <a:spcPts val="83"/>
              </a:spcBef>
            </a:pPr>
            <a:endParaRPr lang="en-US" sz="2400" b="1" spc="-4" dirty="0" smtClean="0">
              <a:solidFill>
                <a:srgbClr val="181818"/>
              </a:solidFill>
              <a:latin typeface="Times New Roman"/>
              <a:cs typeface="Times New Roman"/>
            </a:endParaRPr>
          </a:p>
          <a:p>
            <a:pPr marL="11132" marR="4453" algn="just">
              <a:lnSpc>
                <a:spcPct val="114900"/>
              </a:lnSpc>
              <a:spcBef>
                <a:spcPts val="83"/>
              </a:spcBef>
            </a:pPr>
            <a:endParaRPr lang="en-US" sz="900" b="1" spc="-4" dirty="0" smtClean="0">
              <a:solidFill>
                <a:srgbClr val="181818"/>
              </a:solidFill>
              <a:latin typeface="Times New Roman"/>
              <a:cs typeface="Times New Roman"/>
            </a:endParaRPr>
          </a:p>
          <a:p>
            <a:pPr marL="11132" marR="4453" algn="just">
              <a:lnSpc>
                <a:spcPct val="114900"/>
              </a:lnSpc>
              <a:spcBef>
                <a:spcPts val="83"/>
              </a:spcBef>
            </a:pPr>
            <a:r>
              <a:rPr lang="en-US" sz="2400" b="1" spc="-4" dirty="0" smtClean="0">
                <a:solidFill>
                  <a:srgbClr val="181818"/>
                </a:solidFill>
                <a:latin typeface="Times New Roman"/>
                <a:cs typeface="Times New Roman"/>
              </a:rPr>
              <a:t>This coordinate system </a:t>
            </a:r>
            <a:r>
              <a:rPr lang="en-US" sz="2400" b="1" spc="-4" dirty="0" smtClean="0">
                <a:solidFill>
                  <a:srgbClr val="00B050"/>
                </a:solidFill>
                <a:latin typeface="Times New Roman"/>
                <a:cs typeface="Times New Roman"/>
              </a:rPr>
              <a:t>moves through space</a:t>
            </a:r>
            <a:r>
              <a:rPr lang="en-US" sz="2400" b="1" spc="-4" dirty="0" smtClean="0">
                <a:solidFill>
                  <a:srgbClr val="181818"/>
                </a:solidFill>
                <a:latin typeface="Times New Roman"/>
                <a:cs typeface="Times New Roman"/>
              </a:rPr>
              <a:t>;  it </a:t>
            </a:r>
            <a:r>
              <a:rPr lang="en-US" sz="2400" b="1" spc="-4" dirty="0" smtClean="0">
                <a:solidFill>
                  <a:srgbClr val="FF0000"/>
                </a:solidFill>
                <a:latin typeface="Times New Roman"/>
                <a:cs typeface="Times New Roman"/>
              </a:rPr>
              <a:t>translates</a:t>
            </a:r>
            <a:r>
              <a:rPr lang="en-US" sz="2400" b="1" spc="-4" dirty="0" smtClean="0">
                <a:solidFill>
                  <a:srgbClr val="181818"/>
                </a:solidFill>
                <a:latin typeface="Times New Roman"/>
                <a:cs typeface="Times New Roman"/>
              </a:rPr>
              <a:t> as the </a:t>
            </a:r>
            <a:r>
              <a:rPr lang="en-US" sz="2400" b="1" spc="-4" dirty="0" smtClean="0">
                <a:solidFill>
                  <a:srgbClr val="00B050"/>
                </a:solidFill>
                <a:latin typeface="Times New Roman"/>
                <a:cs typeface="Times New Roman"/>
              </a:rPr>
              <a:t>earth moves </a:t>
            </a:r>
            <a:r>
              <a:rPr lang="en-US" sz="2400" b="1" spc="-4" dirty="0" smtClean="0">
                <a:solidFill>
                  <a:srgbClr val="181818"/>
                </a:solidFill>
                <a:latin typeface="Times New Roman"/>
                <a:cs typeface="Times New Roman"/>
              </a:rPr>
              <a:t>in its orbit  around the </a:t>
            </a:r>
            <a:r>
              <a:rPr lang="en-US" sz="2400" b="1" spc="-4" dirty="0" smtClean="0">
                <a:solidFill>
                  <a:srgbClr val="FF0000"/>
                </a:solidFill>
                <a:latin typeface="Times New Roman"/>
                <a:cs typeface="Times New Roman"/>
              </a:rPr>
              <a:t>sun</a:t>
            </a:r>
            <a:r>
              <a:rPr lang="en-US" sz="2400" b="1" spc="-4" dirty="0" smtClean="0">
                <a:solidFill>
                  <a:srgbClr val="181818"/>
                </a:solidFill>
                <a:latin typeface="Times New Roman"/>
                <a:cs typeface="Times New Roman"/>
              </a:rPr>
              <a:t>, but </a:t>
            </a:r>
            <a:r>
              <a:rPr lang="en-US" sz="2400" b="1" spc="-4" dirty="0" smtClean="0">
                <a:solidFill>
                  <a:srgbClr val="00B0F0"/>
                </a:solidFill>
                <a:latin typeface="Times New Roman"/>
                <a:cs typeface="Times New Roman"/>
              </a:rPr>
              <a:t>it does not rotate as the  earth rotates. </a:t>
            </a:r>
          </a:p>
          <a:p>
            <a:pPr marL="11132" marR="4453" algn="just">
              <a:lnSpc>
                <a:spcPct val="114900"/>
              </a:lnSpc>
              <a:spcBef>
                <a:spcPts val="83"/>
              </a:spcBef>
            </a:pPr>
            <a:endParaRPr lang="en-US" sz="1050" b="1" spc="-4" dirty="0" smtClean="0">
              <a:solidFill>
                <a:srgbClr val="181818"/>
              </a:solidFill>
              <a:latin typeface="Times New Roman"/>
              <a:cs typeface="Times New Roman"/>
            </a:endParaRPr>
          </a:p>
          <a:p>
            <a:pPr marL="11132" marR="4453" algn="just">
              <a:lnSpc>
                <a:spcPct val="114900"/>
              </a:lnSpc>
              <a:spcBef>
                <a:spcPts val="83"/>
              </a:spcBef>
            </a:pPr>
            <a:r>
              <a:rPr lang="en-US" sz="2400" b="1" spc="-4" dirty="0" smtClean="0">
                <a:solidFill>
                  <a:srgbClr val="181818"/>
                </a:solidFill>
                <a:latin typeface="Times New Roman"/>
                <a:cs typeface="Times New Roman"/>
              </a:rPr>
              <a:t>The </a:t>
            </a:r>
            <a:r>
              <a:rPr lang="en-US" sz="2400" b="1" i="1" spc="-4" dirty="0" smtClean="0">
                <a:solidFill>
                  <a:srgbClr val="181818"/>
                </a:solidFill>
                <a:latin typeface="Times New Roman"/>
                <a:cs typeface="Times New Roman"/>
              </a:rPr>
              <a:t>x</a:t>
            </a:r>
            <a:r>
              <a:rPr lang="en-US" sz="2400" b="1" spc="-6" baseline="-20833" dirty="0" smtClean="0">
                <a:solidFill>
                  <a:srgbClr val="181818"/>
                </a:solidFill>
                <a:latin typeface="Times New Roman"/>
                <a:cs typeface="Times New Roman"/>
              </a:rPr>
              <a:t>i </a:t>
            </a:r>
            <a:r>
              <a:rPr lang="en-US" sz="2400" b="1" spc="-4" dirty="0" smtClean="0">
                <a:solidFill>
                  <a:srgbClr val="181818"/>
                </a:solidFill>
                <a:latin typeface="Times New Roman"/>
                <a:cs typeface="Times New Roman"/>
              </a:rPr>
              <a:t>direction is always </a:t>
            </a:r>
            <a:r>
              <a:rPr lang="en-US" sz="2400" b="1" dirty="0" smtClean="0">
                <a:solidFill>
                  <a:srgbClr val="181818"/>
                </a:solidFill>
                <a:latin typeface="Times New Roman"/>
                <a:cs typeface="Times New Roman"/>
              </a:rPr>
              <a:t>the  same, whatever the </a:t>
            </a:r>
            <a:r>
              <a:rPr lang="en-US" sz="2400" b="1" spc="-4" dirty="0" smtClean="0">
                <a:solidFill>
                  <a:srgbClr val="00B0F0"/>
                </a:solidFill>
                <a:latin typeface="Times New Roman"/>
                <a:cs typeface="Times New Roman"/>
              </a:rPr>
              <a:t>earth’s position around  </a:t>
            </a:r>
            <a:r>
              <a:rPr lang="en-US" sz="2400" b="1" dirty="0" smtClean="0">
                <a:solidFill>
                  <a:srgbClr val="00B0F0"/>
                </a:solidFill>
                <a:latin typeface="Times New Roman"/>
                <a:cs typeface="Times New Roman"/>
              </a:rPr>
              <a:t>the </a:t>
            </a:r>
            <a:r>
              <a:rPr lang="en-US" sz="2400" b="1" spc="-4" dirty="0" smtClean="0">
                <a:solidFill>
                  <a:srgbClr val="00B0F0"/>
                </a:solidFill>
                <a:latin typeface="Times New Roman"/>
                <a:cs typeface="Times New Roman"/>
              </a:rPr>
              <a:t>sun </a:t>
            </a:r>
            <a:r>
              <a:rPr lang="en-US" sz="2400" b="1" dirty="0" smtClean="0">
                <a:solidFill>
                  <a:srgbClr val="181818"/>
                </a:solidFill>
                <a:latin typeface="Times New Roman"/>
                <a:cs typeface="Times New Roman"/>
              </a:rPr>
              <a:t>and </a:t>
            </a:r>
            <a:r>
              <a:rPr lang="en-US" sz="2400" b="1" spc="-4" dirty="0" smtClean="0">
                <a:solidFill>
                  <a:srgbClr val="FFC000"/>
                </a:solidFill>
                <a:latin typeface="Times New Roman"/>
                <a:cs typeface="Times New Roman"/>
              </a:rPr>
              <a:t>is </a:t>
            </a:r>
            <a:r>
              <a:rPr lang="en-US" sz="2400" b="1" dirty="0" smtClean="0">
                <a:solidFill>
                  <a:srgbClr val="FFC000"/>
                </a:solidFill>
                <a:latin typeface="Times New Roman"/>
                <a:cs typeface="Times New Roman"/>
              </a:rPr>
              <a:t>in the direction of the </a:t>
            </a:r>
            <a:r>
              <a:rPr lang="en-US" sz="2400" b="1" spc="-4" dirty="0" smtClean="0">
                <a:solidFill>
                  <a:srgbClr val="FFC000"/>
                </a:solidFill>
                <a:latin typeface="Times New Roman"/>
                <a:cs typeface="Times New Roman"/>
              </a:rPr>
              <a:t>first  </a:t>
            </a:r>
            <a:r>
              <a:rPr lang="en-US" sz="2400" b="1" dirty="0" smtClean="0">
                <a:solidFill>
                  <a:srgbClr val="FFC000"/>
                </a:solidFill>
                <a:latin typeface="Times New Roman"/>
                <a:cs typeface="Times New Roman"/>
              </a:rPr>
              <a:t>point of </a:t>
            </a:r>
            <a:r>
              <a:rPr lang="en-US" sz="2400" b="1" spc="-4" dirty="0" smtClean="0">
                <a:solidFill>
                  <a:srgbClr val="FFC000"/>
                </a:solidFill>
                <a:latin typeface="Times New Roman"/>
                <a:cs typeface="Times New Roman"/>
              </a:rPr>
              <a:t>Aries</a:t>
            </a:r>
            <a:r>
              <a:rPr lang="en-US" sz="2400" b="1" spc="-4" dirty="0" smtClean="0">
                <a:solidFill>
                  <a:srgbClr val="181818"/>
                </a:solidFill>
                <a:latin typeface="Times New Roman"/>
                <a:cs typeface="Times New Roman"/>
              </a:rPr>
              <a:t>. </a:t>
            </a:r>
          </a:p>
          <a:p>
            <a:pPr marL="11132" marR="4453" algn="just">
              <a:lnSpc>
                <a:spcPct val="114900"/>
              </a:lnSpc>
              <a:spcBef>
                <a:spcPts val="83"/>
              </a:spcBef>
            </a:pPr>
            <a:endParaRPr lang="en-US" sz="2400" b="1" spc="-4" dirty="0" smtClean="0">
              <a:solidFill>
                <a:srgbClr val="181818"/>
              </a:solidFill>
              <a:latin typeface="Times New Roman"/>
              <a:cs typeface="Times New Roman"/>
            </a:endParaRPr>
          </a:p>
          <a:p>
            <a:pPr marL="11132" marR="4453" algn="just">
              <a:lnSpc>
                <a:spcPct val="114900"/>
              </a:lnSpc>
              <a:spcBef>
                <a:spcPts val="83"/>
              </a:spcBef>
            </a:pPr>
            <a:r>
              <a:rPr lang="en-US" sz="2400" b="1" dirty="0" smtClean="0">
                <a:solidFill>
                  <a:srgbClr val="181818"/>
                </a:solidFill>
                <a:latin typeface="Times New Roman"/>
                <a:cs typeface="Times New Roman"/>
              </a:rPr>
              <a:t>The </a:t>
            </a:r>
            <a:r>
              <a:rPr lang="en-US" sz="2400" b="1" spc="-4" dirty="0" smtClean="0">
                <a:solidFill>
                  <a:srgbClr val="181818"/>
                </a:solidFill>
                <a:latin typeface="Times New Roman"/>
                <a:cs typeface="Times New Roman"/>
              </a:rPr>
              <a:t>(</a:t>
            </a:r>
            <a:r>
              <a:rPr lang="en-US" sz="2400" b="1" i="1" spc="-4" dirty="0" smtClean="0">
                <a:solidFill>
                  <a:srgbClr val="181818"/>
                </a:solidFill>
                <a:latin typeface="Times New Roman"/>
                <a:cs typeface="Times New Roman"/>
              </a:rPr>
              <a:t>x</a:t>
            </a:r>
            <a:r>
              <a:rPr lang="en-US" sz="2400" b="1" spc="-6" baseline="-20833" dirty="0" smtClean="0">
                <a:solidFill>
                  <a:srgbClr val="181818"/>
                </a:solidFill>
                <a:latin typeface="Times New Roman"/>
                <a:cs typeface="Times New Roman"/>
              </a:rPr>
              <a:t>i </a:t>
            </a:r>
            <a:r>
              <a:rPr lang="en-US" sz="2400" b="1" dirty="0" smtClean="0">
                <a:solidFill>
                  <a:srgbClr val="181818"/>
                </a:solidFill>
                <a:latin typeface="Times New Roman"/>
                <a:cs typeface="Times New Roman"/>
              </a:rPr>
              <a:t>, </a:t>
            </a:r>
            <a:r>
              <a:rPr lang="en-US" sz="2400" b="1" i="1" spc="-4" dirty="0" err="1" smtClean="0">
                <a:solidFill>
                  <a:srgbClr val="181818"/>
                </a:solidFill>
                <a:latin typeface="Times New Roman"/>
                <a:cs typeface="Times New Roman"/>
              </a:rPr>
              <a:t>y</a:t>
            </a:r>
            <a:r>
              <a:rPr lang="en-US" sz="2400" b="1" spc="-6" baseline="-20833" dirty="0" err="1" smtClean="0">
                <a:solidFill>
                  <a:srgbClr val="181818"/>
                </a:solidFill>
                <a:latin typeface="Times New Roman"/>
                <a:cs typeface="Times New Roman"/>
              </a:rPr>
              <a:t>i</a:t>
            </a:r>
            <a:r>
              <a:rPr lang="en-US" sz="2400" b="1" spc="-4" dirty="0" smtClean="0">
                <a:solidFill>
                  <a:srgbClr val="181818"/>
                </a:solidFill>
                <a:latin typeface="Times New Roman"/>
                <a:cs typeface="Times New Roman"/>
              </a:rPr>
              <a:t>) </a:t>
            </a:r>
            <a:r>
              <a:rPr lang="en-US" sz="2400" b="1" dirty="0" smtClean="0">
                <a:solidFill>
                  <a:srgbClr val="181818"/>
                </a:solidFill>
                <a:latin typeface="Times New Roman"/>
                <a:cs typeface="Times New Roman"/>
              </a:rPr>
              <a:t>plane contains the  </a:t>
            </a:r>
            <a:r>
              <a:rPr lang="en-US" sz="2400" b="1" spc="-4" dirty="0" smtClean="0">
                <a:solidFill>
                  <a:srgbClr val="00B0F0"/>
                </a:solidFill>
                <a:latin typeface="Times New Roman"/>
                <a:cs typeface="Times New Roman"/>
              </a:rPr>
              <a:t>earth’s </a:t>
            </a:r>
            <a:r>
              <a:rPr lang="en-US" sz="2400" b="1" dirty="0" smtClean="0">
                <a:solidFill>
                  <a:srgbClr val="00B0F0"/>
                </a:solidFill>
                <a:latin typeface="Times New Roman"/>
                <a:cs typeface="Times New Roman"/>
              </a:rPr>
              <a:t>equator </a:t>
            </a:r>
            <a:r>
              <a:rPr lang="en-US" sz="2400" b="1" dirty="0" smtClean="0">
                <a:solidFill>
                  <a:srgbClr val="181818"/>
                </a:solidFill>
                <a:latin typeface="Times New Roman"/>
                <a:cs typeface="Times New Roman"/>
              </a:rPr>
              <a:t>and </a:t>
            </a:r>
            <a:r>
              <a:rPr lang="en-US" sz="2400" b="1" spc="-4" dirty="0" smtClean="0">
                <a:solidFill>
                  <a:srgbClr val="181818"/>
                </a:solidFill>
                <a:latin typeface="Times New Roman"/>
                <a:cs typeface="Times New Roman"/>
              </a:rPr>
              <a:t>is </a:t>
            </a:r>
            <a:r>
              <a:rPr lang="en-US" sz="2400" b="1" dirty="0" smtClean="0">
                <a:solidFill>
                  <a:srgbClr val="181818"/>
                </a:solidFill>
                <a:latin typeface="Times New Roman"/>
                <a:cs typeface="Times New Roman"/>
              </a:rPr>
              <a:t>called the </a:t>
            </a:r>
            <a:r>
              <a:rPr lang="en-US" sz="2400" b="1" i="1" dirty="0" smtClean="0">
                <a:solidFill>
                  <a:srgbClr val="FF0000"/>
                </a:solidFill>
                <a:latin typeface="Times New Roman"/>
                <a:cs typeface="Times New Roman"/>
              </a:rPr>
              <a:t>equatorial  </a:t>
            </a:r>
            <a:r>
              <a:rPr lang="en-US" sz="2400" b="1" i="1" spc="-4" dirty="0" smtClean="0">
                <a:solidFill>
                  <a:srgbClr val="FF0000"/>
                </a:solidFill>
                <a:latin typeface="Times New Roman"/>
                <a:cs typeface="Times New Roman"/>
              </a:rPr>
              <a:t>plane</a:t>
            </a:r>
            <a:r>
              <a:rPr lang="en-US" sz="2400" b="1" spc="-4" dirty="0" smtClean="0">
                <a:solidFill>
                  <a:srgbClr val="800000"/>
                </a:solidFill>
                <a:latin typeface="Times New Roman"/>
                <a:cs typeface="Times New Roman"/>
              </a:rPr>
              <a:t>.</a:t>
            </a:r>
            <a:endParaRPr lang="en-US" sz="2800" b="1" dirty="0" smtClean="0">
              <a:latin typeface="Times New Roman"/>
              <a:cs typeface="Times New Roman"/>
            </a:endParaRPr>
          </a:p>
          <a:p>
            <a:pPr marL="11132" marR="4453" algn="just">
              <a:lnSpc>
                <a:spcPct val="114900"/>
              </a:lnSpc>
              <a:spcBef>
                <a:spcPts val="83"/>
              </a:spcBef>
            </a:pPr>
            <a:endParaRPr sz="2800">
              <a:latin typeface="Times New Roman"/>
              <a:cs typeface="Times New Roman"/>
            </a:endParaRPr>
          </a:p>
        </p:txBody>
      </p:sp>
      <p:sp>
        <p:nvSpPr>
          <p:cNvPr id="3" name="object 3"/>
          <p:cNvSpPr txBox="1">
            <a:spLocks noGrp="1"/>
          </p:cNvSpPr>
          <p:nvPr>
            <p:ph type="sldNum" sz="quarter" idx="4294967295"/>
          </p:nvPr>
        </p:nvSpPr>
        <p:spPr>
          <a:xfrm>
            <a:off x="7642194" y="6025161"/>
            <a:ext cx="4350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47</a:t>
            </a:fld>
            <a:endParaRPr spc="-4"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228600"/>
            <a:ext cx="8686800" cy="6228840"/>
          </a:xfrm>
          <a:prstGeom prst="rect">
            <a:avLst/>
          </a:prstGeom>
        </p:spPr>
        <p:txBody>
          <a:bodyPr vert="horz" wrap="square" lIns="0" tIns="11132" rIns="0" bIns="0" rtlCol="0">
            <a:spAutoFit/>
          </a:bodyPr>
          <a:lstStyle/>
          <a:p>
            <a:pPr marL="11132" marR="4453" algn="just">
              <a:lnSpc>
                <a:spcPct val="110000"/>
              </a:lnSpc>
              <a:spcBef>
                <a:spcPts val="88"/>
              </a:spcBef>
            </a:pPr>
            <a:r>
              <a:rPr sz="2800" b="1" spc="-4" dirty="0">
                <a:solidFill>
                  <a:srgbClr val="FF0000"/>
                </a:solidFill>
                <a:latin typeface="Times New Roman"/>
                <a:cs typeface="Times New Roman"/>
              </a:rPr>
              <a:t>Angular distance </a:t>
            </a:r>
            <a:r>
              <a:rPr sz="2800" b="1" spc="-4" dirty="0">
                <a:solidFill>
                  <a:srgbClr val="181818"/>
                </a:solidFill>
                <a:latin typeface="Times New Roman"/>
                <a:cs typeface="Times New Roman"/>
              </a:rPr>
              <a:t>measured </a:t>
            </a:r>
            <a:r>
              <a:rPr sz="2800" b="1" spc="-4" dirty="0">
                <a:solidFill>
                  <a:srgbClr val="00B050"/>
                </a:solidFill>
                <a:latin typeface="Times New Roman"/>
                <a:cs typeface="Times New Roman"/>
              </a:rPr>
              <a:t>eastward </a:t>
            </a:r>
            <a:r>
              <a:rPr sz="2800" b="1" spc="-4" dirty="0">
                <a:solidFill>
                  <a:srgbClr val="181818"/>
                </a:solidFill>
                <a:latin typeface="Times New Roman"/>
                <a:cs typeface="Times New Roman"/>
              </a:rPr>
              <a:t>in the  </a:t>
            </a:r>
            <a:r>
              <a:rPr sz="2800" b="1" spc="-4" dirty="0">
                <a:solidFill>
                  <a:srgbClr val="0070C0"/>
                </a:solidFill>
                <a:latin typeface="Times New Roman"/>
                <a:cs typeface="Times New Roman"/>
              </a:rPr>
              <a:t>equatorial plane </a:t>
            </a:r>
            <a:r>
              <a:rPr sz="2800" b="1" spc="-4" dirty="0">
                <a:solidFill>
                  <a:srgbClr val="181818"/>
                </a:solidFill>
                <a:latin typeface="Times New Roman"/>
                <a:cs typeface="Times New Roman"/>
              </a:rPr>
              <a:t>from the </a:t>
            </a:r>
            <a:r>
              <a:rPr sz="2800" b="1" i="1" spc="-4" dirty="0">
                <a:solidFill>
                  <a:srgbClr val="0070C0"/>
                </a:solidFill>
                <a:latin typeface="Times New Roman"/>
                <a:cs typeface="Times New Roman"/>
              </a:rPr>
              <a:t>x</a:t>
            </a:r>
            <a:r>
              <a:rPr sz="3200" b="1" spc="-6" baseline="-20833" dirty="0">
                <a:solidFill>
                  <a:srgbClr val="0070C0"/>
                </a:solidFill>
                <a:latin typeface="Times New Roman"/>
                <a:cs typeface="Times New Roman"/>
              </a:rPr>
              <a:t>i </a:t>
            </a:r>
            <a:r>
              <a:rPr sz="2800" b="1" spc="-4" dirty="0">
                <a:solidFill>
                  <a:srgbClr val="0070C0"/>
                </a:solidFill>
                <a:latin typeface="Times New Roman"/>
                <a:cs typeface="Times New Roman"/>
              </a:rPr>
              <a:t>axis </a:t>
            </a:r>
            <a:r>
              <a:rPr sz="2800" b="1" spc="-4" dirty="0">
                <a:solidFill>
                  <a:srgbClr val="181818"/>
                </a:solidFill>
                <a:latin typeface="Times New Roman"/>
                <a:cs typeface="Times New Roman"/>
              </a:rPr>
              <a:t>is called </a:t>
            </a:r>
            <a:r>
              <a:rPr sz="2800" b="1" spc="-4" dirty="0">
                <a:solidFill>
                  <a:srgbClr val="FF0000"/>
                </a:solidFill>
                <a:latin typeface="Times New Roman"/>
                <a:cs typeface="Times New Roman"/>
              </a:rPr>
              <a:t>right  ascension </a:t>
            </a:r>
            <a:r>
              <a:rPr sz="2800" b="1" spc="-4" dirty="0">
                <a:solidFill>
                  <a:srgbClr val="181818"/>
                </a:solidFill>
                <a:latin typeface="Times New Roman"/>
                <a:cs typeface="Times New Roman"/>
              </a:rPr>
              <a:t>and given the symbol </a:t>
            </a:r>
            <a:r>
              <a:rPr sz="2800" b="1" spc="-4" dirty="0">
                <a:solidFill>
                  <a:srgbClr val="FF0000"/>
                </a:solidFill>
                <a:latin typeface="Times New Roman"/>
                <a:cs typeface="Times New Roman"/>
              </a:rPr>
              <a:t>RA</a:t>
            </a:r>
            <a:r>
              <a:rPr sz="2800" b="1" spc="-4">
                <a:solidFill>
                  <a:srgbClr val="181818"/>
                </a:solidFill>
                <a:latin typeface="Times New Roman"/>
                <a:cs typeface="Times New Roman"/>
              </a:rPr>
              <a:t>. </a:t>
            </a:r>
            <a:endParaRPr lang="en-US" sz="2800" b="1" spc="-4" dirty="0" smtClean="0">
              <a:solidFill>
                <a:srgbClr val="181818"/>
              </a:solidFill>
              <a:latin typeface="Times New Roman"/>
              <a:cs typeface="Times New Roman"/>
            </a:endParaRPr>
          </a:p>
          <a:p>
            <a:pPr marL="11132" marR="4453" algn="just">
              <a:lnSpc>
                <a:spcPct val="110000"/>
              </a:lnSpc>
              <a:spcBef>
                <a:spcPts val="88"/>
              </a:spcBef>
            </a:pPr>
            <a:endParaRPr lang="en-US" sz="1100" b="1" spc="-4" dirty="0" smtClean="0">
              <a:solidFill>
                <a:srgbClr val="181818"/>
              </a:solidFill>
              <a:latin typeface="Times New Roman"/>
              <a:cs typeface="Times New Roman"/>
            </a:endParaRPr>
          </a:p>
          <a:p>
            <a:pPr marL="11132" marR="4453" algn="just">
              <a:lnSpc>
                <a:spcPct val="110000"/>
              </a:lnSpc>
              <a:spcBef>
                <a:spcPts val="88"/>
              </a:spcBef>
            </a:pPr>
            <a:endParaRPr lang="en-US" sz="1100" b="1" spc="-4" dirty="0" smtClean="0">
              <a:solidFill>
                <a:srgbClr val="181818"/>
              </a:solidFill>
              <a:latin typeface="Times New Roman"/>
              <a:cs typeface="Times New Roman"/>
            </a:endParaRPr>
          </a:p>
          <a:p>
            <a:pPr marL="11132" marR="4453" algn="just">
              <a:lnSpc>
                <a:spcPct val="110000"/>
              </a:lnSpc>
              <a:spcBef>
                <a:spcPts val="88"/>
              </a:spcBef>
            </a:pPr>
            <a:r>
              <a:rPr sz="2800" b="1" i="1" spc="-4" smtClean="0">
                <a:solidFill>
                  <a:srgbClr val="181818"/>
                </a:solidFill>
                <a:latin typeface="Times New Roman"/>
                <a:cs typeface="Times New Roman"/>
              </a:rPr>
              <a:t>The </a:t>
            </a:r>
            <a:r>
              <a:rPr sz="2800" b="1" i="1" spc="-4" dirty="0">
                <a:solidFill>
                  <a:srgbClr val="FF0000"/>
                </a:solidFill>
                <a:latin typeface="Times New Roman"/>
                <a:cs typeface="Times New Roman"/>
              </a:rPr>
              <a:t>two  </a:t>
            </a:r>
            <a:r>
              <a:rPr sz="2800" b="1" i="1" spc="-4">
                <a:solidFill>
                  <a:srgbClr val="FF0000"/>
                </a:solidFill>
                <a:latin typeface="Times New Roman"/>
                <a:cs typeface="Times New Roman"/>
              </a:rPr>
              <a:t>points </a:t>
            </a:r>
            <a:r>
              <a:rPr sz="2800" b="1" i="1" spc="-4" smtClean="0">
                <a:solidFill>
                  <a:srgbClr val="181818"/>
                </a:solidFill>
                <a:latin typeface="Times New Roman"/>
                <a:cs typeface="Times New Roman"/>
              </a:rPr>
              <a:t>at </a:t>
            </a:r>
            <a:r>
              <a:rPr sz="2800" b="1" i="1" spc="-4" dirty="0">
                <a:solidFill>
                  <a:srgbClr val="181818"/>
                </a:solidFill>
                <a:latin typeface="Times New Roman"/>
                <a:cs typeface="Times New Roman"/>
              </a:rPr>
              <a:t>which the orbit penetrates the </a:t>
            </a:r>
            <a:r>
              <a:rPr sz="2800" b="1" i="1" spc="-4" dirty="0">
                <a:solidFill>
                  <a:srgbClr val="00B050"/>
                </a:solidFill>
                <a:latin typeface="Times New Roman"/>
                <a:cs typeface="Times New Roman"/>
              </a:rPr>
              <a:t>equatorial  plane are called </a:t>
            </a:r>
            <a:r>
              <a:rPr sz="2800" b="1" i="1" spc="-4" dirty="0">
                <a:solidFill>
                  <a:srgbClr val="FF0000"/>
                </a:solidFill>
                <a:latin typeface="Times New Roman"/>
                <a:cs typeface="Times New Roman"/>
              </a:rPr>
              <a:t>nodes</a:t>
            </a:r>
            <a:r>
              <a:rPr sz="2800" b="1" i="1" spc="-4">
                <a:solidFill>
                  <a:srgbClr val="181818"/>
                </a:solidFill>
                <a:latin typeface="Times New Roman"/>
                <a:cs typeface="Times New Roman"/>
              </a:rPr>
              <a:t>; </a:t>
            </a:r>
            <a:endParaRPr lang="en-US" sz="2800" b="1" i="1" spc="-4" dirty="0" smtClean="0">
              <a:solidFill>
                <a:srgbClr val="181818"/>
              </a:solidFill>
              <a:latin typeface="Times New Roman"/>
              <a:cs typeface="Times New Roman"/>
            </a:endParaRPr>
          </a:p>
          <a:p>
            <a:pPr marL="11132" marR="4453" algn="just">
              <a:lnSpc>
                <a:spcPct val="110000"/>
              </a:lnSpc>
              <a:spcBef>
                <a:spcPts val="88"/>
              </a:spcBef>
            </a:pPr>
            <a:endParaRPr lang="en-US" sz="1600" b="1" i="1" spc="-4" dirty="0" smtClean="0">
              <a:solidFill>
                <a:srgbClr val="181818"/>
              </a:solidFill>
              <a:latin typeface="Times New Roman"/>
              <a:cs typeface="Times New Roman"/>
            </a:endParaRPr>
          </a:p>
          <a:p>
            <a:pPr marL="11132" marR="4453" algn="just">
              <a:lnSpc>
                <a:spcPct val="110000"/>
              </a:lnSpc>
              <a:spcBef>
                <a:spcPts val="88"/>
              </a:spcBef>
            </a:pPr>
            <a:r>
              <a:rPr sz="2800" b="1" i="1" spc="-4" smtClean="0">
                <a:solidFill>
                  <a:srgbClr val="181818"/>
                </a:solidFill>
                <a:latin typeface="Times New Roman"/>
                <a:cs typeface="Times New Roman"/>
              </a:rPr>
              <a:t>the </a:t>
            </a:r>
            <a:r>
              <a:rPr sz="2800" b="1" i="1" spc="-4" dirty="0">
                <a:solidFill>
                  <a:srgbClr val="181818"/>
                </a:solidFill>
                <a:latin typeface="Times New Roman"/>
                <a:cs typeface="Times New Roman"/>
              </a:rPr>
              <a:t>satellite </a:t>
            </a:r>
            <a:r>
              <a:rPr sz="2800" b="1" i="1" spc="-4" dirty="0">
                <a:solidFill>
                  <a:srgbClr val="00B050"/>
                </a:solidFill>
                <a:latin typeface="Times New Roman"/>
                <a:cs typeface="Times New Roman"/>
              </a:rPr>
              <a:t>moves upward  </a:t>
            </a:r>
            <a:r>
              <a:rPr sz="2800" b="1" i="1" spc="-4" dirty="0">
                <a:solidFill>
                  <a:srgbClr val="0070C0"/>
                </a:solidFill>
                <a:latin typeface="Times New Roman"/>
                <a:cs typeface="Times New Roman"/>
              </a:rPr>
              <a:t>through </a:t>
            </a:r>
            <a:r>
              <a:rPr sz="2800" b="1" i="1" spc="-4" dirty="0">
                <a:solidFill>
                  <a:srgbClr val="181818"/>
                </a:solidFill>
                <a:latin typeface="Times New Roman"/>
                <a:cs typeface="Times New Roman"/>
              </a:rPr>
              <a:t>the </a:t>
            </a:r>
            <a:r>
              <a:rPr sz="2800" b="1" i="1" spc="-4" dirty="0">
                <a:solidFill>
                  <a:srgbClr val="FFC000"/>
                </a:solidFill>
                <a:latin typeface="Times New Roman"/>
                <a:cs typeface="Times New Roman"/>
              </a:rPr>
              <a:t>equatorial plane </a:t>
            </a:r>
            <a:r>
              <a:rPr sz="2800" b="1" i="1" spc="-4" dirty="0">
                <a:solidFill>
                  <a:srgbClr val="181818"/>
                </a:solidFill>
                <a:latin typeface="Times New Roman"/>
                <a:cs typeface="Times New Roman"/>
              </a:rPr>
              <a:t>at the </a:t>
            </a:r>
            <a:r>
              <a:rPr sz="2800" b="1" i="1" spc="-4" dirty="0">
                <a:solidFill>
                  <a:srgbClr val="FF0000"/>
                </a:solidFill>
                <a:latin typeface="Times New Roman"/>
                <a:cs typeface="Times New Roman"/>
              </a:rPr>
              <a:t>ascending node  </a:t>
            </a:r>
            <a:r>
              <a:rPr sz="2800" b="1" i="1" spc="-4" dirty="0">
                <a:solidFill>
                  <a:srgbClr val="181818"/>
                </a:solidFill>
                <a:latin typeface="Times New Roman"/>
                <a:cs typeface="Times New Roman"/>
              </a:rPr>
              <a:t>and </a:t>
            </a:r>
            <a:r>
              <a:rPr sz="2800" b="1" i="1" spc="-4" dirty="0">
                <a:solidFill>
                  <a:srgbClr val="00B050"/>
                </a:solidFill>
                <a:latin typeface="Times New Roman"/>
                <a:cs typeface="Times New Roman"/>
              </a:rPr>
              <a:t>downward</a:t>
            </a:r>
            <a:r>
              <a:rPr sz="2800" b="1" i="1" spc="-4" dirty="0">
                <a:solidFill>
                  <a:srgbClr val="181818"/>
                </a:solidFill>
                <a:latin typeface="Times New Roman"/>
                <a:cs typeface="Times New Roman"/>
              </a:rPr>
              <a:t> </a:t>
            </a:r>
            <a:r>
              <a:rPr sz="2800" b="1" i="1" spc="-4" dirty="0">
                <a:solidFill>
                  <a:srgbClr val="0070C0"/>
                </a:solidFill>
                <a:latin typeface="Times New Roman"/>
                <a:cs typeface="Times New Roman"/>
              </a:rPr>
              <a:t>through</a:t>
            </a:r>
            <a:r>
              <a:rPr sz="2800" b="1" i="1" spc="-4" dirty="0">
                <a:solidFill>
                  <a:srgbClr val="181818"/>
                </a:solidFill>
                <a:latin typeface="Times New Roman"/>
                <a:cs typeface="Times New Roman"/>
              </a:rPr>
              <a:t> the </a:t>
            </a:r>
            <a:r>
              <a:rPr sz="2800" b="1" i="1" spc="-4" dirty="0">
                <a:solidFill>
                  <a:srgbClr val="FFC000"/>
                </a:solidFill>
                <a:latin typeface="Times New Roman"/>
                <a:cs typeface="Times New Roman"/>
              </a:rPr>
              <a:t>equatorial plane</a:t>
            </a:r>
            <a:r>
              <a:rPr sz="2800" b="1" i="1" spc="-4" dirty="0">
                <a:solidFill>
                  <a:srgbClr val="181818"/>
                </a:solidFill>
                <a:latin typeface="Times New Roman"/>
                <a:cs typeface="Times New Roman"/>
              </a:rPr>
              <a:t> at the  </a:t>
            </a:r>
            <a:r>
              <a:rPr sz="2800" b="1" i="1" spc="-4" dirty="0">
                <a:solidFill>
                  <a:srgbClr val="FF0000"/>
                </a:solidFill>
                <a:latin typeface="Times New Roman"/>
                <a:cs typeface="Times New Roman"/>
              </a:rPr>
              <a:t>descending node</a:t>
            </a:r>
            <a:r>
              <a:rPr sz="2800" b="1" i="1" spc="-4">
                <a:solidFill>
                  <a:srgbClr val="181818"/>
                </a:solidFill>
                <a:latin typeface="Times New Roman"/>
                <a:cs typeface="Times New Roman"/>
              </a:rPr>
              <a:t>, </a:t>
            </a:r>
            <a:endParaRPr lang="en-US" sz="2800" b="1" i="1" spc="-4" dirty="0" smtClean="0">
              <a:solidFill>
                <a:srgbClr val="181818"/>
              </a:solidFill>
              <a:latin typeface="Times New Roman"/>
              <a:cs typeface="Times New Roman"/>
            </a:endParaRPr>
          </a:p>
          <a:p>
            <a:pPr marL="11132" marR="4453" algn="just">
              <a:lnSpc>
                <a:spcPct val="110000"/>
              </a:lnSpc>
              <a:spcBef>
                <a:spcPts val="88"/>
              </a:spcBef>
            </a:pPr>
            <a:endParaRPr lang="en-US" sz="1600" b="1" i="1" spc="-4" dirty="0" smtClean="0">
              <a:solidFill>
                <a:srgbClr val="181818"/>
              </a:solidFill>
              <a:latin typeface="Times New Roman"/>
              <a:cs typeface="Times New Roman"/>
            </a:endParaRPr>
          </a:p>
          <a:p>
            <a:pPr marL="11132" marR="4453" algn="just">
              <a:lnSpc>
                <a:spcPct val="110000"/>
              </a:lnSpc>
              <a:spcBef>
                <a:spcPts val="88"/>
              </a:spcBef>
            </a:pPr>
            <a:r>
              <a:rPr sz="2800" b="1" i="1" spc="-4" smtClean="0">
                <a:solidFill>
                  <a:srgbClr val="181818"/>
                </a:solidFill>
                <a:latin typeface="Times New Roman"/>
                <a:cs typeface="Times New Roman"/>
              </a:rPr>
              <a:t>given </a:t>
            </a:r>
            <a:r>
              <a:rPr sz="2800" b="1" i="1" spc="-4" dirty="0">
                <a:solidFill>
                  <a:srgbClr val="181818"/>
                </a:solidFill>
                <a:latin typeface="Times New Roman"/>
                <a:cs typeface="Times New Roman"/>
              </a:rPr>
              <a:t>the conventional picture of  the earth, with </a:t>
            </a:r>
            <a:r>
              <a:rPr sz="2800" b="1" i="1" spc="-4" dirty="0">
                <a:solidFill>
                  <a:srgbClr val="FF0000"/>
                </a:solidFill>
                <a:latin typeface="Times New Roman"/>
                <a:cs typeface="Times New Roman"/>
              </a:rPr>
              <a:t>north at the top</a:t>
            </a:r>
            <a:r>
              <a:rPr sz="2800" b="1" i="1" spc="-4" dirty="0">
                <a:solidFill>
                  <a:srgbClr val="181818"/>
                </a:solidFill>
                <a:latin typeface="Times New Roman"/>
                <a:cs typeface="Times New Roman"/>
              </a:rPr>
              <a:t>, which is in the  direction of the </a:t>
            </a:r>
            <a:r>
              <a:rPr sz="2800" b="1" i="1" spc="-4" dirty="0">
                <a:solidFill>
                  <a:srgbClr val="FF0000"/>
                </a:solidFill>
                <a:latin typeface="Times New Roman"/>
                <a:cs typeface="Times New Roman"/>
              </a:rPr>
              <a:t>positive z axis </a:t>
            </a:r>
            <a:r>
              <a:rPr sz="2800" b="1" i="1" spc="-4" dirty="0">
                <a:solidFill>
                  <a:srgbClr val="181818"/>
                </a:solidFill>
                <a:latin typeface="Times New Roman"/>
                <a:cs typeface="Times New Roman"/>
              </a:rPr>
              <a:t>for the </a:t>
            </a:r>
            <a:r>
              <a:rPr sz="2800" b="1" i="1" spc="-4" dirty="0">
                <a:solidFill>
                  <a:srgbClr val="00B0F0"/>
                </a:solidFill>
                <a:latin typeface="Times New Roman"/>
                <a:cs typeface="Times New Roman"/>
              </a:rPr>
              <a:t>earth  centered coordinate</a:t>
            </a:r>
            <a:r>
              <a:rPr sz="2800" b="1" i="1" dirty="0">
                <a:solidFill>
                  <a:srgbClr val="00B0F0"/>
                </a:solidFill>
                <a:latin typeface="Times New Roman"/>
                <a:cs typeface="Times New Roman"/>
              </a:rPr>
              <a:t> </a:t>
            </a:r>
            <a:r>
              <a:rPr sz="2800" b="1" i="1" spc="-4" dirty="0">
                <a:solidFill>
                  <a:srgbClr val="00B0F0"/>
                </a:solidFill>
                <a:latin typeface="Times New Roman"/>
                <a:cs typeface="Times New Roman"/>
              </a:rPr>
              <a:t>set</a:t>
            </a:r>
            <a:r>
              <a:rPr sz="2800" b="1" i="1" spc="-4" dirty="0">
                <a:solidFill>
                  <a:srgbClr val="181818"/>
                </a:solidFill>
                <a:latin typeface="Times New Roman"/>
                <a:cs typeface="Times New Roman"/>
              </a:rPr>
              <a:t>.</a:t>
            </a:r>
            <a:endParaRPr sz="2800" b="1" i="1">
              <a:latin typeface="Times New Roman"/>
              <a:cs typeface="Times New Roman"/>
            </a:endParaRPr>
          </a:p>
        </p:txBody>
      </p:sp>
      <p:sp>
        <p:nvSpPr>
          <p:cNvPr id="3" name="object 3"/>
          <p:cNvSpPr txBox="1">
            <a:spLocks noGrp="1"/>
          </p:cNvSpPr>
          <p:nvPr>
            <p:ph type="sldNum" sz="quarter" idx="4294967295"/>
          </p:nvPr>
        </p:nvSpPr>
        <p:spPr>
          <a:xfrm>
            <a:off x="8458200" y="6400800"/>
            <a:ext cx="4350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48</a:t>
            </a:fld>
            <a:endParaRPr spc="-4"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73197" y="316469"/>
            <a:ext cx="8688" cy="6218841"/>
          </a:xfrm>
          <a:custGeom>
            <a:avLst/>
            <a:gdLst/>
            <a:ahLst/>
            <a:cxnLst/>
            <a:rect l="l" t="t" r="r" b="b"/>
            <a:pathLst>
              <a:path w="10159" h="6858000">
                <a:moveTo>
                  <a:pt x="0" y="6858000"/>
                </a:moveTo>
                <a:lnTo>
                  <a:pt x="9905" y="6858000"/>
                </a:lnTo>
                <a:lnTo>
                  <a:pt x="9905" y="0"/>
                </a:lnTo>
                <a:lnTo>
                  <a:pt x="0" y="0"/>
                </a:lnTo>
                <a:lnTo>
                  <a:pt x="0" y="6858000"/>
                </a:lnTo>
                <a:close/>
              </a:path>
            </a:pathLst>
          </a:custGeom>
          <a:solidFill>
            <a:srgbClr val="FFFFCC"/>
          </a:solidFill>
        </p:spPr>
        <p:txBody>
          <a:bodyPr wrap="square" lIns="0" tIns="0" rIns="0" bIns="0" rtlCol="0"/>
          <a:lstStyle/>
          <a:p>
            <a:endParaRPr/>
          </a:p>
        </p:txBody>
      </p:sp>
      <p:sp>
        <p:nvSpPr>
          <p:cNvPr id="3" name="object 3"/>
          <p:cNvSpPr txBox="1"/>
          <p:nvPr/>
        </p:nvSpPr>
        <p:spPr>
          <a:xfrm>
            <a:off x="7663916" y="6036678"/>
            <a:ext cx="152581" cy="166712"/>
          </a:xfrm>
          <a:prstGeom prst="rect">
            <a:avLst/>
          </a:prstGeom>
        </p:spPr>
        <p:txBody>
          <a:bodyPr vert="horz" wrap="square" lIns="0" tIns="0" rIns="0" bIns="0" rtlCol="0">
            <a:spAutoFit/>
          </a:bodyPr>
          <a:lstStyle/>
          <a:p>
            <a:pPr>
              <a:lnSpc>
                <a:spcPts val="1337"/>
              </a:lnSpc>
            </a:pPr>
            <a:r>
              <a:rPr sz="1200" spc="-4" dirty="0">
                <a:solidFill>
                  <a:srgbClr val="181818"/>
                </a:solidFill>
                <a:latin typeface="Times New Roman"/>
                <a:cs typeface="Times New Roman"/>
              </a:rPr>
              <a:t>78</a:t>
            </a:r>
            <a:endParaRPr sz="1200">
              <a:latin typeface="Times New Roman"/>
              <a:cs typeface="Times New Roman"/>
            </a:endParaRPr>
          </a:p>
        </p:txBody>
      </p:sp>
      <p:sp>
        <p:nvSpPr>
          <p:cNvPr id="4" name="object 4"/>
          <p:cNvSpPr/>
          <p:nvPr/>
        </p:nvSpPr>
        <p:spPr>
          <a:xfrm>
            <a:off x="0" y="304800"/>
            <a:ext cx="8991600" cy="6400800"/>
          </a:xfrm>
          <a:custGeom>
            <a:avLst/>
            <a:gdLst/>
            <a:ahLst/>
            <a:cxnLst/>
            <a:rect l="l" t="t" r="r" b="b"/>
            <a:pathLst>
              <a:path w="9134475" h="6848475">
                <a:moveTo>
                  <a:pt x="0" y="0"/>
                </a:moveTo>
                <a:lnTo>
                  <a:pt x="0" y="6848094"/>
                </a:lnTo>
                <a:lnTo>
                  <a:pt x="9134094" y="6848094"/>
                </a:lnTo>
                <a:lnTo>
                  <a:pt x="9134094" y="0"/>
                </a:lnTo>
                <a:lnTo>
                  <a:pt x="0" y="0"/>
                </a:lnTo>
                <a:close/>
              </a:path>
            </a:pathLst>
          </a:custGeom>
          <a:solidFill>
            <a:srgbClr val="FFFFFF"/>
          </a:solidFill>
        </p:spPr>
        <p:txBody>
          <a:bodyPr wrap="square" lIns="0" tIns="0" rIns="0" bIns="0" rtlCol="0"/>
          <a:lstStyle/>
          <a:p>
            <a:endParaRPr/>
          </a:p>
        </p:txBody>
      </p:sp>
      <p:sp>
        <p:nvSpPr>
          <p:cNvPr id="5" name="object 5"/>
          <p:cNvSpPr txBox="1"/>
          <p:nvPr/>
        </p:nvSpPr>
        <p:spPr>
          <a:xfrm>
            <a:off x="3860793" y="6143084"/>
            <a:ext cx="4423220" cy="532718"/>
          </a:xfrm>
          <a:prstGeom prst="rect">
            <a:avLst/>
          </a:prstGeom>
        </p:spPr>
        <p:txBody>
          <a:bodyPr vert="horz" wrap="square" lIns="0" tIns="4453" rIns="0" bIns="0" rtlCol="0">
            <a:spAutoFit/>
          </a:bodyPr>
          <a:lstStyle/>
          <a:p>
            <a:pPr marL="1113155" marR="4453" indent="-1102580">
              <a:lnSpc>
                <a:spcPct val="104200"/>
              </a:lnSpc>
              <a:spcBef>
                <a:spcPts val="35"/>
              </a:spcBef>
            </a:pPr>
            <a:r>
              <a:rPr sz="1100" i="1" spc="-13" dirty="0">
                <a:latin typeface="Times New Roman"/>
                <a:cs typeface="Times New Roman"/>
              </a:rPr>
              <a:t>Satellite </a:t>
            </a:r>
            <a:r>
              <a:rPr sz="1100" i="1" spc="-9" dirty="0">
                <a:latin typeface="Times New Roman"/>
                <a:cs typeface="Times New Roman"/>
              </a:rPr>
              <a:t>Communications, </a:t>
            </a:r>
            <a:r>
              <a:rPr sz="1100" i="1" spc="-13" dirty="0">
                <a:latin typeface="Times New Roman"/>
                <a:cs typeface="Times New Roman"/>
              </a:rPr>
              <a:t>2/E </a:t>
            </a:r>
            <a:r>
              <a:rPr sz="1100" spc="-4" dirty="0">
                <a:latin typeface="Times New Roman"/>
                <a:cs typeface="Times New Roman"/>
              </a:rPr>
              <a:t>by </a:t>
            </a:r>
            <a:r>
              <a:rPr sz="1100" dirty="0">
                <a:latin typeface="Times New Roman"/>
                <a:cs typeface="Times New Roman"/>
              </a:rPr>
              <a:t>Timothy </a:t>
            </a:r>
            <a:r>
              <a:rPr sz="1100" spc="-9" dirty="0">
                <a:latin typeface="Times New Roman"/>
                <a:cs typeface="Times New Roman"/>
              </a:rPr>
              <a:t>Pratt, </a:t>
            </a:r>
            <a:r>
              <a:rPr sz="1100" spc="4" dirty="0">
                <a:latin typeface="Times New Roman"/>
                <a:cs typeface="Times New Roman"/>
              </a:rPr>
              <a:t>Charles </a:t>
            </a:r>
            <a:r>
              <a:rPr sz="1100" spc="-13" dirty="0">
                <a:latin typeface="Times New Roman"/>
                <a:cs typeface="Times New Roman"/>
              </a:rPr>
              <a:t>Bostian, </a:t>
            </a:r>
            <a:r>
              <a:rPr sz="1100" dirty="0">
                <a:latin typeface="Times New Roman"/>
                <a:cs typeface="Times New Roman"/>
              </a:rPr>
              <a:t>&amp; </a:t>
            </a:r>
            <a:r>
              <a:rPr sz="1100" spc="-26" dirty="0">
                <a:latin typeface="Times New Roman"/>
                <a:cs typeface="Times New Roman"/>
              </a:rPr>
              <a:t>Jeremy </a:t>
            </a:r>
            <a:r>
              <a:rPr sz="1100" spc="-13" dirty="0">
                <a:latin typeface="Times New Roman"/>
                <a:cs typeface="Times New Roman"/>
              </a:rPr>
              <a:t>Allnutt  Copy </a:t>
            </a:r>
            <a:r>
              <a:rPr sz="1100" dirty="0">
                <a:latin typeface="Times New Roman"/>
                <a:cs typeface="Times New Roman"/>
              </a:rPr>
              <a:t>right © </a:t>
            </a:r>
            <a:r>
              <a:rPr sz="1100" spc="-4" dirty="0">
                <a:latin typeface="Times New Roman"/>
                <a:cs typeface="Times New Roman"/>
              </a:rPr>
              <a:t>2003 </a:t>
            </a:r>
            <a:r>
              <a:rPr sz="1100" spc="-9" dirty="0">
                <a:latin typeface="Times New Roman"/>
                <a:cs typeface="Times New Roman"/>
              </a:rPr>
              <a:t>John </a:t>
            </a:r>
            <a:r>
              <a:rPr sz="1100" spc="-18" dirty="0">
                <a:latin typeface="Times New Roman"/>
                <a:cs typeface="Times New Roman"/>
              </a:rPr>
              <a:t>Wiley </a:t>
            </a:r>
            <a:r>
              <a:rPr sz="1100" dirty="0">
                <a:latin typeface="Times New Roman"/>
                <a:cs typeface="Times New Roman"/>
              </a:rPr>
              <a:t>&amp; </a:t>
            </a:r>
            <a:r>
              <a:rPr sz="1100" spc="-18" dirty="0">
                <a:latin typeface="Times New Roman"/>
                <a:cs typeface="Times New Roman"/>
              </a:rPr>
              <a:t>Sons. </a:t>
            </a:r>
            <a:r>
              <a:rPr sz="1100" spc="-13" dirty="0">
                <a:latin typeface="Times New Roman"/>
                <a:cs typeface="Times New Roman"/>
              </a:rPr>
              <a:t>Inc. </a:t>
            </a:r>
            <a:r>
              <a:rPr sz="1100" spc="-4" dirty="0">
                <a:latin typeface="Times New Roman"/>
                <a:cs typeface="Times New Roman"/>
              </a:rPr>
              <a:t>All </a:t>
            </a:r>
            <a:r>
              <a:rPr sz="1100" spc="-9" dirty="0">
                <a:latin typeface="Times New Roman"/>
                <a:cs typeface="Times New Roman"/>
              </a:rPr>
              <a:t>rights</a:t>
            </a:r>
            <a:r>
              <a:rPr sz="1100" spc="-153" dirty="0">
                <a:latin typeface="Times New Roman"/>
                <a:cs typeface="Times New Roman"/>
              </a:rPr>
              <a:t> </a:t>
            </a:r>
            <a:r>
              <a:rPr sz="1100" spc="4" dirty="0">
                <a:latin typeface="Times New Roman"/>
                <a:cs typeface="Times New Roman"/>
              </a:rPr>
              <a:t>reserved.</a:t>
            </a:r>
            <a:endParaRPr sz="1100">
              <a:latin typeface="Times New Roman"/>
              <a:cs typeface="Times New Roman"/>
            </a:endParaRPr>
          </a:p>
        </p:txBody>
      </p:sp>
      <p:sp>
        <p:nvSpPr>
          <p:cNvPr id="6" name="object 6"/>
          <p:cNvSpPr txBox="1">
            <a:spLocks noGrp="1"/>
          </p:cNvSpPr>
          <p:nvPr>
            <p:ph type="title"/>
          </p:nvPr>
        </p:nvSpPr>
        <p:spPr>
          <a:xfrm>
            <a:off x="533400" y="443192"/>
            <a:ext cx="1507281" cy="334406"/>
          </a:xfrm>
          <a:prstGeom prst="rect">
            <a:avLst/>
          </a:prstGeom>
        </p:spPr>
        <p:txBody>
          <a:bodyPr vert="horz" wrap="square" lIns="0" tIns="11132" rIns="0" bIns="0" rtlCol="0">
            <a:spAutoFit/>
          </a:bodyPr>
          <a:lstStyle/>
          <a:p>
            <a:pPr marL="11132">
              <a:spcBef>
                <a:spcPts val="88"/>
              </a:spcBef>
            </a:pPr>
            <a:r>
              <a:rPr sz="2100" b="1" spc="-4" dirty="0">
                <a:solidFill>
                  <a:srgbClr val="000000"/>
                </a:solidFill>
                <a:latin typeface="Arial"/>
                <a:cs typeface="Arial"/>
              </a:rPr>
              <a:t>Figure</a:t>
            </a:r>
            <a:r>
              <a:rPr sz="2100" b="1" spc="-96" dirty="0">
                <a:solidFill>
                  <a:srgbClr val="000000"/>
                </a:solidFill>
                <a:latin typeface="Arial"/>
                <a:cs typeface="Arial"/>
              </a:rPr>
              <a:t> </a:t>
            </a:r>
            <a:r>
              <a:rPr sz="2100" b="1" spc="-18" dirty="0">
                <a:solidFill>
                  <a:srgbClr val="000000"/>
                </a:solidFill>
                <a:latin typeface="Arial"/>
                <a:cs typeface="Arial"/>
              </a:rPr>
              <a:t>2.8</a:t>
            </a:r>
            <a:endParaRPr sz="2100">
              <a:latin typeface="Arial"/>
              <a:cs typeface="Arial"/>
            </a:endParaRPr>
          </a:p>
        </p:txBody>
      </p:sp>
      <p:sp>
        <p:nvSpPr>
          <p:cNvPr id="7" name="object 7"/>
          <p:cNvSpPr txBox="1"/>
          <p:nvPr/>
        </p:nvSpPr>
        <p:spPr>
          <a:xfrm>
            <a:off x="206336" y="803267"/>
            <a:ext cx="3070264" cy="5120339"/>
          </a:xfrm>
          <a:prstGeom prst="rect">
            <a:avLst/>
          </a:prstGeom>
        </p:spPr>
        <p:txBody>
          <a:bodyPr vert="horz" wrap="square" lIns="0" tIns="15584" rIns="0" bIns="0" rtlCol="0">
            <a:spAutoFit/>
          </a:bodyPr>
          <a:lstStyle/>
          <a:p>
            <a:pPr marL="11132" marR="70685" algn="just">
              <a:lnSpc>
                <a:spcPct val="97200"/>
              </a:lnSpc>
              <a:spcBef>
                <a:spcPts val="123"/>
              </a:spcBef>
            </a:pPr>
            <a:r>
              <a:rPr spc="-18">
                <a:latin typeface="Arial"/>
                <a:cs typeface="Arial"/>
              </a:rPr>
              <a:t>The </a:t>
            </a:r>
            <a:r>
              <a:rPr spc="-13" smtClean="0">
                <a:latin typeface="Arial"/>
                <a:cs typeface="Arial"/>
              </a:rPr>
              <a:t>geoc</a:t>
            </a:r>
            <a:r>
              <a:rPr spc="-18" smtClean="0">
                <a:latin typeface="Arial"/>
                <a:cs typeface="Arial"/>
              </a:rPr>
              <a:t>entric </a:t>
            </a:r>
            <a:r>
              <a:rPr spc="-9">
                <a:latin typeface="Arial"/>
                <a:cs typeface="Arial"/>
              </a:rPr>
              <a:t>equatorial </a:t>
            </a:r>
            <a:r>
              <a:rPr smtClean="0">
                <a:latin typeface="Arial"/>
                <a:cs typeface="Arial"/>
              </a:rPr>
              <a:t>s</a:t>
            </a:r>
            <a:r>
              <a:rPr spc="-48" smtClean="0">
                <a:latin typeface="Arial"/>
                <a:cs typeface="Arial"/>
              </a:rPr>
              <a:t>yst</a:t>
            </a:r>
            <a:r>
              <a:rPr spc="-9" smtClean="0">
                <a:latin typeface="Arial"/>
                <a:cs typeface="Arial"/>
              </a:rPr>
              <a:t>em</a:t>
            </a:r>
            <a:r>
              <a:rPr spc="-9" dirty="0">
                <a:latin typeface="Arial"/>
                <a:cs typeface="Arial"/>
              </a:rPr>
              <a:t>. This  </a:t>
            </a:r>
            <a:r>
              <a:rPr spc="-18">
                <a:latin typeface="Arial"/>
                <a:cs typeface="Arial"/>
              </a:rPr>
              <a:t>geocentric </a:t>
            </a:r>
            <a:r>
              <a:rPr smtClean="0">
                <a:latin typeface="Arial"/>
                <a:cs typeface="Arial"/>
              </a:rPr>
              <a:t>s</a:t>
            </a:r>
            <a:r>
              <a:rPr spc="-48" smtClean="0">
                <a:latin typeface="Arial"/>
                <a:cs typeface="Arial"/>
              </a:rPr>
              <a:t>yst </a:t>
            </a:r>
            <a:r>
              <a:rPr spc="-31" dirty="0">
                <a:latin typeface="Arial"/>
                <a:cs typeface="Arial"/>
              </a:rPr>
              <a:t>em </a:t>
            </a:r>
            <a:r>
              <a:rPr spc="-18" dirty="0">
                <a:latin typeface="Arial"/>
                <a:cs typeface="Arial"/>
              </a:rPr>
              <a:t>diff </a:t>
            </a:r>
            <a:r>
              <a:rPr spc="-9" dirty="0">
                <a:latin typeface="Arial"/>
                <a:cs typeface="Arial"/>
              </a:rPr>
              <a:t>ers </a:t>
            </a:r>
            <a:r>
              <a:rPr spc="13" dirty="0">
                <a:latin typeface="Arial"/>
                <a:cs typeface="Arial"/>
              </a:rPr>
              <a:t>from </a:t>
            </a:r>
            <a:r>
              <a:rPr spc="-9" dirty="0">
                <a:latin typeface="Arial"/>
                <a:cs typeface="Arial"/>
              </a:rPr>
              <a:t>that  </a:t>
            </a:r>
            <a:r>
              <a:rPr spc="-22" dirty="0">
                <a:latin typeface="Arial"/>
                <a:cs typeface="Arial"/>
              </a:rPr>
              <a:t>shown </a:t>
            </a:r>
            <a:r>
              <a:rPr spc="4" dirty="0">
                <a:latin typeface="Arial"/>
                <a:cs typeface="Arial"/>
              </a:rPr>
              <a:t>in Figure </a:t>
            </a:r>
            <a:r>
              <a:rPr spc="-31" dirty="0">
                <a:latin typeface="Arial"/>
                <a:cs typeface="Arial"/>
              </a:rPr>
              <a:t>2. </a:t>
            </a:r>
            <a:r>
              <a:rPr dirty="0">
                <a:latin typeface="Arial"/>
                <a:cs typeface="Arial"/>
              </a:rPr>
              <a:t>1 only </a:t>
            </a:r>
            <a:r>
              <a:rPr spc="4">
                <a:latin typeface="Arial"/>
                <a:cs typeface="Arial"/>
              </a:rPr>
              <a:t>in </a:t>
            </a:r>
            <a:r>
              <a:rPr smtClean="0">
                <a:latin typeface="Arial"/>
                <a:cs typeface="Arial"/>
              </a:rPr>
              <a:t>t</a:t>
            </a:r>
            <a:r>
              <a:rPr spc="-44" smtClean="0">
                <a:latin typeface="Arial"/>
                <a:cs typeface="Arial"/>
              </a:rPr>
              <a:t>hat </a:t>
            </a:r>
            <a:r>
              <a:rPr spc="4" dirty="0">
                <a:latin typeface="Arial"/>
                <a:cs typeface="Arial"/>
              </a:rPr>
              <a:t>the </a:t>
            </a:r>
            <a:r>
              <a:rPr i="1" spc="-4" dirty="0">
                <a:latin typeface="Arial"/>
                <a:cs typeface="Arial"/>
              </a:rPr>
              <a:t>x</a:t>
            </a:r>
            <a:r>
              <a:rPr sz="1400" i="1" spc="-6" baseline="-22222" dirty="0">
                <a:latin typeface="Arial"/>
                <a:cs typeface="Arial"/>
              </a:rPr>
              <a:t>i  </a:t>
            </a:r>
            <a:r>
              <a:rPr spc="-44" dirty="0">
                <a:latin typeface="Arial"/>
                <a:cs typeface="Arial"/>
              </a:rPr>
              <a:t>axis</a:t>
            </a:r>
            <a:r>
              <a:rPr spc="100" dirty="0">
                <a:latin typeface="Arial"/>
                <a:cs typeface="Arial"/>
              </a:rPr>
              <a:t> </a:t>
            </a:r>
            <a:r>
              <a:rPr spc="-13" dirty="0">
                <a:latin typeface="Arial"/>
                <a:cs typeface="Arial"/>
              </a:rPr>
              <a:t>points</a:t>
            </a:r>
            <a:r>
              <a:rPr spc="-31" dirty="0">
                <a:latin typeface="Arial"/>
                <a:cs typeface="Arial"/>
              </a:rPr>
              <a:t> </a:t>
            </a:r>
            <a:r>
              <a:rPr spc="44" dirty="0">
                <a:latin typeface="Arial"/>
                <a:cs typeface="Arial"/>
              </a:rPr>
              <a:t>to</a:t>
            </a:r>
            <a:r>
              <a:rPr spc="-92" dirty="0">
                <a:latin typeface="Arial"/>
                <a:cs typeface="Arial"/>
              </a:rPr>
              <a:t> </a:t>
            </a:r>
            <a:r>
              <a:rPr spc="4" dirty="0">
                <a:latin typeface="Arial"/>
                <a:cs typeface="Arial"/>
              </a:rPr>
              <a:t>the</a:t>
            </a:r>
            <a:r>
              <a:rPr spc="-92" dirty="0">
                <a:latin typeface="Arial"/>
                <a:cs typeface="Arial"/>
              </a:rPr>
              <a:t> </a:t>
            </a:r>
            <a:r>
              <a:rPr dirty="0">
                <a:latin typeface="Arial"/>
                <a:cs typeface="Arial"/>
              </a:rPr>
              <a:t>first</a:t>
            </a:r>
            <a:r>
              <a:rPr spc="70" dirty="0">
                <a:latin typeface="Arial"/>
                <a:cs typeface="Arial"/>
              </a:rPr>
              <a:t> </a:t>
            </a:r>
            <a:r>
              <a:rPr spc="-9" dirty="0">
                <a:latin typeface="Arial"/>
                <a:cs typeface="Arial"/>
              </a:rPr>
              <a:t>point</a:t>
            </a:r>
            <a:r>
              <a:rPr spc="-61" dirty="0">
                <a:latin typeface="Arial"/>
                <a:cs typeface="Arial"/>
              </a:rPr>
              <a:t> </a:t>
            </a:r>
            <a:r>
              <a:rPr spc="26" dirty="0">
                <a:latin typeface="Arial"/>
                <a:cs typeface="Arial"/>
              </a:rPr>
              <a:t>of</a:t>
            </a:r>
            <a:r>
              <a:rPr spc="-61" dirty="0">
                <a:latin typeface="Arial"/>
                <a:cs typeface="Arial"/>
              </a:rPr>
              <a:t> </a:t>
            </a:r>
            <a:r>
              <a:rPr spc="-9" dirty="0">
                <a:latin typeface="Arial"/>
                <a:cs typeface="Arial"/>
              </a:rPr>
              <a:t>Aries</a:t>
            </a:r>
            <a:r>
              <a:rPr spc="-9">
                <a:latin typeface="Arial"/>
                <a:cs typeface="Arial"/>
              </a:rPr>
              <a:t>.</a:t>
            </a:r>
            <a:r>
              <a:rPr spc="-61">
                <a:latin typeface="Arial"/>
                <a:cs typeface="Arial"/>
              </a:rPr>
              <a:t> </a:t>
            </a:r>
            <a:r>
              <a:rPr smtClean="0">
                <a:latin typeface="Arial"/>
                <a:cs typeface="Arial"/>
              </a:rPr>
              <a:t>T</a:t>
            </a:r>
            <a:r>
              <a:rPr spc="-31" smtClean="0">
                <a:latin typeface="Arial"/>
                <a:cs typeface="Arial"/>
              </a:rPr>
              <a:t>he</a:t>
            </a:r>
            <a:r>
              <a:rPr lang="en-US" spc="-31" dirty="0" smtClean="0">
                <a:latin typeface="Arial"/>
                <a:cs typeface="Arial"/>
              </a:rPr>
              <a:t> </a:t>
            </a:r>
            <a:r>
              <a:rPr smtClean="0">
                <a:latin typeface="Arial"/>
                <a:cs typeface="Arial"/>
              </a:rPr>
              <a:t>first </a:t>
            </a:r>
            <a:r>
              <a:rPr spc="-35" dirty="0">
                <a:latin typeface="Arial"/>
                <a:cs typeface="Arial"/>
              </a:rPr>
              <a:t>point </a:t>
            </a:r>
            <a:r>
              <a:rPr spc="-31" dirty="0">
                <a:latin typeface="Arial"/>
                <a:cs typeface="Arial"/>
              </a:rPr>
              <a:t>of </a:t>
            </a:r>
            <a:r>
              <a:rPr spc="-13" dirty="0">
                <a:latin typeface="Arial"/>
                <a:cs typeface="Arial"/>
              </a:rPr>
              <a:t>Aries </a:t>
            </a:r>
            <a:r>
              <a:rPr spc="4">
                <a:latin typeface="Arial"/>
                <a:cs typeface="Arial"/>
              </a:rPr>
              <a:t>is </a:t>
            </a:r>
            <a:r>
              <a:rPr smtClean="0">
                <a:latin typeface="Arial"/>
                <a:cs typeface="Arial"/>
              </a:rPr>
              <a:t>t</a:t>
            </a:r>
            <a:r>
              <a:rPr spc="-31" smtClean="0">
                <a:latin typeface="Arial"/>
                <a:cs typeface="Arial"/>
              </a:rPr>
              <a:t>he </a:t>
            </a:r>
            <a:r>
              <a:rPr spc="-18" dirty="0">
                <a:latin typeface="Arial"/>
                <a:cs typeface="Arial"/>
              </a:rPr>
              <a:t>direction </a:t>
            </a:r>
            <a:r>
              <a:rPr spc="-31" dirty="0">
                <a:latin typeface="Arial"/>
                <a:cs typeface="Arial"/>
              </a:rPr>
              <a:t>of </a:t>
            </a:r>
            <a:r>
              <a:rPr dirty="0">
                <a:latin typeface="Arial"/>
                <a:cs typeface="Arial"/>
              </a:rPr>
              <a:t>a </a:t>
            </a:r>
            <a:r>
              <a:rPr spc="22" dirty="0">
                <a:latin typeface="Arial"/>
                <a:cs typeface="Arial"/>
              </a:rPr>
              <a:t>line  </a:t>
            </a:r>
            <a:r>
              <a:rPr spc="-13" dirty="0">
                <a:latin typeface="Arial"/>
                <a:cs typeface="Arial"/>
              </a:rPr>
              <a:t>from </a:t>
            </a:r>
            <a:r>
              <a:rPr spc="-31" dirty="0">
                <a:latin typeface="Arial"/>
                <a:cs typeface="Arial"/>
              </a:rPr>
              <a:t>the </a:t>
            </a:r>
            <a:r>
              <a:rPr spc="-18" dirty="0">
                <a:latin typeface="Arial"/>
                <a:cs typeface="Arial"/>
              </a:rPr>
              <a:t>center </a:t>
            </a:r>
            <a:r>
              <a:rPr spc="26">
                <a:latin typeface="Arial"/>
                <a:cs typeface="Arial"/>
              </a:rPr>
              <a:t>of </a:t>
            </a:r>
            <a:r>
              <a:rPr smtClean="0">
                <a:latin typeface="Arial"/>
                <a:cs typeface="Arial"/>
              </a:rPr>
              <a:t>t</a:t>
            </a:r>
            <a:r>
              <a:rPr spc="-31" smtClean="0">
                <a:latin typeface="Arial"/>
                <a:cs typeface="Arial"/>
              </a:rPr>
              <a:t>he </a:t>
            </a:r>
            <a:r>
              <a:rPr spc="-26" dirty="0">
                <a:latin typeface="Arial"/>
                <a:cs typeface="Arial"/>
              </a:rPr>
              <a:t>earth </a:t>
            </a:r>
            <a:r>
              <a:rPr dirty="0">
                <a:latin typeface="Arial"/>
                <a:cs typeface="Arial"/>
              </a:rPr>
              <a:t>through </a:t>
            </a:r>
            <a:r>
              <a:rPr spc="4">
                <a:latin typeface="Arial"/>
                <a:cs typeface="Arial"/>
              </a:rPr>
              <a:t>the  </a:t>
            </a:r>
            <a:r>
              <a:rPr spc="-31" smtClean="0">
                <a:latin typeface="Arial"/>
                <a:cs typeface="Arial"/>
              </a:rPr>
              <a:t>center </a:t>
            </a:r>
            <a:r>
              <a:rPr spc="-31" dirty="0">
                <a:latin typeface="Arial"/>
                <a:cs typeface="Arial"/>
              </a:rPr>
              <a:t>of the </a:t>
            </a:r>
            <a:r>
              <a:rPr spc="13" dirty="0">
                <a:latin typeface="Arial"/>
                <a:cs typeface="Arial"/>
              </a:rPr>
              <a:t>sun </a:t>
            </a:r>
            <a:r>
              <a:rPr spc="-31" dirty="0">
                <a:latin typeface="Arial"/>
                <a:cs typeface="Arial"/>
              </a:rPr>
              <a:t>at </a:t>
            </a:r>
            <a:r>
              <a:rPr spc="4" dirty="0">
                <a:latin typeface="Arial"/>
                <a:cs typeface="Arial"/>
              </a:rPr>
              <a:t>the </a:t>
            </a:r>
            <a:r>
              <a:rPr spc="-66" dirty="0">
                <a:latin typeface="Arial"/>
                <a:cs typeface="Arial"/>
              </a:rPr>
              <a:t>ver </a:t>
            </a:r>
            <a:r>
              <a:rPr spc="-44" dirty="0">
                <a:latin typeface="Arial"/>
                <a:cs typeface="Arial"/>
              </a:rPr>
              <a:t>nal </a:t>
            </a:r>
            <a:r>
              <a:rPr spc="9" dirty="0">
                <a:latin typeface="Arial"/>
                <a:cs typeface="Arial"/>
              </a:rPr>
              <a:t>equinox  </a:t>
            </a:r>
            <a:r>
              <a:rPr spc="-13" dirty="0">
                <a:latin typeface="Arial"/>
                <a:cs typeface="Arial"/>
              </a:rPr>
              <a:t>(about </a:t>
            </a:r>
            <a:r>
              <a:rPr dirty="0">
                <a:latin typeface="Arial"/>
                <a:cs typeface="Arial"/>
              </a:rPr>
              <a:t>March </a:t>
            </a:r>
            <a:r>
              <a:rPr spc="-31">
                <a:latin typeface="Arial"/>
                <a:cs typeface="Arial"/>
              </a:rPr>
              <a:t>21 </a:t>
            </a:r>
            <a:r>
              <a:rPr smtClean="0">
                <a:latin typeface="Arial"/>
                <a:cs typeface="Arial"/>
              </a:rPr>
              <a:t>in </a:t>
            </a:r>
            <a:r>
              <a:rPr spc="4" dirty="0">
                <a:latin typeface="Arial"/>
                <a:cs typeface="Arial"/>
              </a:rPr>
              <a:t>the </a:t>
            </a:r>
            <a:r>
              <a:rPr dirty="0">
                <a:latin typeface="Arial"/>
                <a:cs typeface="Arial"/>
              </a:rPr>
              <a:t>Nort </a:t>
            </a:r>
            <a:r>
              <a:rPr spc="-22" dirty="0">
                <a:latin typeface="Arial"/>
                <a:cs typeface="Arial"/>
              </a:rPr>
              <a:t>hern  </a:t>
            </a:r>
            <a:r>
              <a:rPr spc="-13" dirty="0">
                <a:latin typeface="Arial"/>
                <a:cs typeface="Arial"/>
              </a:rPr>
              <a:t>Hemisphere), </a:t>
            </a:r>
            <a:r>
              <a:rPr spc="4">
                <a:latin typeface="Arial"/>
                <a:cs typeface="Arial"/>
              </a:rPr>
              <a:t>the </a:t>
            </a:r>
            <a:r>
              <a:rPr smtClean="0">
                <a:latin typeface="Arial"/>
                <a:cs typeface="Arial"/>
              </a:rPr>
              <a:t>i</a:t>
            </a:r>
            <a:r>
              <a:rPr spc="-18" smtClean="0">
                <a:latin typeface="Arial"/>
                <a:cs typeface="Arial"/>
              </a:rPr>
              <a:t>nstant </a:t>
            </a:r>
            <a:r>
              <a:rPr spc="-26" dirty="0">
                <a:latin typeface="Arial"/>
                <a:cs typeface="Arial"/>
              </a:rPr>
              <a:t>when </a:t>
            </a:r>
            <a:r>
              <a:rPr spc="4" dirty="0">
                <a:latin typeface="Arial"/>
                <a:cs typeface="Arial"/>
              </a:rPr>
              <a:t>the  </a:t>
            </a:r>
            <a:r>
              <a:rPr spc="-31" dirty="0">
                <a:latin typeface="Arial"/>
                <a:cs typeface="Arial"/>
              </a:rPr>
              <a:t>subsolar </a:t>
            </a:r>
            <a:r>
              <a:rPr spc="-9" dirty="0">
                <a:latin typeface="Arial"/>
                <a:cs typeface="Arial"/>
              </a:rPr>
              <a:t>point </a:t>
            </a:r>
            <a:r>
              <a:rPr spc="-13" dirty="0">
                <a:latin typeface="Arial"/>
                <a:cs typeface="Arial"/>
              </a:rPr>
              <a:t>crosses </a:t>
            </a:r>
            <a:r>
              <a:rPr spc="4" dirty="0">
                <a:latin typeface="Arial"/>
                <a:cs typeface="Arial"/>
              </a:rPr>
              <a:t>the </a:t>
            </a:r>
            <a:r>
              <a:rPr spc="-13" dirty="0">
                <a:latin typeface="Arial"/>
                <a:cs typeface="Arial"/>
              </a:rPr>
              <a:t>equator </a:t>
            </a:r>
            <a:r>
              <a:rPr spc="-18" dirty="0">
                <a:latin typeface="Arial"/>
                <a:cs typeface="Arial"/>
              </a:rPr>
              <a:t>fr </a:t>
            </a:r>
            <a:r>
              <a:rPr spc="-61" dirty="0">
                <a:latin typeface="Arial"/>
                <a:cs typeface="Arial"/>
              </a:rPr>
              <a:t>om  </a:t>
            </a:r>
            <a:r>
              <a:rPr spc="-9" dirty="0">
                <a:latin typeface="Arial"/>
                <a:cs typeface="Arial"/>
              </a:rPr>
              <a:t>south </a:t>
            </a:r>
            <a:r>
              <a:rPr spc="-18" dirty="0">
                <a:latin typeface="Arial"/>
                <a:cs typeface="Arial"/>
              </a:rPr>
              <a:t>to </a:t>
            </a:r>
            <a:r>
              <a:rPr spc="-9" dirty="0">
                <a:latin typeface="Arial"/>
                <a:cs typeface="Arial"/>
              </a:rPr>
              <a:t>north. </a:t>
            </a:r>
            <a:r>
              <a:rPr spc="-18" dirty="0">
                <a:latin typeface="Arial"/>
                <a:cs typeface="Arial"/>
              </a:rPr>
              <a:t>In </a:t>
            </a:r>
            <a:r>
              <a:rPr spc="-31" dirty="0">
                <a:latin typeface="Arial"/>
                <a:cs typeface="Arial"/>
              </a:rPr>
              <a:t>the </a:t>
            </a:r>
            <a:r>
              <a:rPr spc="-13">
                <a:latin typeface="Arial"/>
                <a:cs typeface="Arial"/>
              </a:rPr>
              <a:t>above </a:t>
            </a:r>
            <a:r>
              <a:rPr smtClean="0">
                <a:latin typeface="Arial"/>
                <a:cs typeface="Arial"/>
              </a:rPr>
              <a:t>s</a:t>
            </a:r>
            <a:r>
              <a:rPr spc="-35" smtClean="0">
                <a:latin typeface="Arial"/>
                <a:cs typeface="Arial"/>
              </a:rPr>
              <a:t>ystem</a:t>
            </a:r>
            <a:r>
              <a:rPr spc="-35" dirty="0">
                <a:latin typeface="Arial"/>
                <a:cs typeface="Arial"/>
              </a:rPr>
              <a:t>, </a:t>
            </a:r>
            <a:r>
              <a:rPr spc="-31" dirty="0">
                <a:latin typeface="Arial"/>
                <a:cs typeface="Arial"/>
              </a:rPr>
              <a:t>an  object </a:t>
            </a:r>
            <a:r>
              <a:rPr spc="53" dirty="0">
                <a:latin typeface="Arial"/>
                <a:cs typeface="Arial"/>
              </a:rPr>
              <a:t>maybe </a:t>
            </a:r>
            <a:r>
              <a:rPr spc="4" dirty="0">
                <a:latin typeface="Arial"/>
                <a:cs typeface="Arial"/>
              </a:rPr>
              <a:t>located </a:t>
            </a:r>
            <a:r>
              <a:rPr spc="26" dirty="0">
                <a:latin typeface="Arial"/>
                <a:cs typeface="Arial"/>
              </a:rPr>
              <a:t>by </a:t>
            </a:r>
            <a:r>
              <a:rPr spc="-4" dirty="0">
                <a:latin typeface="Arial"/>
                <a:cs typeface="Arial"/>
              </a:rPr>
              <a:t>its </a:t>
            </a:r>
            <a:r>
              <a:rPr spc="9" dirty="0">
                <a:latin typeface="Arial"/>
                <a:cs typeface="Arial"/>
              </a:rPr>
              <a:t>right  </a:t>
            </a:r>
            <a:r>
              <a:rPr spc="-13" dirty="0">
                <a:latin typeface="Arial"/>
                <a:cs typeface="Arial"/>
              </a:rPr>
              <a:t>ascension </a:t>
            </a:r>
            <a:r>
              <a:rPr i="1" spc="4" dirty="0">
                <a:latin typeface="Arial"/>
                <a:cs typeface="Arial"/>
              </a:rPr>
              <a:t>RA </a:t>
            </a:r>
            <a:r>
              <a:rPr dirty="0">
                <a:latin typeface="Arial"/>
                <a:cs typeface="Arial"/>
              </a:rPr>
              <a:t>and </a:t>
            </a:r>
            <a:r>
              <a:rPr spc="-4" dirty="0">
                <a:latin typeface="Arial"/>
                <a:cs typeface="Arial"/>
              </a:rPr>
              <a:t>its </a:t>
            </a:r>
            <a:r>
              <a:rPr spc="-13" dirty="0">
                <a:latin typeface="Arial"/>
                <a:cs typeface="Arial"/>
              </a:rPr>
              <a:t>declination</a:t>
            </a:r>
            <a:r>
              <a:rPr spc="13" dirty="0">
                <a:latin typeface="Arial"/>
                <a:cs typeface="Arial"/>
              </a:rPr>
              <a:t> </a:t>
            </a:r>
            <a:r>
              <a:rPr dirty="0">
                <a:latin typeface="Symbol"/>
                <a:cs typeface="Symbol"/>
              </a:rPr>
              <a:t></a:t>
            </a:r>
            <a:r>
              <a:rPr dirty="0">
                <a:latin typeface="Arial"/>
                <a:cs typeface="Arial"/>
              </a:rPr>
              <a:t>.</a:t>
            </a:r>
            <a:endParaRPr>
              <a:latin typeface="Arial"/>
              <a:cs typeface="Arial"/>
            </a:endParaRPr>
          </a:p>
        </p:txBody>
      </p:sp>
      <p:sp>
        <p:nvSpPr>
          <p:cNvPr id="8" name="object 8"/>
          <p:cNvSpPr/>
          <p:nvPr/>
        </p:nvSpPr>
        <p:spPr>
          <a:xfrm>
            <a:off x="3326271" y="515473"/>
            <a:ext cx="4903877" cy="5178913"/>
          </a:xfrm>
          <a:prstGeom prst="rect">
            <a:avLst/>
          </a:prstGeom>
          <a:blipFill>
            <a:blip r:embed="rId2" cstate="print"/>
            <a:stretch>
              <a:fillRect/>
            </a:stretch>
          </a:blipFill>
        </p:spPr>
        <p:txBody>
          <a:bodyPr wrap="square" lIns="0" tIns="0" rIns="0" bIns="0" rtlCol="0"/>
          <a:lstStyle/>
          <a:p>
            <a:endParaRPr/>
          </a:p>
        </p:txBody>
      </p:sp>
      <p:sp>
        <p:nvSpPr>
          <p:cNvPr id="9" name="Slide Number Placeholder 8"/>
          <p:cNvSpPr>
            <a:spLocks noGrp="1"/>
          </p:cNvSpPr>
          <p:nvPr>
            <p:ph type="sldNum" sz="quarter" idx="12"/>
          </p:nvPr>
        </p:nvSpPr>
        <p:spPr/>
        <p:txBody>
          <a:bodyPr/>
          <a:lstStyle/>
          <a:p>
            <a:fld id="{7253DC2C-EF55-4F5A-98CC-CADF098E60DB}"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noAutofit/>
          </a:bodyPr>
          <a:lstStyle/>
          <a:p>
            <a:pPr algn="just"/>
            <a:r>
              <a:rPr lang="en-US" sz="2200" b="1" i="1" dirty="0" smtClean="0">
                <a:latin typeface="Times New Roman" pitchFamily="18" charset="0"/>
                <a:cs typeface="Times New Roman" pitchFamily="18" charset="0"/>
              </a:rPr>
              <a:t>The resulting </a:t>
            </a:r>
            <a:r>
              <a:rPr lang="en-US" sz="2200" b="1" i="1" dirty="0" smtClean="0">
                <a:solidFill>
                  <a:srgbClr val="FF0000"/>
                </a:solidFill>
                <a:latin typeface="Times New Roman" pitchFamily="18" charset="0"/>
                <a:cs typeface="Times New Roman" pitchFamily="18" charset="0"/>
              </a:rPr>
              <a:t>acceleration</a:t>
            </a:r>
            <a:r>
              <a:rPr lang="en-US" sz="2200" b="1" i="1" dirty="0" smtClean="0">
                <a:latin typeface="Times New Roman" pitchFamily="18" charset="0"/>
                <a:cs typeface="Times New Roman" pitchFamily="18" charset="0"/>
              </a:rPr>
              <a:t> is the </a:t>
            </a:r>
            <a:r>
              <a:rPr lang="en-US" sz="2200" b="1" i="1" dirty="0" smtClean="0">
                <a:solidFill>
                  <a:srgbClr val="FF0000"/>
                </a:solidFill>
                <a:latin typeface="Times New Roman" pitchFamily="18" charset="0"/>
                <a:cs typeface="Times New Roman" pitchFamily="18" charset="0"/>
              </a:rPr>
              <a:t>ratio </a:t>
            </a:r>
            <a:r>
              <a:rPr lang="en-US" sz="2200" b="1" i="1" dirty="0" smtClean="0">
                <a:latin typeface="Times New Roman" pitchFamily="18" charset="0"/>
                <a:cs typeface="Times New Roman" pitchFamily="18" charset="0"/>
              </a:rPr>
              <a:t>of the </a:t>
            </a:r>
            <a:r>
              <a:rPr lang="en-US" sz="2200" b="1" i="1" dirty="0" smtClean="0">
                <a:solidFill>
                  <a:srgbClr val="FF0000"/>
                </a:solidFill>
                <a:latin typeface="Times New Roman" pitchFamily="18" charset="0"/>
                <a:cs typeface="Times New Roman" pitchFamily="18" charset="0"/>
              </a:rPr>
              <a:t>force</a:t>
            </a:r>
            <a:r>
              <a:rPr lang="en-US" sz="2200" b="1" i="1" dirty="0" smtClean="0">
                <a:latin typeface="Times New Roman" pitchFamily="18" charset="0"/>
                <a:cs typeface="Times New Roman" pitchFamily="18" charset="0"/>
              </a:rPr>
              <a:t> acting on the body </a:t>
            </a:r>
            <a:r>
              <a:rPr lang="en-US" sz="2200" b="1" i="1" dirty="0" smtClean="0">
                <a:solidFill>
                  <a:srgbClr val="FF0000"/>
                </a:solidFill>
                <a:latin typeface="Times New Roman" pitchFamily="18" charset="0"/>
                <a:cs typeface="Times New Roman" pitchFamily="18" charset="0"/>
              </a:rPr>
              <a:t>to</a:t>
            </a:r>
            <a:r>
              <a:rPr lang="en-US" sz="2200" b="1" i="1" dirty="0" smtClean="0">
                <a:latin typeface="Times New Roman" pitchFamily="18" charset="0"/>
                <a:cs typeface="Times New Roman" pitchFamily="18" charset="0"/>
              </a:rPr>
              <a:t> the </a:t>
            </a:r>
            <a:r>
              <a:rPr lang="en-US" sz="2200" b="1" i="1" dirty="0" smtClean="0">
                <a:solidFill>
                  <a:srgbClr val="FF0000"/>
                </a:solidFill>
                <a:latin typeface="Times New Roman" pitchFamily="18" charset="0"/>
                <a:cs typeface="Times New Roman" pitchFamily="18" charset="0"/>
              </a:rPr>
              <a:t>mass</a:t>
            </a:r>
            <a:r>
              <a:rPr lang="en-US" sz="2200" b="1" i="1" dirty="0" smtClean="0">
                <a:latin typeface="Times New Roman" pitchFamily="18" charset="0"/>
                <a:cs typeface="Times New Roman" pitchFamily="18" charset="0"/>
              </a:rPr>
              <a:t> of the body.   </a:t>
            </a:r>
            <a:r>
              <a:rPr lang="en-US" sz="2200" b="1" i="1" dirty="0">
                <a:latin typeface="Times New Roman" pitchFamily="18" charset="0"/>
                <a:cs typeface="Times New Roman" pitchFamily="18" charset="0"/>
              </a:rPr>
              <a:t> </a:t>
            </a:r>
            <a:r>
              <a:rPr lang="en-US" sz="2200" b="1" i="1" dirty="0" smtClean="0">
                <a:latin typeface="Times New Roman" pitchFamily="18" charset="0"/>
                <a:cs typeface="Times New Roman" pitchFamily="18" charset="0"/>
              </a:rPr>
              <a:t>(a =  P / m )</a:t>
            </a:r>
          </a:p>
          <a:p>
            <a:pPr algn="just">
              <a:buFont typeface="Monotype Sorts" pitchFamily="2" charset="2"/>
              <a:buNone/>
            </a:pPr>
            <a:endParaRPr lang="en-US" sz="100" b="1" i="1" dirty="0" smtClean="0">
              <a:latin typeface="Times New Roman" pitchFamily="18" charset="0"/>
              <a:cs typeface="Times New Roman" pitchFamily="18" charset="0"/>
            </a:endParaRPr>
          </a:p>
          <a:p>
            <a:pPr algn="just"/>
            <a:r>
              <a:rPr lang="en-US" sz="2200" b="1" i="1" dirty="0" smtClean="0">
                <a:latin typeface="Times New Roman" pitchFamily="18" charset="0"/>
                <a:cs typeface="Times New Roman" pitchFamily="18" charset="0"/>
              </a:rPr>
              <a:t>Thus for a given force, the </a:t>
            </a:r>
            <a:r>
              <a:rPr lang="en-US" sz="2200" b="1" i="1" dirty="0" smtClean="0">
                <a:solidFill>
                  <a:srgbClr val="FF0000"/>
                </a:solidFill>
                <a:latin typeface="Times New Roman" pitchFamily="18" charset="0"/>
                <a:cs typeface="Times New Roman" pitchFamily="18" charset="0"/>
              </a:rPr>
              <a:t>lighter </a:t>
            </a:r>
            <a:r>
              <a:rPr lang="en-US" sz="2200" b="1" i="1" dirty="0" smtClean="0">
                <a:latin typeface="Times New Roman" pitchFamily="18" charset="0"/>
                <a:cs typeface="Times New Roman" pitchFamily="18" charset="0"/>
              </a:rPr>
              <a:t>the </a:t>
            </a:r>
            <a:r>
              <a:rPr lang="en-US" sz="2200" b="1" i="1" dirty="0" smtClean="0">
                <a:solidFill>
                  <a:srgbClr val="FF0000"/>
                </a:solidFill>
                <a:latin typeface="Times New Roman" pitchFamily="18" charset="0"/>
                <a:cs typeface="Times New Roman" pitchFamily="18" charset="0"/>
              </a:rPr>
              <a:t>mass</a:t>
            </a:r>
            <a:r>
              <a:rPr lang="en-US" sz="2200" b="1" i="1" dirty="0" smtClean="0">
                <a:latin typeface="Times New Roman" pitchFamily="18" charset="0"/>
                <a:cs typeface="Times New Roman" pitchFamily="18" charset="0"/>
              </a:rPr>
              <a:t> of the body, the </a:t>
            </a:r>
            <a:r>
              <a:rPr lang="en-US" sz="2200" b="1" i="1" dirty="0" smtClean="0">
                <a:solidFill>
                  <a:srgbClr val="FF0000"/>
                </a:solidFill>
                <a:latin typeface="Times New Roman" pitchFamily="18" charset="0"/>
                <a:cs typeface="Times New Roman" pitchFamily="18" charset="0"/>
              </a:rPr>
              <a:t>higher</a:t>
            </a:r>
            <a:r>
              <a:rPr lang="en-US" sz="2200" b="1" i="1" dirty="0" smtClean="0">
                <a:latin typeface="Times New Roman" pitchFamily="18" charset="0"/>
                <a:cs typeface="Times New Roman" pitchFamily="18" charset="0"/>
              </a:rPr>
              <a:t> the </a:t>
            </a:r>
            <a:r>
              <a:rPr lang="en-US" sz="2200" b="1" i="1" dirty="0" smtClean="0">
                <a:solidFill>
                  <a:srgbClr val="FF0000"/>
                </a:solidFill>
                <a:latin typeface="Times New Roman" pitchFamily="18" charset="0"/>
                <a:cs typeface="Times New Roman" pitchFamily="18" charset="0"/>
              </a:rPr>
              <a:t>acceleration</a:t>
            </a:r>
            <a:r>
              <a:rPr lang="en-US" sz="2200" b="1" i="1" dirty="0" smtClean="0">
                <a:latin typeface="Times New Roman" pitchFamily="18" charset="0"/>
                <a:cs typeface="Times New Roman" pitchFamily="18" charset="0"/>
              </a:rPr>
              <a:t> will be.</a:t>
            </a:r>
          </a:p>
          <a:p>
            <a:pPr algn="just"/>
            <a:endParaRPr lang="en-US" sz="2200" dirty="0" smtClean="0">
              <a:latin typeface="Times New Roman" pitchFamily="18" charset="0"/>
              <a:cs typeface="Times New Roman" pitchFamily="18" charset="0"/>
            </a:endParaRPr>
          </a:p>
          <a:p>
            <a:pPr algn="just"/>
            <a:r>
              <a:rPr lang="en-IN" sz="2200" b="1" dirty="0" smtClean="0">
                <a:latin typeface="Times New Roman" pitchFamily="18" charset="0"/>
                <a:cs typeface="Times New Roman" pitchFamily="18" charset="0"/>
              </a:rPr>
              <a:t>When in a </a:t>
            </a:r>
            <a:r>
              <a:rPr lang="en-IN" sz="2200" b="1" dirty="0" smtClean="0">
                <a:solidFill>
                  <a:srgbClr val="FF0000"/>
                </a:solidFill>
                <a:latin typeface="Times New Roman" pitchFamily="18" charset="0"/>
                <a:cs typeface="Times New Roman" pitchFamily="18" charset="0"/>
              </a:rPr>
              <a:t>stable orbit</a:t>
            </a:r>
            <a:r>
              <a:rPr lang="en-IN" sz="2200" b="1" dirty="0" smtClean="0">
                <a:latin typeface="Times New Roman" pitchFamily="18" charset="0"/>
                <a:cs typeface="Times New Roman" pitchFamily="18" charset="0"/>
              </a:rPr>
              <a:t>, there are </a:t>
            </a:r>
            <a:r>
              <a:rPr lang="en-IN" sz="2200" b="1" dirty="0" smtClean="0">
                <a:solidFill>
                  <a:srgbClr val="FF0000"/>
                </a:solidFill>
                <a:latin typeface="Times New Roman" pitchFamily="18" charset="0"/>
                <a:cs typeface="Times New Roman" pitchFamily="18" charset="0"/>
              </a:rPr>
              <a:t>two</a:t>
            </a:r>
            <a:r>
              <a:rPr lang="en-IN" sz="2200" b="1" dirty="0" smtClean="0">
                <a:latin typeface="Times New Roman" pitchFamily="18" charset="0"/>
                <a:cs typeface="Times New Roman" pitchFamily="18" charset="0"/>
              </a:rPr>
              <a:t> main </a:t>
            </a:r>
            <a:r>
              <a:rPr lang="en-IN" sz="2200" b="1" dirty="0" smtClean="0">
                <a:solidFill>
                  <a:srgbClr val="FF0000"/>
                </a:solidFill>
                <a:latin typeface="Times New Roman" pitchFamily="18" charset="0"/>
                <a:cs typeface="Times New Roman" pitchFamily="18" charset="0"/>
              </a:rPr>
              <a:t>forces</a:t>
            </a:r>
            <a:r>
              <a:rPr lang="en-IN" sz="2200" b="1" dirty="0" smtClean="0">
                <a:latin typeface="Times New Roman" pitchFamily="18" charset="0"/>
                <a:cs typeface="Times New Roman" pitchFamily="18" charset="0"/>
              </a:rPr>
              <a:t> acting on a </a:t>
            </a:r>
            <a:r>
              <a:rPr lang="en-IN" sz="2200" b="1" dirty="0" smtClean="0">
                <a:solidFill>
                  <a:srgbClr val="FF0000"/>
                </a:solidFill>
                <a:latin typeface="Times New Roman" pitchFamily="18" charset="0"/>
                <a:cs typeface="Times New Roman" pitchFamily="18" charset="0"/>
              </a:rPr>
              <a:t>satellite</a:t>
            </a:r>
            <a:r>
              <a:rPr lang="en-IN" sz="2200" b="1" dirty="0" smtClean="0">
                <a:latin typeface="Times New Roman" pitchFamily="18" charset="0"/>
                <a:cs typeface="Times New Roman" pitchFamily="18" charset="0"/>
              </a:rPr>
              <a:t>: </a:t>
            </a:r>
          </a:p>
          <a:p>
            <a:pPr algn="just">
              <a:buNone/>
            </a:pPr>
            <a:r>
              <a:rPr lang="en-IN" sz="2200" b="1" dirty="0" smtClean="0">
                <a:latin typeface="Times New Roman" pitchFamily="18" charset="0"/>
                <a:cs typeface="Times New Roman" pitchFamily="18" charset="0"/>
              </a:rPr>
              <a:t>         1) a </a:t>
            </a:r>
            <a:r>
              <a:rPr lang="en-IN" sz="2200" b="1" dirty="0" smtClean="0">
                <a:solidFill>
                  <a:srgbClr val="FF0000"/>
                </a:solidFill>
                <a:latin typeface="Times New Roman" pitchFamily="18" charset="0"/>
                <a:cs typeface="Times New Roman" pitchFamily="18" charset="0"/>
              </a:rPr>
              <a:t>centrifugal</a:t>
            </a:r>
            <a:r>
              <a:rPr lang="en-IN" sz="2200" b="1" dirty="0" smtClean="0">
                <a:latin typeface="Times New Roman" pitchFamily="18" charset="0"/>
                <a:cs typeface="Times New Roman" pitchFamily="18" charset="0"/>
              </a:rPr>
              <a:t> force               2)  a</a:t>
            </a:r>
            <a:r>
              <a:rPr lang="en-IN" sz="2200" b="1" dirty="0" smtClean="0">
                <a:solidFill>
                  <a:srgbClr val="FF0000"/>
                </a:solidFill>
                <a:latin typeface="Times New Roman" pitchFamily="18" charset="0"/>
                <a:cs typeface="Times New Roman" pitchFamily="18" charset="0"/>
              </a:rPr>
              <a:t> centripetal </a:t>
            </a:r>
            <a:r>
              <a:rPr lang="en-IN" sz="2200" b="1" dirty="0" smtClean="0">
                <a:latin typeface="Times New Roman" pitchFamily="18" charset="0"/>
                <a:cs typeface="Times New Roman" pitchFamily="18" charset="0"/>
              </a:rPr>
              <a:t>force</a:t>
            </a:r>
          </a:p>
          <a:p>
            <a:pPr algn="just">
              <a:buNone/>
            </a:pPr>
            <a:endParaRPr lang="en-IN" sz="1400" b="1" dirty="0" smtClean="0">
              <a:latin typeface="Times New Roman" pitchFamily="18" charset="0"/>
              <a:cs typeface="Times New Roman" pitchFamily="18" charset="0"/>
            </a:endParaRPr>
          </a:p>
          <a:p>
            <a:pPr algn="just"/>
            <a:r>
              <a:rPr lang="en-US" sz="2200" b="1" dirty="0" smtClean="0">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A </a:t>
            </a:r>
            <a:r>
              <a:rPr lang="en-US" sz="2200" b="1" i="1" u="sng" dirty="0" smtClean="0">
                <a:solidFill>
                  <a:srgbClr val="FF0000"/>
                </a:solidFill>
                <a:latin typeface="Times New Roman" pitchFamily="18" charset="0"/>
                <a:cs typeface="Times New Roman" pitchFamily="18" charset="0"/>
              </a:rPr>
              <a:t>centrifugal force </a:t>
            </a:r>
            <a:r>
              <a:rPr lang="en-US" sz="2200" b="1" i="1" u="sng" dirty="0" smtClean="0">
                <a:latin typeface="Times New Roman" pitchFamily="18" charset="0"/>
                <a:cs typeface="Times New Roman" pitchFamily="18" charset="0"/>
              </a:rPr>
              <a:t>due to the </a:t>
            </a:r>
            <a:r>
              <a:rPr lang="en-US" sz="2200" b="1" i="1" u="sng" dirty="0" smtClean="0">
                <a:solidFill>
                  <a:srgbClr val="FF0000"/>
                </a:solidFill>
                <a:latin typeface="Times New Roman" pitchFamily="18" charset="0"/>
                <a:cs typeface="Times New Roman" pitchFamily="18" charset="0"/>
              </a:rPr>
              <a:t>kinetic energy </a:t>
            </a:r>
            <a:r>
              <a:rPr lang="en-US" sz="2200" b="1" i="1" u="sng" dirty="0" smtClean="0">
                <a:latin typeface="Times New Roman" pitchFamily="18" charset="0"/>
                <a:cs typeface="Times New Roman" pitchFamily="18" charset="0"/>
              </a:rPr>
              <a:t>of the satellite</a:t>
            </a:r>
            <a:r>
              <a:rPr lang="en-US" sz="2200" b="1" dirty="0" smtClean="0">
                <a:latin typeface="Times New Roman" pitchFamily="18" charset="0"/>
                <a:cs typeface="Times New Roman" pitchFamily="18" charset="0"/>
              </a:rPr>
              <a:t>, which attempts to </a:t>
            </a:r>
            <a:r>
              <a:rPr lang="en-US" sz="2200" b="1" i="1" u="sng" dirty="0" smtClean="0">
                <a:solidFill>
                  <a:srgbClr val="FF0000"/>
                </a:solidFill>
                <a:latin typeface="Times New Roman" pitchFamily="18" charset="0"/>
                <a:cs typeface="Times New Roman" pitchFamily="18" charset="0"/>
              </a:rPr>
              <a:t>fling </a:t>
            </a:r>
            <a:r>
              <a:rPr lang="en-US" sz="2200" b="1" dirty="0" smtClean="0">
                <a:latin typeface="Times New Roman" pitchFamily="18" charset="0"/>
                <a:cs typeface="Times New Roman" pitchFamily="18" charset="0"/>
              </a:rPr>
              <a:t>the satellite into a </a:t>
            </a:r>
            <a:r>
              <a:rPr lang="en-US" sz="2200" b="1" i="1" u="sng" dirty="0" smtClean="0">
                <a:solidFill>
                  <a:srgbClr val="FF0000"/>
                </a:solidFill>
                <a:latin typeface="Times New Roman" pitchFamily="18" charset="0"/>
                <a:cs typeface="Times New Roman" pitchFamily="18" charset="0"/>
              </a:rPr>
              <a:t>higher orbit</a:t>
            </a:r>
            <a:r>
              <a:rPr lang="en-US" sz="2200" b="1" dirty="0" smtClean="0">
                <a:latin typeface="Times New Roman" pitchFamily="18" charset="0"/>
                <a:cs typeface="Times New Roman" pitchFamily="18" charset="0"/>
              </a:rPr>
              <a:t>.</a:t>
            </a:r>
          </a:p>
          <a:p>
            <a:pPr algn="just"/>
            <a:endParaRPr lang="en-US" sz="1200" b="1" dirty="0" smtClean="0">
              <a:latin typeface="Times New Roman" pitchFamily="18" charset="0"/>
              <a:cs typeface="Times New Roman" pitchFamily="18" charset="0"/>
            </a:endParaRPr>
          </a:p>
          <a:p>
            <a:pPr algn="just"/>
            <a:r>
              <a:rPr lang="en-US" sz="2200" b="1" dirty="0">
                <a:solidFill>
                  <a:srgbClr val="FF0000"/>
                </a:solidFill>
                <a:latin typeface="Times New Roman" pitchFamily="18" charset="0"/>
                <a:cs typeface="Times New Roman" pitchFamily="18" charset="0"/>
              </a:rPr>
              <a:t>A</a:t>
            </a:r>
            <a:r>
              <a:rPr lang="en-US" sz="2200" b="1" dirty="0" smtClean="0">
                <a:solidFill>
                  <a:srgbClr val="FF0000"/>
                </a:solidFill>
                <a:latin typeface="Times New Roman" pitchFamily="18" charset="0"/>
                <a:cs typeface="Times New Roman" pitchFamily="18" charset="0"/>
              </a:rPr>
              <a:t> </a:t>
            </a:r>
            <a:r>
              <a:rPr lang="en-US" sz="2200" b="1" i="1" u="sng" dirty="0" smtClean="0">
                <a:solidFill>
                  <a:srgbClr val="FF0000"/>
                </a:solidFill>
                <a:latin typeface="Times New Roman" pitchFamily="18" charset="0"/>
                <a:cs typeface="Times New Roman" pitchFamily="18" charset="0"/>
              </a:rPr>
              <a:t>centripetal force </a:t>
            </a:r>
            <a:r>
              <a:rPr lang="en-US" sz="2200" b="1" i="1" u="sng" dirty="0" smtClean="0">
                <a:latin typeface="Times New Roman" pitchFamily="18" charset="0"/>
                <a:cs typeface="Times New Roman" pitchFamily="18" charset="0"/>
              </a:rPr>
              <a:t>due to </a:t>
            </a:r>
            <a:r>
              <a:rPr lang="en-US" sz="2200" b="1" i="1" u="sng" dirty="0" smtClean="0">
                <a:solidFill>
                  <a:srgbClr val="FF0000"/>
                </a:solidFill>
                <a:latin typeface="Times New Roman" pitchFamily="18" charset="0"/>
                <a:cs typeface="Times New Roman" pitchFamily="18" charset="0"/>
              </a:rPr>
              <a:t>gravitational attraction </a:t>
            </a:r>
            <a:r>
              <a:rPr lang="en-US" sz="2200" b="1" dirty="0" smtClean="0">
                <a:latin typeface="Times New Roman" pitchFamily="18" charset="0"/>
                <a:cs typeface="Times New Roman" pitchFamily="18" charset="0"/>
              </a:rPr>
              <a:t>of the </a:t>
            </a:r>
            <a:r>
              <a:rPr lang="en-US" sz="2200" b="1" dirty="0" smtClean="0">
                <a:solidFill>
                  <a:srgbClr val="FF0000"/>
                </a:solidFill>
                <a:latin typeface="Times New Roman" pitchFamily="18" charset="0"/>
                <a:cs typeface="Times New Roman" pitchFamily="18" charset="0"/>
              </a:rPr>
              <a:t>planet</a:t>
            </a:r>
            <a:r>
              <a:rPr lang="en-US" sz="2200" b="1" dirty="0" smtClean="0">
                <a:latin typeface="Times New Roman" pitchFamily="18" charset="0"/>
                <a:cs typeface="Times New Roman" pitchFamily="18" charset="0"/>
              </a:rPr>
              <a:t> about which the satellite is orbiting, which attempts to </a:t>
            </a:r>
            <a:r>
              <a:rPr lang="en-US" sz="2200" b="1" i="1" u="sng" dirty="0" smtClean="0">
                <a:solidFill>
                  <a:srgbClr val="FF0000"/>
                </a:solidFill>
                <a:latin typeface="Times New Roman" pitchFamily="18" charset="0"/>
                <a:cs typeface="Times New Roman" pitchFamily="18" charset="0"/>
              </a:rPr>
              <a:t>pull </a:t>
            </a:r>
            <a:r>
              <a:rPr lang="en-US" sz="2200" b="1" i="1" u="sng" dirty="0" smtClean="0">
                <a:latin typeface="Times New Roman" pitchFamily="18" charset="0"/>
                <a:cs typeface="Times New Roman" pitchFamily="18" charset="0"/>
              </a:rPr>
              <a:t>the satellite </a:t>
            </a:r>
            <a:r>
              <a:rPr lang="en-US" sz="2200" b="1" i="1" u="sng" dirty="0" smtClean="0">
                <a:solidFill>
                  <a:srgbClr val="FF0000"/>
                </a:solidFill>
                <a:latin typeface="Times New Roman" pitchFamily="18" charset="0"/>
                <a:cs typeface="Times New Roman" pitchFamily="18" charset="0"/>
              </a:rPr>
              <a:t>down</a:t>
            </a:r>
            <a:r>
              <a:rPr lang="en-US" sz="2200" b="1" i="1" u="sng" dirty="0" smtClean="0">
                <a:latin typeface="Times New Roman" pitchFamily="18" charset="0"/>
                <a:cs typeface="Times New Roman" pitchFamily="18" charset="0"/>
              </a:rPr>
              <a:t> </a:t>
            </a:r>
            <a:r>
              <a:rPr lang="en-US" sz="2200" b="1" dirty="0" smtClean="0">
                <a:latin typeface="Times New Roman" pitchFamily="18" charset="0"/>
                <a:cs typeface="Times New Roman" pitchFamily="18" charset="0"/>
              </a:rPr>
              <a:t>toward the </a:t>
            </a:r>
            <a:r>
              <a:rPr lang="en-US" sz="2200" b="1" u="sng" dirty="0" smtClean="0">
                <a:latin typeface="Times New Roman" pitchFamily="18" charset="0"/>
                <a:cs typeface="Times New Roman" pitchFamily="18" charset="0"/>
              </a:rPr>
              <a:t>planet</a:t>
            </a:r>
            <a:r>
              <a:rPr lang="en-US" sz="2200" b="1" dirty="0" smtClean="0">
                <a:latin typeface="Times New Roman" pitchFamily="18" charset="0"/>
                <a:cs typeface="Times New Roman" pitchFamily="18" charset="0"/>
              </a:rPr>
              <a:t>.</a:t>
            </a:r>
          </a:p>
          <a:p>
            <a:pPr algn="just"/>
            <a:endParaRPr lang="en-US" sz="1100" b="1" dirty="0" smtClean="0">
              <a:latin typeface="Times New Roman" pitchFamily="18" charset="0"/>
              <a:cs typeface="Times New Roman" pitchFamily="18" charset="0"/>
            </a:endParaRPr>
          </a:p>
          <a:p>
            <a:pPr algn="just"/>
            <a:r>
              <a:rPr lang="en-US" sz="2200" b="1" dirty="0" smtClean="0">
                <a:latin typeface="Times New Roman" pitchFamily="18" charset="0"/>
                <a:cs typeface="Times New Roman" pitchFamily="18" charset="0"/>
              </a:rPr>
              <a:t>Gravitational </a:t>
            </a:r>
            <a:r>
              <a:rPr lang="en-US" sz="2200" b="1" i="1" u="sng" dirty="0" smtClean="0">
                <a:solidFill>
                  <a:srgbClr val="FF0000"/>
                </a:solidFill>
                <a:latin typeface="Times New Roman" pitchFamily="18" charset="0"/>
                <a:cs typeface="Times New Roman" pitchFamily="18" charset="0"/>
              </a:rPr>
              <a:t>force</a:t>
            </a:r>
            <a:r>
              <a:rPr lang="en-US" sz="2200" b="1" i="1" u="sng" dirty="0" smtClean="0">
                <a:latin typeface="Times New Roman" pitchFamily="18" charset="0"/>
                <a:cs typeface="Times New Roman" pitchFamily="18" charset="0"/>
              </a:rPr>
              <a:t> is </a:t>
            </a:r>
            <a:r>
              <a:rPr lang="en-US" sz="2200" b="1" i="1" u="sng" dirty="0" smtClean="0">
                <a:solidFill>
                  <a:srgbClr val="FF0000"/>
                </a:solidFill>
                <a:latin typeface="Times New Roman" pitchFamily="18" charset="0"/>
                <a:cs typeface="Times New Roman" pitchFamily="18" charset="0"/>
              </a:rPr>
              <a:t>inversely</a:t>
            </a:r>
            <a:r>
              <a:rPr lang="en-US" sz="2200" b="1" i="1" u="sng" dirty="0" smtClean="0">
                <a:latin typeface="Times New Roman" pitchFamily="18" charset="0"/>
                <a:cs typeface="Times New Roman" pitchFamily="18" charset="0"/>
              </a:rPr>
              <a:t> proportional to the </a:t>
            </a:r>
            <a:r>
              <a:rPr lang="en-US" sz="2200" b="1" i="1" u="sng" dirty="0" smtClean="0">
                <a:solidFill>
                  <a:srgbClr val="FF0000"/>
                </a:solidFill>
                <a:latin typeface="Times New Roman" pitchFamily="18" charset="0"/>
                <a:cs typeface="Times New Roman" pitchFamily="18" charset="0"/>
              </a:rPr>
              <a:t>square</a:t>
            </a:r>
            <a:r>
              <a:rPr lang="en-US" sz="2200" b="1" i="1" u="sng" dirty="0" smtClean="0">
                <a:latin typeface="Times New Roman" pitchFamily="18" charset="0"/>
                <a:cs typeface="Times New Roman" pitchFamily="18" charset="0"/>
              </a:rPr>
              <a:t> </a:t>
            </a:r>
            <a:r>
              <a:rPr lang="en-US" sz="2200" b="1" dirty="0" smtClean="0">
                <a:latin typeface="Times New Roman" pitchFamily="18" charset="0"/>
                <a:cs typeface="Times New Roman" pitchFamily="18" charset="0"/>
              </a:rPr>
              <a:t>of the distance </a:t>
            </a:r>
            <a:r>
              <a:rPr lang="en-US" sz="2200" b="1" dirty="0" smtClean="0">
                <a:solidFill>
                  <a:srgbClr val="FF0000"/>
                </a:solidFill>
                <a:latin typeface="Times New Roman" pitchFamily="18" charset="0"/>
                <a:cs typeface="Times New Roman" pitchFamily="18" charset="0"/>
              </a:rPr>
              <a:t>b/w </a:t>
            </a:r>
            <a:r>
              <a:rPr lang="en-US" sz="2200" b="1" dirty="0" smtClean="0">
                <a:latin typeface="Times New Roman" pitchFamily="18" charset="0"/>
                <a:cs typeface="Times New Roman" pitchFamily="18" charset="0"/>
              </a:rPr>
              <a:t>the centers of gravity of the </a:t>
            </a:r>
            <a:r>
              <a:rPr lang="en-US" sz="2200" b="1" i="1" u="sng" dirty="0" smtClean="0">
                <a:solidFill>
                  <a:srgbClr val="FF0000"/>
                </a:solidFill>
                <a:latin typeface="Times New Roman" pitchFamily="18" charset="0"/>
                <a:cs typeface="Times New Roman" pitchFamily="18" charset="0"/>
              </a:rPr>
              <a:t>satellite</a:t>
            </a:r>
            <a:r>
              <a:rPr lang="en-US" sz="2200" b="1" i="1" u="sng" dirty="0" smtClean="0">
                <a:latin typeface="Times New Roman" pitchFamily="18" charset="0"/>
                <a:cs typeface="Times New Roman" pitchFamily="18" charset="0"/>
              </a:rPr>
              <a:t> and the </a:t>
            </a:r>
            <a:r>
              <a:rPr lang="en-US" sz="2200" b="1" i="1" u="sng" dirty="0" smtClean="0">
                <a:solidFill>
                  <a:srgbClr val="FF0000"/>
                </a:solidFill>
                <a:latin typeface="Times New Roman" pitchFamily="18" charset="0"/>
                <a:cs typeface="Times New Roman" pitchFamily="18" charset="0"/>
              </a:rPr>
              <a:t>planet</a:t>
            </a:r>
            <a:r>
              <a:rPr lang="en-US" sz="2200" b="1" i="1" u="sng" dirty="0" smtClean="0">
                <a:latin typeface="Times New Roman" pitchFamily="18" charset="0"/>
                <a:cs typeface="Times New Roman" pitchFamily="18" charset="0"/>
              </a:rPr>
              <a:t> </a:t>
            </a:r>
            <a:r>
              <a:rPr lang="en-US" sz="2200" b="1" dirty="0" smtClean="0">
                <a:latin typeface="Times New Roman" pitchFamily="18" charset="0"/>
                <a:cs typeface="Times New Roman" pitchFamily="18" charset="0"/>
              </a:rPr>
              <a:t>the satellite is orbiting, in this case the </a:t>
            </a:r>
            <a:r>
              <a:rPr lang="en-US" sz="2200" b="1" dirty="0" smtClean="0">
                <a:solidFill>
                  <a:srgbClr val="FF0000"/>
                </a:solidFill>
                <a:latin typeface="Times New Roman" pitchFamily="18" charset="0"/>
                <a:cs typeface="Times New Roman" pitchFamily="18" charset="0"/>
              </a:rPr>
              <a:t>earth.</a:t>
            </a:r>
          </a:p>
          <a:p>
            <a:pPr algn="just">
              <a:buNone/>
            </a:pPr>
            <a:endParaRPr lang="en-US" sz="100" dirty="0" smtClean="0">
              <a:latin typeface="Times New Roman" pitchFamily="18" charset="0"/>
              <a:cs typeface="Times New Roman" pitchFamily="18" charset="0"/>
            </a:endParaRPr>
          </a:p>
          <a:p>
            <a:pPr algn="just"/>
            <a:endParaRPr lang="en-US" sz="2400" b="1" dirty="0" smtClean="0"/>
          </a:p>
          <a:p>
            <a:pPr algn="just"/>
            <a:endParaRPr lang="en-IN" sz="2400" dirty="0" smtClean="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304801"/>
            <a:ext cx="8915400" cy="6503492"/>
          </a:xfrm>
          <a:prstGeom prst="rect">
            <a:avLst/>
          </a:prstGeom>
        </p:spPr>
        <p:txBody>
          <a:bodyPr vert="horz" wrap="square" lIns="0" tIns="7792" rIns="0" bIns="0" rtlCol="0">
            <a:spAutoFit/>
          </a:bodyPr>
          <a:lstStyle/>
          <a:p>
            <a:pPr marL="11132" marR="312240" algn="just">
              <a:lnSpc>
                <a:spcPts val="3531"/>
              </a:lnSpc>
              <a:spcBef>
                <a:spcPts val="61"/>
              </a:spcBef>
            </a:pPr>
            <a:r>
              <a:rPr sz="2800" b="1" spc="-4" dirty="0">
                <a:solidFill>
                  <a:srgbClr val="181818"/>
                </a:solidFill>
                <a:latin typeface="Times New Roman" pitchFamily="18" charset="0"/>
                <a:cs typeface="Times New Roman" pitchFamily="18" charset="0"/>
              </a:rPr>
              <a:t>Remember that in </a:t>
            </a:r>
            <a:r>
              <a:rPr sz="2800" b="1" spc="-4" dirty="0">
                <a:solidFill>
                  <a:srgbClr val="00B0F0"/>
                </a:solidFill>
                <a:latin typeface="Times New Roman" pitchFamily="18" charset="0"/>
                <a:cs typeface="Times New Roman" pitchFamily="18" charset="0"/>
              </a:rPr>
              <a:t>space there is no </a:t>
            </a:r>
            <a:r>
              <a:rPr sz="2800" b="1" i="1" spc="-4" dirty="0">
                <a:solidFill>
                  <a:srgbClr val="00B0F0"/>
                </a:solidFill>
                <a:latin typeface="Times New Roman" pitchFamily="18" charset="0"/>
                <a:cs typeface="Times New Roman" pitchFamily="18" charset="0"/>
              </a:rPr>
              <a:t>up </a:t>
            </a:r>
            <a:r>
              <a:rPr sz="2800" b="1" spc="-4" dirty="0">
                <a:solidFill>
                  <a:srgbClr val="00B0F0"/>
                </a:solidFill>
                <a:latin typeface="Times New Roman" pitchFamily="18" charset="0"/>
                <a:cs typeface="Times New Roman" pitchFamily="18" charset="0"/>
              </a:rPr>
              <a:t>or </a:t>
            </a:r>
            <a:r>
              <a:rPr sz="2800" b="1" i="1" spc="-4" dirty="0">
                <a:solidFill>
                  <a:srgbClr val="00B0F0"/>
                </a:solidFill>
                <a:latin typeface="Times New Roman" pitchFamily="18" charset="0"/>
                <a:cs typeface="Times New Roman" pitchFamily="18" charset="0"/>
              </a:rPr>
              <a:t>down </a:t>
            </a:r>
            <a:r>
              <a:rPr sz="2800" b="1" spc="-4" dirty="0">
                <a:solidFill>
                  <a:srgbClr val="181818"/>
                </a:solidFill>
                <a:latin typeface="Times New Roman" pitchFamily="18" charset="0"/>
                <a:cs typeface="Times New Roman" pitchFamily="18" charset="0"/>
              </a:rPr>
              <a:t>;  that is a concept we are familiar with because of  </a:t>
            </a:r>
            <a:r>
              <a:rPr sz="2800" b="1" spc="-4" dirty="0">
                <a:solidFill>
                  <a:srgbClr val="00B050"/>
                </a:solidFill>
                <a:latin typeface="Times New Roman" pitchFamily="18" charset="0"/>
                <a:cs typeface="Times New Roman" pitchFamily="18" charset="0"/>
              </a:rPr>
              <a:t>gravity at the earth’s surface</a:t>
            </a:r>
            <a:r>
              <a:rPr sz="2800" b="1" spc="-4">
                <a:solidFill>
                  <a:srgbClr val="00B050"/>
                </a:solidFill>
                <a:latin typeface="Times New Roman" pitchFamily="18" charset="0"/>
                <a:cs typeface="Times New Roman" pitchFamily="18" charset="0"/>
              </a:rPr>
              <a:t>. </a:t>
            </a:r>
            <a:endParaRPr lang="en-US" sz="2800" b="1" spc="-4" dirty="0" smtClean="0">
              <a:solidFill>
                <a:srgbClr val="00B050"/>
              </a:solidFill>
              <a:latin typeface="Times New Roman" pitchFamily="18" charset="0"/>
              <a:cs typeface="Times New Roman" pitchFamily="18" charset="0"/>
            </a:endParaRPr>
          </a:p>
          <a:p>
            <a:pPr marL="11132" marR="312240" algn="just">
              <a:lnSpc>
                <a:spcPts val="3531"/>
              </a:lnSpc>
              <a:spcBef>
                <a:spcPts val="61"/>
              </a:spcBef>
            </a:pPr>
            <a:endParaRPr lang="en-US" sz="2800" b="1" spc="-4" dirty="0" smtClean="0">
              <a:solidFill>
                <a:srgbClr val="181818"/>
              </a:solidFill>
              <a:latin typeface="Times New Roman" pitchFamily="18" charset="0"/>
              <a:cs typeface="Times New Roman" pitchFamily="18" charset="0"/>
            </a:endParaRPr>
          </a:p>
          <a:p>
            <a:pPr marL="11132" marR="312240" algn="just">
              <a:lnSpc>
                <a:spcPts val="3531"/>
              </a:lnSpc>
              <a:spcBef>
                <a:spcPts val="61"/>
              </a:spcBef>
            </a:pPr>
            <a:r>
              <a:rPr sz="2800" b="1" spc="-4" smtClean="0">
                <a:solidFill>
                  <a:srgbClr val="181818"/>
                </a:solidFill>
                <a:latin typeface="Times New Roman" pitchFamily="18" charset="0"/>
                <a:cs typeface="Times New Roman" pitchFamily="18" charset="0"/>
              </a:rPr>
              <a:t>For </a:t>
            </a:r>
            <a:r>
              <a:rPr sz="2800" b="1" spc="-4" dirty="0">
                <a:solidFill>
                  <a:srgbClr val="181818"/>
                </a:solidFill>
                <a:latin typeface="Times New Roman" pitchFamily="18" charset="0"/>
                <a:cs typeface="Times New Roman" pitchFamily="18" charset="0"/>
              </a:rPr>
              <a:t>a </a:t>
            </a:r>
            <a:r>
              <a:rPr sz="2800" b="1" spc="-4" dirty="0">
                <a:solidFill>
                  <a:srgbClr val="0070C0"/>
                </a:solidFill>
                <a:latin typeface="Times New Roman" pitchFamily="18" charset="0"/>
                <a:cs typeface="Times New Roman" pitchFamily="18" charset="0"/>
              </a:rPr>
              <a:t>weightless  body in space</a:t>
            </a:r>
            <a:r>
              <a:rPr sz="2800" b="1" spc="-4" dirty="0">
                <a:solidFill>
                  <a:srgbClr val="181818"/>
                </a:solidFill>
                <a:latin typeface="Times New Roman" pitchFamily="18" charset="0"/>
                <a:cs typeface="Times New Roman" pitchFamily="18" charset="0"/>
              </a:rPr>
              <a:t>, such as an </a:t>
            </a:r>
            <a:r>
              <a:rPr sz="2800" b="1" spc="-4" dirty="0">
                <a:solidFill>
                  <a:srgbClr val="00B050"/>
                </a:solidFill>
                <a:latin typeface="Times New Roman" pitchFamily="18" charset="0"/>
                <a:cs typeface="Times New Roman" pitchFamily="18" charset="0"/>
              </a:rPr>
              <a:t>orbiting spacecraft</a:t>
            </a:r>
            <a:r>
              <a:rPr sz="2800" b="1" spc="-4">
                <a:solidFill>
                  <a:srgbClr val="00B050"/>
                </a:solidFill>
                <a:latin typeface="Times New Roman" pitchFamily="18" charset="0"/>
                <a:cs typeface="Times New Roman" pitchFamily="18" charset="0"/>
              </a:rPr>
              <a:t>,</a:t>
            </a:r>
            <a:r>
              <a:rPr sz="2800" b="1" spc="48">
                <a:solidFill>
                  <a:srgbClr val="00B050"/>
                </a:solidFill>
                <a:latin typeface="Times New Roman" pitchFamily="18" charset="0"/>
                <a:cs typeface="Times New Roman" pitchFamily="18" charset="0"/>
              </a:rPr>
              <a:t> </a:t>
            </a:r>
            <a:r>
              <a:rPr sz="2800" b="1" spc="-4" smtClean="0">
                <a:solidFill>
                  <a:srgbClr val="00B050"/>
                </a:solidFill>
                <a:latin typeface="Times New Roman" pitchFamily="18" charset="0"/>
                <a:cs typeface="Times New Roman" pitchFamily="18" charset="0"/>
              </a:rPr>
              <a:t>up</a:t>
            </a:r>
            <a:r>
              <a:rPr lang="en-US" sz="2800" b="1" spc="-4" dirty="0" smtClean="0">
                <a:solidFill>
                  <a:srgbClr val="00B050"/>
                </a:solidFill>
                <a:latin typeface="Times New Roman" pitchFamily="18" charset="0"/>
                <a:cs typeface="Times New Roman" pitchFamily="18" charset="0"/>
              </a:rPr>
              <a:t> </a:t>
            </a:r>
            <a:r>
              <a:rPr sz="2800" b="1" spc="-4" smtClean="0">
                <a:solidFill>
                  <a:srgbClr val="00B050"/>
                </a:solidFill>
                <a:latin typeface="Times New Roman" pitchFamily="18" charset="0"/>
                <a:cs typeface="Times New Roman" pitchFamily="18" charset="0"/>
              </a:rPr>
              <a:t>and </a:t>
            </a:r>
            <a:r>
              <a:rPr sz="2800" b="1" spc="-4" dirty="0">
                <a:solidFill>
                  <a:srgbClr val="00B050"/>
                </a:solidFill>
                <a:latin typeface="Times New Roman" pitchFamily="18" charset="0"/>
                <a:cs typeface="Times New Roman" pitchFamily="18" charset="0"/>
              </a:rPr>
              <a:t>down have no meaning unless they are  defined with respect to a reference point</a:t>
            </a:r>
            <a:r>
              <a:rPr sz="2800" b="1" spc="-4">
                <a:solidFill>
                  <a:srgbClr val="00B050"/>
                </a:solidFill>
                <a:latin typeface="Times New Roman" pitchFamily="18" charset="0"/>
                <a:cs typeface="Times New Roman" pitchFamily="18" charset="0"/>
              </a:rPr>
              <a:t>.</a:t>
            </a:r>
            <a:r>
              <a:rPr sz="2800" b="1" spc="44">
                <a:solidFill>
                  <a:srgbClr val="00B050"/>
                </a:solidFill>
                <a:latin typeface="Times New Roman" pitchFamily="18" charset="0"/>
                <a:cs typeface="Times New Roman" pitchFamily="18" charset="0"/>
              </a:rPr>
              <a:t> </a:t>
            </a:r>
            <a:endParaRPr lang="en-US" sz="2800" b="1" spc="44" dirty="0" smtClean="0">
              <a:solidFill>
                <a:srgbClr val="00B050"/>
              </a:solidFill>
              <a:latin typeface="Times New Roman" pitchFamily="18" charset="0"/>
              <a:cs typeface="Times New Roman" pitchFamily="18" charset="0"/>
            </a:endParaRPr>
          </a:p>
          <a:p>
            <a:pPr marL="11132" marR="312240" algn="just">
              <a:lnSpc>
                <a:spcPts val="3531"/>
              </a:lnSpc>
              <a:spcBef>
                <a:spcPts val="61"/>
              </a:spcBef>
            </a:pPr>
            <a:endParaRPr lang="en-US" sz="800" b="1" spc="44" dirty="0" smtClean="0">
              <a:solidFill>
                <a:srgbClr val="181818"/>
              </a:solidFill>
              <a:latin typeface="Times New Roman" pitchFamily="18" charset="0"/>
              <a:cs typeface="Times New Roman" pitchFamily="18" charset="0"/>
            </a:endParaRPr>
          </a:p>
          <a:p>
            <a:pPr marL="11132" marR="312240" algn="just">
              <a:lnSpc>
                <a:spcPts val="3531"/>
              </a:lnSpc>
              <a:spcBef>
                <a:spcPts val="61"/>
              </a:spcBef>
            </a:pPr>
            <a:r>
              <a:rPr sz="2800" b="1" spc="-4" smtClean="0">
                <a:solidFill>
                  <a:srgbClr val="181818"/>
                </a:solidFill>
                <a:latin typeface="Times New Roman" pitchFamily="18" charset="0"/>
                <a:cs typeface="Times New Roman" pitchFamily="18" charset="0"/>
              </a:rPr>
              <a:t>The</a:t>
            </a:r>
            <a:r>
              <a:rPr lang="en-US" sz="2800" b="1" spc="-4" dirty="0" smtClean="0">
                <a:solidFill>
                  <a:srgbClr val="181818"/>
                </a:solidFill>
                <a:latin typeface="Times New Roman" pitchFamily="18" charset="0"/>
                <a:cs typeface="Times New Roman" pitchFamily="18" charset="0"/>
              </a:rPr>
              <a:t> </a:t>
            </a:r>
            <a:r>
              <a:rPr sz="2800" b="1" i="1" spc="-4" smtClean="0">
                <a:solidFill>
                  <a:srgbClr val="FF0000"/>
                </a:solidFill>
                <a:latin typeface="Times New Roman" pitchFamily="18" charset="0"/>
                <a:cs typeface="Times New Roman" pitchFamily="18" charset="0"/>
              </a:rPr>
              <a:t>right </a:t>
            </a:r>
            <a:r>
              <a:rPr sz="2800" b="1" i="1" spc="-4" dirty="0">
                <a:solidFill>
                  <a:srgbClr val="FF0000"/>
                </a:solidFill>
                <a:latin typeface="Times New Roman" pitchFamily="18" charset="0"/>
                <a:cs typeface="Times New Roman" pitchFamily="18" charset="0"/>
              </a:rPr>
              <a:t>ascension of the ascending node </a:t>
            </a:r>
            <a:r>
              <a:rPr sz="2800" b="1" spc="-4" dirty="0">
                <a:solidFill>
                  <a:srgbClr val="FF0000"/>
                </a:solidFill>
                <a:latin typeface="Times New Roman" pitchFamily="18" charset="0"/>
                <a:cs typeface="Times New Roman" pitchFamily="18" charset="0"/>
              </a:rPr>
              <a:t>is called</a:t>
            </a:r>
            <a:r>
              <a:rPr sz="2800" b="1" spc="66" dirty="0">
                <a:solidFill>
                  <a:srgbClr val="FF0000"/>
                </a:solidFill>
                <a:latin typeface="Times New Roman" pitchFamily="18" charset="0"/>
                <a:cs typeface="Times New Roman" pitchFamily="18" charset="0"/>
              </a:rPr>
              <a:t> </a:t>
            </a:r>
            <a:r>
              <a:rPr sz="2800" b="1" spc="-4">
                <a:solidFill>
                  <a:srgbClr val="FF0000"/>
                </a:solidFill>
                <a:latin typeface="Times New Roman" pitchFamily="18" charset="0"/>
                <a:cs typeface="Times New Roman" pitchFamily="18" charset="0"/>
              </a:rPr>
              <a:t>Ω</a:t>
            </a:r>
            <a:r>
              <a:rPr sz="2800" b="1" spc="-4" smtClean="0">
                <a:solidFill>
                  <a:srgbClr val="181818"/>
                </a:solidFill>
                <a:latin typeface="Times New Roman" pitchFamily="18" charset="0"/>
                <a:cs typeface="Times New Roman" pitchFamily="18" charset="0"/>
              </a:rPr>
              <a:t>.</a:t>
            </a:r>
            <a:endParaRPr lang="en-US" sz="2800" b="1" spc="-4" dirty="0" smtClean="0">
              <a:solidFill>
                <a:srgbClr val="181818"/>
              </a:solidFill>
              <a:latin typeface="Times New Roman" pitchFamily="18" charset="0"/>
              <a:cs typeface="Times New Roman" pitchFamily="18" charset="0"/>
            </a:endParaRPr>
          </a:p>
          <a:p>
            <a:pPr marL="11132" marR="312240" algn="just">
              <a:lnSpc>
                <a:spcPts val="3531"/>
              </a:lnSpc>
              <a:spcBef>
                <a:spcPts val="61"/>
              </a:spcBef>
            </a:pPr>
            <a:endParaRPr sz="1050" b="1">
              <a:latin typeface="Times New Roman" pitchFamily="18" charset="0"/>
              <a:cs typeface="Times New Roman" pitchFamily="18" charset="0"/>
            </a:endParaRPr>
          </a:p>
          <a:p>
            <a:pPr marL="11132" marR="481440" algn="just">
              <a:lnSpc>
                <a:spcPct val="104800"/>
              </a:lnSpc>
            </a:pPr>
            <a:r>
              <a:rPr sz="2800" b="1" spc="-4" dirty="0">
                <a:solidFill>
                  <a:srgbClr val="181818"/>
                </a:solidFill>
                <a:latin typeface="Times New Roman" pitchFamily="18" charset="0"/>
                <a:cs typeface="Times New Roman" pitchFamily="18" charset="0"/>
              </a:rPr>
              <a:t>The </a:t>
            </a:r>
            <a:r>
              <a:rPr sz="2800" b="1" spc="-4" dirty="0">
                <a:solidFill>
                  <a:srgbClr val="FF0000"/>
                </a:solidFill>
                <a:latin typeface="Times New Roman" pitchFamily="18" charset="0"/>
                <a:cs typeface="Times New Roman" pitchFamily="18" charset="0"/>
              </a:rPr>
              <a:t>angle</a:t>
            </a:r>
            <a:r>
              <a:rPr sz="2800" b="1" spc="-4" dirty="0">
                <a:solidFill>
                  <a:srgbClr val="181818"/>
                </a:solidFill>
                <a:latin typeface="Times New Roman" pitchFamily="18" charset="0"/>
                <a:cs typeface="Times New Roman" pitchFamily="18" charset="0"/>
              </a:rPr>
              <a:t> that the </a:t>
            </a:r>
            <a:r>
              <a:rPr sz="2800" b="1" spc="-4" dirty="0">
                <a:solidFill>
                  <a:srgbClr val="FF0000"/>
                </a:solidFill>
                <a:latin typeface="Times New Roman" pitchFamily="18" charset="0"/>
                <a:cs typeface="Times New Roman" pitchFamily="18" charset="0"/>
              </a:rPr>
              <a:t>orbital plane </a:t>
            </a:r>
            <a:r>
              <a:rPr sz="2800" b="1" spc="-4" dirty="0">
                <a:solidFill>
                  <a:srgbClr val="181818"/>
                </a:solidFill>
                <a:latin typeface="Times New Roman" pitchFamily="18" charset="0"/>
                <a:cs typeface="Times New Roman" pitchFamily="18" charset="0"/>
              </a:rPr>
              <a:t>makes with the  </a:t>
            </a:r>
            <a:r>
              <a:rPr sz="2800" b="1" spc="-4" dirty="0">
                <a:solidFill>
                  <a:srgbClr val="FF0000"/>
                </a:solidFill>
                <a:latin typeface="Times New Roman" pitchFamily="18" charset="0"/>
                <a:cs typeface="Times New Roman" pitchFamily="18" charset="0"/>
              </a:rPr>
              <a:t>equatorial plane </a:t>
            </a:r>
            <a:r>
              <a:rPr sz="2800" b="1" spc="-4" dirty="0">
                <a:solidFill>
                  <a:srgbClr val="181818"/>
                </a:solidFill>
                <a:latin typeface="Times New Roman" pitchFamily="18" charset="0"/>
                <a:cs typeface="Times New Roman" pitchFamily="18" charset="0"/>
              </a:rPr>
              <a:t>(the planes </a:t>
            </a:r>
            <a:r>
              <a:rPr sz="2800" b="1" spc="-4" dirty="0">
                <a:solidFill>
                  <a:srgbClr val="0070C0"/>
                </a:solidFill>
                <a:latin typeface="Times New Roman" pitchFamily="18" charset="0"/>
                <a:cs typeface="Times New Roman" pitchFamily="18" charset="0"/>
              </a:rPr>
              <a:t>intersect</a:t>
            </a:r>
            <a:r>
              <a:rPr sz="2800" b="1" spc="-4" dirty="0">
                <a:solidFill>
                  <a:srgbClr val="181818"/>
                </a:solidFill>
                <a:latin typeface="Times New Roman" pitchFamily="18" charset="0"/>
                <a:cs typeface="Times New Roman" pitchFamily="18" charset="0"/>
              </a:rPr>
              <a:t> at the </a:t>
            </a:r>
            <a:r>
              <a:rPr sz="2800" b="1" spc="-4" dirty="0">
                <a:solidFill>
                  <a:srgbClr val="00B050"/>
                </a:solidFill>
                <a:latin typeface="Times New Roman" pitchFamily="18" charset="0"/>
                <a:cs typeface="Times New Roman" pitchFamily="18" charset="0"/>
              </a:rPr>
              <a:t>line  joining the nodes</a:t>
            </a:r>
            <a:r>
              <a:rPr sz="2800" b="1" spc="-4" dirty="0">
                <a:solidFill>
                  <a:srgbClr val="181818"/>
                </a:solidFill>
                <a:latin typeface="Times New Roman" pitchFamily="18" charset="0"/>
                <a:cs typeface="Times New Roman" pitchFamily="18" charset="0"/>
              </a:rPr>
              <a:t>) is called the </a:t>
            </a:r>
            <a:r>
              <a:rPr sz="3600" b="1" i="1" spc="-4" dirty="0">
                <a:solidFill>
                  <a:srgbClr val="800000"/>
                </a:solidFill>
                <a:latin typeface="Times New Roman" pitchFamily="18" charset="0"/>
                <a:cs typeface="Times New Roman" pitchFamily="18" charset="0"/>
              </a:rPr>
              <a:t>inclination </a:t>
            </a:r>
            <a:r>
              <a:rPr sz="3600" b="1" spc="-4" dirty="0">
                <a:solidFill>
                  <a:srgbClr val="181818"/>
                </a:solidFill>
                <a:latin typeface="Times New Roman" pitchFamily="18" charset="0"/>
                <a:cs typeface="Times New Roman" pitchFamily="18" charset="0"/>
              </a:rPr>
              <a:t>,</a:t>
            </a:r>
            <a:r>
              <a:rPr sz="3600" b="1" spc="26" dirty="0">
                <a:solidFill>
                  <a:srgbClr val="181818"/>
                </a:solidFill>
                <a:latin typeface="Times New Roman" pitchFamily="18" charset="0"/>
                <a:cs typeface="Times New Roman" pitchFamily="18" charset="0"/>
              </a:rPr>
              <a:t> </a:t>
            </a:r>
            <a:r>
              <a:rPr sz="3600" b="1" i="1" spc="-4" dirty="0">
                <a:solidFill>
                  <a:srgbClr val="181818"/>
                </a:solidFill>
                <a:latin typeface="Times New Roman" pitchFamily="18" charset="0"/>
                <a:cs typeface="Times New Roman" pitchFamily="18" charset="0"/>
              </a:rPr>
              <a:t>i</a:t>
            </a:r>
            <a:r>
              <a:rPr sz="3600" b="1" spc="-4" dirty="0">
                <a:solidFill>
                  <a:srgbClr val="181818"/>
                </a:solidFill>
                <a:latin typeface="Times New Roman" pitchFamily="18" charset="0"/>
                <a:cs typeface="Times New Roman" pitchFamily="18" charset="0"/>
              </a:rPr>
              <a:t>.</a:t>
            </a:r>
            <a:endParaRPr sz="2800" b="1">
              <a:latin typeface="Times New Roman" pitchFamily="18" charset="0"/>
              <a:cs typeface="Times New Roman" pitchFamily="18" charset="0"/>
            </a:endParaRPr>
          </a:p>
          <a:p>
            <a:pPr marL="11132" algn="just">
              <a:spcBef>
                <a:spcPts val="162"/>
              </a:spcBef>
            </a:pPr>
            <a:r>
              <a:rPr sz="2800" b="1" spc="-4" dirty="0">
                <a:solidFill>
                  <a:srgbClr val="181818"/>
                </a:solidFill>
                <a:latin typeface="Times New Roman" pitchFamily="18" charset="0"/>
                <a:cs typeface="Times New Roman" pitchFamily="18" charset="0"/>
              </a:rPr>
              <a:t>Figure 2.9 illustrates these</a:t>
            </a:r>
            <a:r>
              <a:rPr sz="2800" b="1" dirty="0">
                <a:solidFill>
                  <a:srgbClr val="181818"/>
                </a:solidFill>
                <a:latin typeface="Times New Roman" pitchFamily="18" charset="0"/>
                <a:cs typeface="Times New Roman" pitchFamily="18" charset="0"/>
              </a:rPr>
              <a:t> </a:t>
            </a:r>
            <a:r>
              <a:rPr sz="2800" b="1" spc="-4" dirty="0">
                <a:solidFill>
                  <a:srgbClr val="181818"/>
                </a:solidFill>
                <a:latin typeface="Times New Roman" pitchFamily="18" charset="0"/>
                <a:cs typeface="Times New Roman" pitchFamily="18" charset="0"/>
              </a:rPr>
              <a:t>quantities.</a:t>
            </a:r>
            <a:endParaRPr sz="2800" b="1">
              <a:latin typeface="Times New Roman" pitchFamily="18" charset="0"/>
              <a:cs typeface="Times New Roman" pitchFamily="18" charset="0"/>
            </a:endParaRPr>
          </a:p>
        </p:txBody>
      </p:sp>
      <p:sp>
        <p:nvSpPr>
          <p:cNvPr id="3" name="object 3"/>
          <p:cNvSpPr txBox="1">
            <a:spLocks noGrp="1"/>
          </p:cNvSpPr>
          <p:nvPr>
            <p:ph type="sldNum" sz="quarter" idx="4294967295"/>
          </p:nvPr>
        </p:nvSpPr>
        <p:spPr>
          <a:xfrm>
            <a:off x="8458200" y="6400800"/>
            <a:ext cx="4350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50</a:t>
            </a:fld>
            <a:endParaRPr spc="-4"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595973"/>
            <a:ext cx="8229600" cy="5412806"/>
          </a:xfrm>
          <a:prstGeom prst="rect">
            <a:avLst/>
          </a:prstGeom>
        </p:spPr>
        <p:txBody>
          <a:bodyPr vert="horz" wrap="square" lIns="0" tIns="15028" rIns="0" bIns="0" rtlCol="0">
            <a:spAutoFit/>
          </a:bodyPr>
          <a:lstStyle/>
          <a:p>
            <a:pPr marL="11132" marR="4453" algn="just">
              <a:lnSpc>
                <a:spcPct val="109400"/>
              </a:lnSpc>
              <a:spcBef>
                <a:spcPts val="118"/>
              </a:spcBef>
            </a:pPr>
            <a:r>
              <a:rPr sz="3200" b="1" dirty="0">
                <a:solidFill>
                  <a:srgbClr val="181818"/>
                </a:solidFill>
                <a:latin typeface="Times New Roman"/>
                <a:cs typeface="Times New Roman"/>
              </a:rPr>
              <a:t>The variables </a:t>
            </a:r>
            <a:r>
              <a:rPr sz="3200" b="1" dirty="0">
                <a:solidFill>
                  <a:srgbClr val="FF0000"/>
                </a:solidFill>
                <a:latin typeface="PMingLiU"/>
                <a:cs typeface="PMingLiU"/>
              </a:rPr>
              <a:t>Ω</a:t>
            </a:r>
            <a:r>
              <a:rPr sz="3200" b="1" dirty="0">
                <a:solidFill>
                  <a:srgbClr val="181818"/>
                </a:solidFill>
                <a:latin typeface="PMingLiU"/>
                <a:cs typeface="PMingLiU"/>
              </a:rPr>
              <a:t> </a:t>
            </a:r>
            <a:r>
              <a:rPr sz="3200" b="1" dirty="0">
                <a:solidFill>
                  <a:srgbClr val="181818"/>
                </a:solidFill>
                <a:latin typeface="Times New Roman"/>
                <a:cs typeface="Times New Roman"/>
              </a:rPr>
              <a:t>and</a:t>
            </a:r>
            <a:r>
              <a:rPr sz="3200" b="1" dirty="0">
                <a:solidFill>
                  <a:srgbClr val="FF0000"/>
                </a:solidFill>
                <a:latin typeface="Times New Roman"/>
                <a:cs typeface="Times New Roman"/>
              </a:rPr>
              <a:t> </a:t>
            </a:r>
            <a:r>
              <a:rPr sz="3200" b="1" i="1" dirty="0">
                <a:solidFill>
                  <a:srgbClr val="FF0000"/>
                </a:solidFill>
                <a:latin typeface="Times New Roman"/>
                <a:cs typeface="Times New Roman"/>
              </a:rPr>
              <a:t>i </a:t>
            </a:r>
            <a:r>
              <a:rPr sz="3200" b="1" dirty="0">
                <a:solidFill>
                  <a:srgbClr val="181818"/>
                </a:solidFill>
                <a:latin typeface="Times New Roman"/>
                <a:cs typeface="Times New Roman"/>
              </a:rPr>
              <a:t>together </a:t>
            </a:r>
            <a:r>
              <a:rPr sz="3200" b="1" dirty="0">
                <a:solidFill>
                  <a:srgbClr val="0070C0"/>
                </a:solidFill>
                <a:latin typeface="Times New Roman"/>
                <a:cs typeface="Times New Roman"/>
              </a:rPr>
              <a:t>locate the  orbital plane</a:t>
            </a:r>
            <a:r>
              <a:rPr sz="3200" b="1" dirty="0">
                <a:solidFill>
                  <a:srgbClr val="181818"/>
                </a:solidFill>
                <a:latin typeface="Times New Roman"/>
                <a:cs typeface="Times New Roman"/>
              </a:rPr>
              <a:t> with respect to the </a:t>
            </a:r>
            <a:r>
              <a:rPr sz="3200" b="1" dirty="0">
                <a:solidFill>
                  <a:srgbClr val="00B050"/>
                </a:solidFill>
                <a:latin typeface="Times New Roman"/>
                <a:cs typeface="Times New Roman"/>
              </a:rPr>
              <a:t>equatorial  plane</a:t>
            </a:r>
            <a:r>
              <a:rPr sz="3200" b="1">
                <a:solidFill>
                  <a:srgbClr val="181818"/>
                </a:solidFill>
                <a:latin typeface="Times New Roman"/>
                <a:cs typeface="Times New Roman"/>
              </a:rPr>
              <a:t>. </a:t>
            </a:r>
            <a:endParaRPr lang="en-US" sz="3200" b="1" dirty="0" smtClean="0">
              <a:solidFill>
                <a:srgbClr val="181818"/>
              </a:solidFill>
              <a:latin typeface="Times New Roman"/>
              <a:cs typeface="Times New Roman"/>
            </a:endParaRPr>
          </a:p>
          <a:p>
            <a:pPr marL="11132" marR="4453" algn="just">
              <a:lnSpc>
                <a:spcPct val="109400"/>
              </a:lnSpc>
              <a:spcBef>
                <a:spcPts val="118"/>
              </a:spcBef>
            </a:pPr>
            <a:endParaRPr lang="en-US" sz="3200" b="1" dirty="0" smtClean="0">
              <a:solidFill>
                <a:srgbClr val="181818"/>
              </a:solidFill>
              <a:latin typeface="Times New Roman"/>
              <a:cs typeface="Times New Roman"/>
            </a:endParaRPr>
          </a:p>
          <a:p>
            <a:pPr marL="11132" marR="4453" algn="just">
              <a:lnSpc>
                <a:spcPct val="109400"/>
              </a:lnSpc>
              <a:spcBef>
                <a:spcPts val="118"/>
              </a:spcBef>
            </a:pPr>
            <a:r>
              <a:rPr sz="3200" b="1" smtClean="0">
                <a:solidFill>
                  <a:srgbClr val="181818"/>
                </a:solidFill>
                <a:latin typeface="Times New Roman"/>
                <a:cs typeface="Times New Roman"/>
              </a:rPr>
              <a:t>To </a:t>
            </a:r>
            <a:r>
              <a:rPr sz="3200" b="1" dirty="0">
                <a:solidFill>
                  <a:srgbClr val="181818"/>
                </a:solidFill>
                <a:latin typeface="Times New Roman"/>
                <a:cs typeface="Times New Roman"/>
              </a:rPr>
              <a:t>locate orbital coordinate </a:t>
            </a:r>
            <a:r>
              <a:rPr sz="3200" b="1" spc="-4" dirty="0">
                <a:solidFill>
                  <a:srgbClr val="181818"/>
                </a:solidFill>
                <a:latin typeface="Times New Roman"/>
                <a:cs typeface="Times New Roman"/>
              </a:rPr>
              <a:t>system  with </a:t>
            </a:r>
            <a:r>
              <a:rPr sz="3200" b="1" dirty="0">
                <a:solidFill>
                  <a:srgbClr val="181818"/>
                </a:solidFill>
                <a:latin typeface="Times New Roman"/>
                <a:cs typeface="Times New Roman"/>
              </a:rPr>
              <a:t>respect to the </a:t>
            </a:r>
            <a:r>
              <a:rPr sz="3200" b="1" dirty="0">
                <a:solidFill>
                  <a:srgbClr val="0070C0"/>
                </a:solidFill>
                <a:latin typeface="Times New Roman"/>
                <a:cs typeface="Times New Roman"/>
              </a:rPr>
              <a:t>equatorial coordinate  </a:t>
            </a:r>
            <a:r>
              <a:rPr sz="3200" b="1" spc="-4" dirty="0">
                <a:solidFill>
                  <a:srgbClr val="0070C0"/>
                </a:solidFill>
                <a:latin typeface="Times New Roman"/>
                <a:cs typeface="Times New Roman"/>
              </a:rPr>
              <a:t>system </a:t>
            </a:r>
            <a:r>
              <a:rPr sz="3200" b="1" spc="-4" dirty="0">
                <a:solidFill>
                  <a:srgbClr val="181818"/>
                </a:solidFill>
                <a:latin typeface="Times New Roman"/>
                <a:cs typeface="Times New Roman"/>
              </a:rPr>
              <a:t>we need </a:t>
            </a:r>
            <a:r>
              <a:rPr sz="3300" b="1" i="1" spc="-92" dirty="0">
                <a:solidFill>
                  <a:srgbClr val="00B050"/>
                </a:solidFill>
                <a:latin typeface="PMingLiU"/>
                <a:cs typeface="PMingLiU"/>
              </a:rPr>
              <a:t>ω</a:t>
            </a:r>
            <a:r>
              <a:rPr sz="3200" b="1" spc="-92" dirty="0">
                <a:solidFill>
                  <a:srgbClr val="00B050"/>
                </a:solidFill>
                <a:latin typeface="Times New Roman"/>
                <a:cs typeface="Times New Roman"/>
              </a:rPr>
              <a:t>, </a:t>
            </a:r>
            <a:r>
              <a:rPr sz="3200" b="1" dirty="0">
                <a:solidFill>
                  <a:srgbClr val="00B050"/>
                </a:solidFill>
                <a:latin typeface="Times New Roman"/>
                <a:cs typeface="Times New Roman"/>
              </a:rPr>
              <a:t>the </a:t>
            </a:r>
            <a:r>
              <a:rPr sz="3200" b="1" i="1" dirty="0">
                <a:solidFill>
                  <a:srgbClr val="00B050"/>
                </a:solidFill>
                <a:latin typeface="Times New Roman"/>
                <a:cs typeface="Times New Roman"/>
              </a:rPr>
              <a:t>argument of  perigee west</a:t>
            </a:r>
            <a:r>
              <a:rPr sz="3200" b="1">
                <a:solidFill>
                  <a:srgbClr val="00B050"/>
                </a:solidFill>
                <a:latin typeface="Times New Roman"/>
                <a:cs typeface="Times New Roman"/>
              </a:rPr>
              <a:t>. </a:t>
            </a:r>
            <a:endParaRPr lang="en-US" sz="3200" b="1" dirty="0" smtClean="0">
              <a:solidFill>
                <a:srgbClr val="00B050"/>
              </a:solidFill>
              <a:latin typeface="Times New Roman"/>
              <a:cs typeface="Times New Roman"/>
            </a:endParaRPr>
          </a:p>
          <a:p>
            <a:pPr marL="11132" marR="4453" algn="just">
              <a:lnSpc>
                <a:spcPct val="109400"/>
              </a:lnSpc>
              <a:spcBef>
                <a:spcPts val="118"/>
              </a:spcBef>
            </a:pPr>
            <a:endParaRPr lang="en-US" sz="3200" b="1" dirty="0" smtClean="0">
              <a:solidFill>
                <a:srgbClr val="181818"/>
              </a:solidFill>
              <a:latin typeface="Times New Roman"/>
              <a:cs typeface="Times New Roman"/>
            </a:endParaRPr>
          </a:p>
          <a:p>
            <a:pPr marL="11132" marR="4453" algn="just">
              <a:lnSpc>
                <a:spcPct val="109400"/>
              </a:lnSpc>
              <a:spcBef>
                <a:spcPts val="118"/>
              </a:spcBef>
            </a:pPr>
            <a:r>
              <a:rPr sz="3200" b="1" smtClean="0">
                <a:solidFill>
                  <a:srgbClr val="181818"/>
                </a:solidFill>
                <a:latin typeface="Times New Roman"/>
                <a:cs typeface="Times New Roman"/>
              </a:rPr>
              <a:t>This </a:t>
            </a:r>
            <a:r>
              <a:rPr sz="3200" b="1" spc="-4" dirty="0">
                <a:solidFill>
                  <a:srgbClr val="181818"/>
                </a:solidFill>
                <a:latin typeface="Times New Roman"/>
                <a:cs typeface="Times New Roman"/>
              </a:rPr>
              <a:t>is </a:t>
            </a:r>
            <a:r>
              <a:rPr sz="3200" b="1" dirty="0">
                <a:solidFill>
                  <a:srgbClr val="181818"/>
                </a:solidFill>
                <a:latin typeface="Times New Roman"/>
                <a:cs typeface="Times New Roman"/>
              </a:rPr>
              <a:t>the </a:t>
            </a:r>
            <a:r>
              <a:rPr sz="3200" b="1" dirty="0">
                <a:solidFill>
                  <a:srgbClr val="0070C0"/>
                </a:solidFill>
                <a:latin typeface="Times New Roman"/>
                <a:cs typeface="Times New Roman"/>
              </a:rPr>
              <a:t>angle measured  along the orbit </a:t>
            </a:r>
            <a:r>
              <a:rPr sz="3200" b="1" dirty="0">
                <a:solidFill>
                  <a:srgbClr val="181818"/>
                </a:solidFill>
                <a:latin typeface="Times New Roman"/>
                <a:cs typeface="Times New Roman"/>
              </a:rPr>
              <a:t>from the </a:t>
            </a:r>
            <a:r>
              <a:rPr sz="3200" b="1" dirty="0">
                <a:solidFill>
                  <a:srgbClr val="00B050"/>
                </a:solidFill>
                <a:latin typeface="Times New Roman"/>
                <a:cs typeface="Times New Roman"/>
              </a:rPr>
              <a:t>ascending node</a:t>
            </a:r>
            <a:r>
              <a:rPr sz="3200" b="1" spc="-118" dirty="0">
                <a:solidFill>
                  <a:srgbClr val="00B050"/>
                </a:solidFill>
                <a:latin typeface="Times New Roman"/>
                <a:cs typeface="Times New Roman"/>
              </a:rPr>
              <a:t> </a:t>
            </a:r>
            <a:r>
              <a:rPr sz="3200" b="1" dirty="0">
                <a:solidFill>
                  <a:srgbClr val="181818"/>
                </a:solidFill>
                <a:latin typeface="Times New Roman"/>
                <a:cs typeface="Times New Roman"/>
              </a:rPr>
              <a:t>to  the</a:t>
            </a:r>
            <a:r>
              <a:rPr sz="3200" b="1" spc="-4" dirty="0">
                <a:solidFill>
                  <a:srgbClr val="181818"/>
                </a:solidFill>
                <a:latin typeface="Times New Roman"/>
                <a:cs typeface="Times New Roman"/>
              </a:rPr>
              <a:t> </a:t>
            </a:r>
            <a:r>
              <a:rPr sz="3200" b="1" spc="-4" dirty="0">
                <a:solidFill>
                  <a:srgbClr val="FF0000"/>
                </a:solidFill>
                <a:latin typeface="Times New Roman"/>
                <a:cs typeface="Times New Roman"/>
              </a:rPr>
              <a:t>perigee</a:t>
            </a:r>
            <a:r>
              <a:rPr sz="3200" spc="-4" dirty="0">
                <a:solidFill>
                  <a:srgbClr val="FF0000"/>
                </a:solidFill>
                <a:latin typeface="Times New Roman"/>
                <a:cs typeface="Times New Roman"/>
              </a:rPr>
              <a:t>.</a:t>
            </a:r>
            <a:endParaRPr sz="3200">
              <a:solidFill>
                <a:srgbClr val="FF0000"/>
              </a:solidFill>
              <a:latin typeface="Times New Roman"/>
              <a:cs typeface="Times New Roman"/>
            </a:endParaRPr>
          </a:p>
        </p:txBody>
      </p:sp>
      <p:sp>
        <p:nvSpPr>
          <p:cNvPr id="3" name="object 3"/>
          <p:cNvSpPr txBox="1">
            <a:spLocks noGrp="1"/>
          </p:cNvSpPr>
          <p:nvPr>
            <p:ph type="sldNum" sz="quarter" idx="4294967295"/>
          </p:nvPr>
        </p:nvSpPr>
        <p:spPr>
          <a:xfrm>
            <a:off x="8458200" y="6477000"/>
            <a:ext cx="4350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51</a:t>
            </a:fld>
            <a:endParaRPr spc="-4"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304800"/>
            <a:ext cx="8610600" cy="6008444"/>
          </a:xfrm>
          <a:prstGeom prst="rect">
            <a:avLst/>
          </a:prstGeom>
        </p:spPr>
        <p:txBody>
          <a:bodyPr vert="horz" wrap="square" lIns="0" tIns="11688" rIns="0" bIns="0" rtlCol="0">
            <a:spAutoFit/>
          </a:bodyPr>
          <a:lstStyle/>
          <a:p>
            <a:pPr marL="11132" marR="4453" algn="just">
              <a:lnSpc>
                <a:spcPct val="114900"/>
              </a:lnSpc>
              <a:spcBef>
                <a:spcPts val="92"/>
              </a:spcBef>
            </a:pPr>
            <a:r>
              <a:rPr sz="2800" b="1" spc="-4" dirty="0">
                <a:solidFill>
                  <a:srgbClr val="181818"/>
                </a:solidFill>
                <a:latin typeface="Times New Roman"/>
                <a:cs typeface="Times New Roman"/>
              </a:rPr>
              <a:t>Standard </a:t>
            </a:r>
            <a:r>
              <a:rPr sz="2800" b="1" spc="-4" dirty="0">
                <a:solidFill>
                  <a:srgbClr val="FF0000"/>
                </a:solidFill>
                <a:latin typeface="Times New Roman"/>
                <a:cs typeface="Times New Roman"/>
              </a:rPr>
              <a:t>time</a:t>
            </a:r>
            <a:r>
              <a:rPr sz="2800" b="1" spc="-4" dirty="0">
                <a:solidFill>
                  <a:srgbClr val="181818"/>
                </a:solidFill>
                <a:latin typeface="Times New Roman"/>
                <a:cs typeface="Times New Roman"/>
              </a:rPr>
              <a:t> for </a:t>
            </a:r>
            <a:r>
              <a:rPr sz="2800" b="1" spc="-4" dirty="0">
                <a:solidFill>
                  <a:srgbClr val="FF0000"/>
                </a:solidFill>
                <a:latin typeface="Times New Roman"/>
                <a:cs typeface="Times New Roman"/>
              </a:rPr>
              <a:t>space operations </a:t>
            </a:r>
            <a:r>
              <a:rPr sz="2800" b="1" spc="-4" dirty="0">
                <a:solidFill>
                  <a:srgbClr val="181818"/>
                </a:solidFill>
                <a:latin typeface="Times New Roman"/>
                <a:cs typeface="Times New Roman"/>
              </a:rPr>
              <a:t>and most other  scientific and engineering purposes is </a:t>
            </a:r>
            <a:r>
              <a:rPr sz="2800" b="1" i="1" spc="-4" dirty="0">
                <a:solidFill>
                  <a:srgbClr val="FF0000"/>
                </a:solidFill>
                <a:latin typeface="Times New Roman"/>
                <a:cs typeface="Times New Roman"/>
              </a:rPr>
              <a:t>universal  time </a:t>
            </a:r>
            <a:r>
              <a:rPr sz="2800" b="1" spc="-4" dirty="0">
                <a:solidFill>
                  <a:srgbClr val="181818"/>
                </a:solidFill>
                <a:latin typeface="Times New Roman"/>
                <a:cs typeface="Times New Roman"/>
              </a:rPr>
              <a:t>(UT), also known as </a:t>
            </a:r>
            <a:r>
              <a:rPr sz="2800" b="1" i="1" spc="-4" dirty="0">
                <a:solidFill>
                  <a:srgbClr val="FF0000"/>
                </a:solidFill>
                <a:latin typeface="Times New Roman"/>
                <a:cs typeface="Times New Roman"/>
              </a:rPr>
              <a:t>zulu time </a:t>
            </a:r>
            <a:r>
              <a:rPr sz="2800" b="1" spc="-4" dirty="0">
                <a:solidFill>
                  <a:srgbClr val="800000"/>
                </a:solidFill>
                <a:latin typeface="Times New Roman"/>
                <a:cs typeface="Times New Roman"/>
              </a:rPr>
              <a:t>(Z</a:t>
            </a:r>
            <a:r>
              <a:rPr sz="2800" b="1" spc="-4">
                <a:solidFill>
                  <a:srgbClr val="800000"/>
                </a:solidFill>
                <a:latin typeface="Times New Roman"/>
                <a:cs typeface="Times New Roman"/>
              </a:rPr>
              <a:t>)</a:t>
            </a:r>
            <a:r>
              <a:rPr sz="2800" b="1" spc="-4">
                <a:solidFill>
                  <a:srgbClr val="181818"/>
                </a:solidFill>
                <a:latin typeface="Times New Roman"/>
                <a:cs typeface="Times New Roman"/>
              </a:rPr>
              <a:t>. </a:t>
            </a:r>
            <a:endParaRPr lang="en-US" sz="2800" b="1" spc="-4" dirty="0" smtClean="0">
              <a:solidFill>
                <a:srgbClr val="181818"/>
              </a:solidFill>
              <a:latin typeface="Times New Roman"/>
              <a:cs typeface="Times New Roman"/>
            </a:endParaRPr>
          </a:p>
          <a:p>
            <a:pPr marL="11132" marR="4453" algn="just">
              <a:lnSpc>
                <a:spcPct val="114900"/>
              </a:lnSpc>
              <a:spcBef>
                <a:spcPts val="92"/>
              </a:spcBef>
            </a:pPr>
            <a:endParaRPr lang="en-US" sz="1050" b="1" spc="-4" dirty="0" smtClean="0">
              <a:solidFill>
                <a:srgbClr val="181818"/>
              </a:solidFill>
              <a:latin typeface="Times New Roman"/>
              <a:cs typeface="Times New Roman"/>
            </a:endParaRPr>
          </a:p>
          <a:p>
            <a:pPr marL="11132" marR="4453" algn="just">
              <a:lnSpc>
                <a:spcPct val="114900"/>
              </a:lnSpc>
              <a:spcBef>
                <a:spcPts val="92"/>
              </a:spcBef>
            </a:pPr>
            <a:r>
              <a:rPr sz="2800" b="1" i="1" spc="-4" smtClean="0">
                <a:solidFill>
                  <a:srgbClr val="181818"/>
                </a:solidFill>
                <a:latin typeface="Times New Roman"/>
                <a:cs typeface="Times New Roman"/>
              </a:rPr>
              <a:t>This </a:t>
            </a:r>
            <a:r>
              <a:rPr sz="2800" b="1" i="1" spc="-4" dirty="0">
                <a:solidFill>
                  <a:srgbClr val="181818"/>
                </a:solidFill>
                <a:latin typeface="Times New Roman"/>
                <a:cs typeface="Times New Roman"/>
              </a:rPr>
              <a:t>is  essentially the </a:t>
            </a:r>
            <a:r>
              <a:rPr sz="2800" b="1" i="1" spc="-4" dirty="0">
                <a:solidFill>
                  <a:srgbClr val="FF0000"/>
                </a:solidFill>
                <a:latin typeface="Times New Roman"/>
                <a:cs typeface="Times New Roman"/>
              </a:rPr>
              <a:t>mean solar time </a:t>
            </a:r>
            <a:r>
              <a:rPr sz="2800" b="1" i="1" spc="-4" dirty="0">
                <a:solidFill>
                  <a:srgbClr val="181818"/>
                </a:solidFill>
                <a:latin typeface="Times New Roman"/>
                <a:cs typeface="Times New Roman"/>
              </a:rPr>
              <a:t>at the </a:t>
            </a:r>
            <a:r>
              <a:rPr sz="2800" b="1" i="1" spc="-4" dirty="0">
                <a:solidFill>
                  <a:srgbClr val="FF0000"/>
                </a:solidFill>
                <a:latin typeface="Times New Roman"/>
                <a:cs typeface="Times New Roman"/>
              </a:rPr>
              <a:t>Greenwich</a:t>
            </a:r>
            <a:r>
              <a:rPr sz="2800" b="1" i="1" spc="-4" dirty="0">
                <a:solidFill>
                  <a:srgbClr val="181818"/>
                </a:solidFill>
                <a:latin typeface="Times New Roman"/>
                <a:cs typeface="Times New Roman"/>
              </a:rPr>
              <a:t>  Observatory </a:t>
            </a:r>
            <a:r>
              <a:rPr sz="2800" b="1" i="1" spc="-4" dirty="0">
                <a:solidFill>
                  <a:srgbClr val="FF0000"/>
                </a:solidFill>
                <a:latin typeface="Times New Roman"/>
                <a:cs typeface="Times New Roman"/>
              </a:rPr>
              <a:t>near London</a:t>
            </a:r>
            <a:r>
              <a:rPr sz="2800" b="1" i="1" spc="-4" dirty="0">
                <a:solidFill>
                  <a:srgbClr val="181818"/>
                </a:solidFill>
                <a:latin typeface="Times New Roman"/>
                <a:cs typeface="Times New Roman"/>
              </a:rPr>
              <a:t>, England</a:t>
            </a:r>
            <a:r>
              <a:rPr sz="2800" b="1" i="1" spc="-4">
                <a:solidFill>
                  <a:srgbClr val="181818"/>
                </a:solidFill>
                <a:latin typeface="Times New Roman"/>
                <a:cs typeface="Times New Roman"/>
              </a:rPr>
              <a:t>. </a:t>
            </a:r>
            <a:endParaRPr lang="en-US" sz="2800" b="1" i="1" spc="-4" dirty="0" smtClean="0">
              <a:solidFill>
                <a:srgbClr val="181818"/>
              </a:solidFill>
              <a:latin typeface="Times New Roman"/>
              <a:cs typeface="Times New Roman"/>
            </a:endParaRPr>
          </a:p>
          <a:p>
            <a:pPr marL="11132" marR="4453" algn="just">
              <a:lnSpc>
                <a:spcPct val="114900"/>
              </a:lnSpc>
              <a:spcBef>
                <a:spcPts val="92"/>
              </a:spcBef>
            </a:pPr>
            <a:endParaRPr lang="en-US" sz="1600" b="1" i="1" spc="-4" dirty="0" smtClean="0">
              <a:solidFill>
                <a:srgbClr val="181818"/>
              </a:solidFill>
              <a:latin typeface="Times New Roman"/>
              <a:cs typeface="Times New Roman"/>
            </a:endParaRPr>
          </a:p>
          <a:p>
            <a:pPr marL="11132" marR="4453" algn="just">
              <a:lnSpc>
                <a:spcPct val="114900"/>
              </a:lnSpc>
              <a:spcBef>
                <a:spcPts val="92"/>
              </a:spcBef>
            </a:pPr>
            <a:r>
              <a:rPr sz="2800" b="1" i="1" spc="-4" smtClean="0">
                <a:solidFill>
                  <a:srgbClr val="181818"/>
                </a:solidFill>
                <a:latin typeface="Times New Roman"/>
                <a:cs typeface="Times New Roman"/>
              </a:rPr>
              <a:t>Universal  </a:t>
            </a:r>
            <a:r>
              <a:rPr sz="2800" b="1" i="1" spc="-4" dirty="0">
                <a:solidFill>
                  <a:srgbClr val="FF0000"/>
                </a:solidFill>
                <a:latin typeface="Times New Roman"/>
                <a:cs typeface="Times New Roman"/>
              </a:rPr>
              <a:t>time</a:t>
            </a:r>
            <a:r>
              <a:rPr sz="2800" b="1" i="1" spc="-4" dirty="0">
                <a:solidFill>
                  <a:srgbClr val="181818"/>
                </a:solidFill>
                <a:latin typeface="Times New Roman"/>
                <a:cs typeface="Times New Roman"/>
              </a:rPr>
              <a:t> is measured in </a:t>
            </a:r>
            <a:r>
              <a:rPr sz="2800" b="1" i="1" spc="-4" dirty="0">
                <a:solidFill>
                  <a:srgbClr val="FF0000"/>
                </a:solidFill>
                <a:latin typeface="Times New Roman"/>
                <a:cs typeface="Times New Roman"/>
              </a:rPr>
              <a:t>hours</a:t>
            </a:r>
            <a:r>
              <a:rPr sz="2800" b="1" i="1" spc="-4" dirty="0">
                <a:solidFill>
                  <a:srgbClr val="181818"/>
                </a:solidFill>
                <a:latin typeface="Times New Roman"/>
                <a:cs typeface="Times New Roman"/>
              </a:rPr>
              <a:t>, minutes, and </a:t>
            </a:r>
            <a:r>
              <a:rPr sz="2800" b="1" i="1" spc="-4" dirty="0">
                <a:solidFill>
                  <a:srgbClr val="FF0000"/>
                </a:solidFill>
                <a:latin typeface="Times New Roman"/>
                <a:cs typeface="Times New Roman"/>
              </a:rPr>
              <a:t>seconds</a:t>
            </a:r>
            <a:r>
              <a:rPr sz="2800" b="1" i="1" spc="-4" dirty="0">
                <a:solidFill>
                  <a:srgbClr val="181818"/>
                </a:solidFill>
                <a:latin typeface="Times New Roman"/>
                <a:cs typeface="Times New Roman"/>
              </a:rPr>
              <a:t>  or in </a:t>
            </a:r>
            <a:r>
              <a:rPr sz="2800" b="1" i="1" spc="-4" dirty="0">
                <a:solidFill>
                  <a:srgbClr val="FF0000"/>
                </a:solidFill>
                <a:latin typeface="Times New Roman"/>
                <a:cs typeface="Times New Roman"/>
              </a:rPr>
              <a:t>fractions</a:t>
            </a:r>
            <a:r>
              <a:rPr sz="2800" b="1" i="1" spc="-4" dirty="0">
                <a:solidFill>
                  <a:srgbClr val="181818"/>
                </a:solidFill>
                <a:latin typeface="Times New Roman"/>
                <a:cs typeface="Times New Roman"/>
              </a:rPr>
              <a:t> of a </a:t>
            </a:r>
            <a:r>
              <a:rPr sz="2800" b="1" i="1" spc="-4" dirty="0">
                <a:solidFill>
                  <a:srgbClr val="FF0000"/>
                </a:solidFill>
                <a:latin typeface="Times New Roman"/>
                <a:cs typeface="Times New Roman"/>
              </a:rPr>
              <a:t>day</a:t>
            </a:r>
            <a:r>
              <a:rPr sz="2800" b="1" i="1" spc="-4" dirty="0">
                <a:solidFill>
                  <a:srgbClr val="181818"/>
                </a:solidFill>
                <a:latin typeface="Times New Roman"/>
                <a:cs typeface="Times New Roman"/>
              </a:rPr>
              <a:t>. It is 5 h late than Eastern  Standard Time, so that 07:00 EST is 12:00:00 h  UT</a:t>
            </a:r>
            <a:r>
              <a:rPr sz="2800" b="1" i="1" spc="-4">
                <a:solidFill>
                  <a:srgbClr val="181818"/>
                </a:solidFill>
                <a:latin typeface="Times New Roman"/>
                <a:cs typeface="Times New Roman"/>
              </a:rPr>
              <a:t>. </a:t>
            </a:r>
            <a:endParaRPr lang="en-US" sz="2800" b="1" i="1" spc="-4" dirty="0" smtClean="0">
              <a:solidFill>
                <a:srgbClr val="181818"/>
              </a:solidFill>
              <a:latin typeface="Times New Roman"/>
              <a:cs typeface="Times New Roman"/>
            </a:endParaRPr>
          </a:p>
          <a:p>
            <a:pPr marL="11132" marR="4453" algn="just">
              <a:lnSpc>
                <a:spcPct val="114900"/>
              </a:lnSpc>
              <a:spcBef>
                <a:spcPts val="92"/>
              </a:spcBef>
            </a:pPr>
            <a:endParaRPr lang="en-US" sz="2800" b="1" spc="-4" dirty="0" smtClean="0">
              <a:solidFill>
                <a:srgbClr val="181818"/>
              </a:solidFill>
              <a:latin typeface="Times New Roman"/>
              <a:cs typeface="Times New Roman"/>
            </a:endParaRPr>
          </a:p>
          <a:p>
            <a:pPr marL="11132" marR="4453" algn="just">
              <a:lnSpc>
                <a:spcPct val="114900"/>
              </a:lnSpc>
              <a:spcBef>
                <a:spcPts val="92"/>
              </a:spcBef>
            </a:pPr>
            <a:r>
              <a:rPr sz="2800" b="1" spc="-4" smtClean="0">
                <a:solidFill>
                  <a:srgbClr val="181818"/>
                </a:solidFill>
                <a:latin typeface="Times New Roman"/>
                <a:cs typeface="Times New Roman"/>
              </a:rPr>
              <a:t>The </a:t>
            </a:r>
            <a:r>
              <a:rPr sz="2800" b="1" spc="-4" dirty="0">
                <a:solidFill>
                  <a:srgbClr val="181818"/>
                </a:solidFill>
                <a:latin typeface="Times New Roman"/>
                <a:cs typeface="Times New Roman"/>
              </a:rPr>
              <a:t>civil or calendar day begins at 00:00:00  hours UT, frequently written as 0 h.</a:t>
            </a:r>
            <a:endParaRPr sz="2800" b="1">
              <a:latin typeface="Times New Roman"/>
              <a:cs typeface="Times New Roman"/>
            </a:endParaRPr>
          </a:p>
        </p:txBody>
      </p:sp>
      <p:sp>
        <p:nvSpPr>
          <p:cNvPr id="3" name="object 3"/>
          <p:cNvSpPr txBox="1">
            <a:spLocks noGrp="1"/>
          </p:cNvSpPr>
          <p:nvPr>
            <p:ph type="sldNum" sz="quarter" idx="4294967295"/>
          </p:nvPr>
        </p:nvSpPr>
        <p:spPr>
          <a:xfrm>
            <a:off x="8534400" y="6400800"/>
            <a:ext cx="4350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52</a:t>
            </a:fld>
            <a:endParaRPr spc="-4"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73197" y="316469"/>
            <a:ext cx="8688" cy="6218841"/>
          </a:xfrm>
          <a:custGeom>
            <a:avLst/>
            <a:gdLst/>
            <a:ahLst/>
            <a:cxnLst/>
            <a:rect l="l" t="t" r="r" b="b"/>
            <a:pathLst>
              <a:path w="10159" h="6858000">
                <a:moveTo>
                  <a:pt x="0" y="6858000"/>
                </a:moveTo>
                <a:lnTo>
                  <a:pt x="9905" y="6858000"/>
                </a:lnTo>
                <a:lnTo>
                  <a:pt x="9905" y="0"/>
                </a:lnTo>
                <a:lnTo>
                  <a:pt x="0" y="0"/>
                </a:lnTo>
                <a:lnTo>
                  <a:pt x="0" y="6858000"/>
                </a:lnTo>
                <a:close/>
              </a:path>
            </a:pathLst>
          </a:custGeom>
          <a:solidFill>
            <a:srgbClr val="FFFFCC"/>
          </a:solidFill>
        </p:spPr>
        <p:txBody>
          <a:bodyPr wrap="square" lIns="0" tIns="0" rIns="0" bIns="0" rtlCol="0"/>
          <a:lstStyle/>
          <a:p>
            <a:endParaRPr/>
          </a:p>
        </p:txBody>
      </p:sp>
      <p:sp>
        <p:nvSpPr>
          <p:cNvPr id="3" name="object 3"/>
          <p:cNvSpPr txBox="1"/>
          <p:nvPr/>
        </p:nvSpPr>
        <p:spPr>
          <a:xfrm>
            <a:off x="7663916" y="6036678"/>
            <a:ext cx="152581" cy="166712"/>
          </a:xfrm>
          <a:prstGeom prst="rect">
            <a:avLst/>
          </a:prstGeom>
        </p:spPr>
        <p:txBody>
          <a:bodyPr vert="horz" wrap="square" lIns="0" tIns="0" rIns="0" bIns="0" rtlCol="0">
            <a:spAutoFit/>
          </a:bodyPr>
          <a:lstStyle/>
          <a:p>
            <a:pPr>
              <a:lnSpc>
                <a:spcPts val="1337"/>
              </a:lnSpc>
            </a:pPr>
            <a:r>
              <a:rPr sz="1200" spc="-4" dirty="0">
                <a:solidFill>
                  <a:srgbClr val="181818"/>
                </a:solidFill>
                <a:latin typeface="Times New Roman"/>
                <a:cs typeface="Times New Roman"/>
              </a:rPr>
              <a:t>82</a:t>
            </a:r>
            <a:endParaRPr sz="1200">
              <a:latin typeface="Times New Roman"/>
              <a:cs typeface="Times New Roman"/>
            </a:endParaRPr>
          </a:p>
        </p:txBody>
      </p:sp>
      <p:sp>
        <p:nvSpPr>
          <p:cNvPr id="4" name="object 4"/>
          <p:cNvSpPr/>
          <p:nvPr/>
        </p:nvSpPr>
        <p:spPr>
          <a:xfrm>
            <a:off x="0" y="152400"/>
            <a:ext cx="8915400" cy="6206173"/>
          </a:xfrm>
          <a:custGeom>
            <a:avLst/>
            <a:gdLst/>
            <a:ahLst/>
            <a:cxnLst/>
            <a:rect l="l" t="t" r="r" b="b"/>
            <a:pathLst>
              <a:path w="9134475" h="6844030">
                <a:moveTo>
                  <a:pt x="0" y="0"/>
                </a:moveTo>
                <a:lnTo>
                  <a:pt x="0" y="6843522"/>
                </a:lnTo>
                <a:lnTo>
                  <a:pt x="9134094" y="6843522"/>
                </a:lnTo>
                <a:lnTo>
                  <a:pt x="9134094" y="0"/>
                </a:lnTo>
                <a:lnTo>
                  <a:pt x="0" y="0"/>
                </a:lnTo>
                <a:close/>
              </a:path>
            </a:pathLst>
          </a:custGeom>
          <a:solidFill>
            <a:srgbClr val="FFFFFF"/>
          </a:solidFill>
        </p:spPr>
        <p:txBody>
          <a:bodyPr wrap="square" lIns="0" tIns="0" rIns="0" bIns="0" rtlCol="0"/>
          <a:lstStyle/>
          <a:p>
            <a:endParaRPr/>
          </a:p>
        </p:txBody>
      </p:sp>
      <p:sp>
        <p:nvSpPr>
          <p:cNvPr id="5" name="object 5"/>
          <p:cNvSpPr txBox="1"/>
          <p:nvPr/>
        </p:nvSpPr>
        <p:spPr>
          <a:xfrm>
            <a:off x="3657600" y="6501918"/>
            <a:ext cx="5486400" cy="356082"/>
          </a:xfrm>
          <a:prstGeom prst="rect">
            <a:avLst/>
          </a:prstGeom>
        </p:spPr>
        <p:txBody>
          <a:bodyPr vert="horz" wrap="square" lIns="0" tIns="3896" rIns="0" bIns="0" rtlCol="0">
            <a:spAutoFit/>
          </a:bodyPr>
          <a:lstStyle/>
          <a:p>
            <a:pPr marL="1113155" marR="4453" indent="-1102580">
              <a:lnSpc>
                <a:spcPct val="104200"/>
              </a:lnSpc>
              <a:spcBef>
                <a:spcPts val="31"/>
              </a:spcBef>
            </a:pPr>
            <a:r>
              <a:rPr sz="1100" i="1" spc="-13" dirty="0">
                <a:latin typeface="Times New Roman"/>
                <a:cs typeface="Times New Roman"/>
              </a:rPr>
              <a:t>Satellite </a:t>
            </a:r>
            <a:r>
              <a:rPr sz="1100" i="1" spc="-4" dirty="0">
                <a:latin typeface="Times New Roman"/>
                <a:cs typeface="Times New Roman"/>
              </a:rPr>
              <a:t>Communications, </a:t>
            </a:r>
            <a:r>
              <a:rPr sz="1100" i="1" spc="-13" dirty="0">
                <a:latin typeface="Times New Roman"/>
                <a:cs typeface="Times New Roman"/>
              </a:rPr>
              <a:t>2/E </a:t>
            </a:r>
            <a:r>
              <a:rPr sz="1100" spc="-4" dirty="0">
                <a:latin typeface="Times New Roman"/>
                <a:cs typeface="Times New Roman"/>
              </a:rPr>
              <a:t>by </a:t>
            </a:r>
            <a:r>
              <a:rPr sz="1100" dirty="0">
                <a:latin typeface="Times New Roman"/>
                <a:cs typeface="Times New Roman"/>
              </a:rPr>
              <a:t>Timothy </a:t>
            </a:r>
            <a:r>
              <a:rPr sz="1100" spc="-9" dirty="0">
                <a:latin typeface="Times New Roman"/>
                <a:cs typeface="Times New Roman"/>
              </a:rPr>
              <a:t>Pratt, </a:t>
            </a:r>
            <a:r>
              <a:rPr sz="1100" spc="4" dirty="0">
                <a:latin typeface="Times New Roman"/>
                <a:cs typeface="Times New Roman"/>
              </a:rPr>
              <a:t>Charles </a:t>
            </a:r>
            <a:r>
              <a:rPr sz="1100" spc="-13" dirty="0">
                <a:latin typeface="Times New Roman"/>
                <a:cs typeface="Times New Roman"/>
              </a:rPr>
              <a:t>Bostian, </a:t>
            </a:r>
            <a:r>
              <a:rPr sz="1100" dirty="0">
                <a:latin typeface="Times New Roman"/>
                <a:cs typeface="Times New Roman"/>
              </a:rPr>
              <a:t>&amp; </a:t>
            </a:r>
            <a:r>
              <a:rPr sz="1100" spc="-26" dirty="0">
                <a:latin typeface="Times New Roman"/>
                <a:cs typeface="Times New Roman"/>
              </a:rPr>
              <a:t>Jeremy </a:t>
            </a:r>
            <a:r>
              <a:rPr sz="1100" spc="-13" dirty="0">
                <a:latin typeface="Times New Roman"/>
                <a:cs typeface="Times New Roman"/>
              </a:rPr>
              <a:t>Allnutt  Copy </a:t>
            </a:r>
            <a:r>
              <a:rPr sz="1100" dirty="0">
                <a:latin typeface="Times New Roman"/>
                <a:cs typeface="Times New Roman"/>
              </a:rPr>
              <a:t>right © </a:t>
            </a:r>
            <a:r>
              <a:rPr sz="1100" spc="-4" dirty="0">
                <a:latin typeface="Times New Roman"/>
                <a:cs typeface="Times New Roman"/>
              </a:rPr>
              <a:t>2003 </a:t>
            </a:r>
            <a:r>
              <a:rPr sz="1100" spc="-9" dirty="0">
                <a:latin typeface="Times New Roman"/>
                <a:cs typeface="Times New Roman"/>
              </a:rPr>
              <a:t>John </a:t>
            </a:r>
            <a:r>
              <a:rPr sz="1100" spc="-18" dirty="0">
                <a:latin typeface="Times New Roman"/>
                <a:cs typeface="Times New Roman"/>
              </a:rPr>
              <a:t>Wiley </a:t>
            </a:r>
            <a:r>
              <a:rPr sz="1100" dirty="0">
                <a:latin typeface="Times New Roman"/>
                <a:cs typeface="Times New Roman"/>
              </a:rPr>
              <a:t>&amp; </a:t>
            </a:r>
            <a:r>
              <a:rPr sz="1100" spc="-18" dirty="0">
                <a:latin typeface="Times New Roman"/>
                <a:cs typeface="Times New Roman"/>
              </a:rPr>
              <a:t>Sons. </a:t>
            </a:r>
            <a:r>
              <a:rPr sz="1100" spc="-13" dirty="0">
                <a:latin typeface="Times New Roman"/>
                <a:cs typeface="Times New Roman"/>
              </a:rPr>
              <a:t>Inc. </a:t>
            </a:r>
            <a:r>
              <a:rPr sz="1100" spc="-4" dirty="0">
                <a:latin typeface="Times New Roman"/>
                <a:cs typeface="Times New Roman"/>
              </a:rPr>
              <a:t>All </a:t>
            </a:r>
            <a:r>
              <a:rPr sz="1100" spc="-9" dirty="0">
                <a:latin typeface="Times New Roman"/>
                <a:cs typeface="Times New Roman"/>
              </a:rPr>
              <a:t>rights</a:t>
            </a:r>
            <a:r>
              <a:rPr sz="1100" spc="-140" dirty="0">
                <a:latin typeface="Times New Roman"/>
                <a:cs typeface="Times New Roman"/>
              </a:rPr>
              <a:t> </a:t>
            </a:r>
            <a:r>
              <a:rPr sz="1100" spc="4" dirty="0">
                <a:latin typeface="Times New Roman"/>
                <a:cs typeface="Times New Roman"/>
              </a:rPr>
              <a:t>reserved.</a:t>
            </a:r>
            <a:endParaRPr sz="1100">
              <a:latin typeface="Times New Roman"/>
              <a:cs typeface="Times New Roman"/>
            </a:endParaRPr>
          </a:p>
        </p:txBody>
      </p:sp>
      <p:sp>
        <p:nvSpPr>
          <p:cNvPr id="6" name="object 6"/>
          <p:cNvSpPr txBox="1">
            <a:spLocks noGrp="1"/>
          </p:cNvSpPr>
          <p:nvPr>
            <p:ph type="title"/>
          </p:nvPr>
        </p:nvSpPr>
        <p:spPr>
          <a:xfrm>
            <a:off x="0" y="2514600"/>
            <a:ext cx="1066800" cy="226122"/>
          </a:xfrm>
          <a:prstGeom prst="rect">
            <a:avLst/>
          </a:prstGeom>
        </p:spPr>
        <p:txBody>
          <a:bodyPr vert="horz" wrap="square" lIns="0" tIns="10575" rIns="0" bIns="0" rtlCol="0">
            <a:spAutoFit/>
          </a:bodyPr>
          <a:lstStyle/>
          <a:p>
            <a:pPr marL="11132">
              <a:spcBef>
                <a:spcPts val="83"/>
              </a:spcBef>
            </a:pPr>
            <a:r>
              <a:rPr sz="1400" b="1" spc="-4" dirty="0">
                <a:solidFill>
                  <a:srgbClr val="000000"/>
                </a:solidFill>
                <a:latin typeface="Arial"/>
                <a:cs typeface="Arial"/>
              </a:rPr>
              <a:t>Figure</a:t>
            </a:r>
            <a:r>
              <a:rPr sz="1400" b="1" spc="-96" dirty="0">
                <a:solidFill>
                  <a:srgbClr val="000000"/>
                </a:solidFill>
                <a:latin typeface="Arial"/>
                <a:cs typeface="Arial"/>
              </a:rPr>
              <a:t> </a:t>
            </a:r>
            <a:r>
              <a:rPr sz="1400" b="1" spc="-18" dirty="0">
                <a:solidFill>
                  <a:srgbClr val="000000"/>
                </a:solidFill>
                <a:latin typeface="Arial"/>
                <a:cs typeface="Arial"/>
              </a:rPr>
              <a:t>2.9</a:t>
            </a:r>
            <a:endParaRPr sz="1400">
              <a:latin typeface="Arial"/>
              <a:cs typeface="Arial"/>
            </a:endParaRPr>
          </a:p>
        </p:txBody>
      </p:sp>
      <p:sp>
        <p:nvSpPr>
          <p:cNvPr id="7" name="object 7"/>
          <p:cNvSpPr txBox="1"/>
          <p:nvPr/>
        </p:nvSpPr>
        <p:spPr>
          <a:xfrm>
            <a:off x="152400" y="228600"/>
            <a:ext cx="8763000" cy="1576650"/>
          </a:xfrm>
          <a:prstGeom prst="rect">
            <a:avLst/>
          </a:prstGeom>
        </p:spPr>
        <p:txBody>
          <a:bodyPr vert="horz" wrap="square" lIns="0" tIns="9462" rIns="0" bIns="0" rtlCol="0">
            <a:spAutoFit/>
          </a:bodyPr>
          <a:lstStyle/>
          <a:p>
            <a:pPr marL="11132" marR="4453" algn="just">
              <a:lnSpc>
                <a:spcPct val="100699"/>
              </a:lnSpc>
              <a:spcBef>
                <a:spcPts val="75"/>
              </a:spcBef>
            </a:pPr>
            <a:r>
              <a:rPr sz="2000" b="1" spc="-18" dirty="0">
                <a:latin typeface="Times New Roman" pitchFamily="18" charset="0"/>
                <a:cs typeface="Times New Roman" pitchFamily="18" charset="0"/>
              </a:rPr>
              <a:t>Locating </a:t>
            </a:r>
            <a:r>
              <a:rPr sz="2000" b="1" spc="-31" dirty="0">
                <a:latin typeface="Times New Roman" pitchFamily="18" charset="0"/>
                <a:cs typeface="Times New Roman" pitchFamily="18" charset="0"/>
              </a:rPr>
              <a:t>the </a:t>
            </a:r>
            <a:r>
              <a:rPr sz="2000" b="1" spc="-13">
                <a:latin typeface="Times New Roman" pitchFamily="18" charset="0"/>
                <a:cs typeface="Times New Roman" pitchFamily="18" charset="0"/>
              </a:rPr>
              <a:t>orbit </a:t>
            </a:r>
            <a:r>
              <a:rPr sz="2000" b="1" smtClean="0">
                <a:latin typeface="Times New Roman" pitchFamily="18" charset="0"/>
                <a:cs typeface="Times New Roman" pitchFamily="18" charset="0"/>
              </a:rPr>
              <a:t>in </a:t>
            </a:r>
            <a:r>
              <a:rPr sz="2000" b="1" spc="9" dirty="0">
                <a:latin typeface="Times New Roman" pitchFamily="18" charset="0"/>
                <a:cs typeface="Times New Roman" pitchFamily="18" charset="0"/>
              </a:rPr>
              <a:t>the </a:t>
            </a:r>
            <a:r>
              <a:rPr sz="2000" b="1" spc="4" dirty="0">
                <a:solidFill>
                  <a:srgbClr val="FF0000"/>
                </a:solidFill>
                <a:latin typeface="Times New Roman" pitchFamily="18" charset="0"/>
                <a:cs typeface="Times New Roman" pitchFamily="18" charset="0"/>
              </a:rPr>
              <a:t>geocentric </a:t>
            </a:r>
            <a:r>
              <a:rPr sz="2000" b="1" spc="-9">
                <a:solidFill>
                  <a:srgbClr val="FF0000"/>
                </a:solidFill>
                <a:latin typeface="Times New Roman" pitchFamily="18" charset="0"/>
                <a:cs typeface="Times New Roman" pitchFamily="18" charset="0"/>
              </a:rPr>
              <a:t>equatorial </a:t>
            </a:r>
            <a:r>
              <a:rPr sz="2000" b="1" spc="-48" smtClean="0">
                <a:latin typeface="Times New Roman" pitchFamily="18" charset="0"/>
                <a:cs typeface="Times New Roman" pitchFamily="18" charset="0"/>
              </a:rPr>
              <a:t>sys</a:t>
            </a:r>
            <a:r>
              <a:rPr sz="2000" b="1" spc="-13" smtClean="0">
                <a:latin typeface="Times New Roman" pitchFamily="18" charset="0"/>
                <a:cs typeface="Times New Roman" pitchFamily="18" charset="0"/>
              </a:rPr>
              <a:t>tem</a:t>
            </a:r>
            <a:r>
              <a:rPr sz="2000" b="1" spc="-13">
                <a:latin typeface="Times New Roman" pitchFamily="18" charset="0"/>
                <a:cs typeface="Times New Roman" pitchFamily="18" charset="0"/>
              </a:rPr>
              <a:t>. </a:t>
            </a:r>
            <a:r>
              <a:rPr sz="2000" b="1" smtClean="0">
                <a:latin typeface="Times New Roman" pitchFamily="18" charset="0"/>
                <a:cs typeface="Times New Roman" pitchFamily="18" charset="0"/>
              </a:rPr>
              <a:t>T</a:t>
            </a:r>
            <a:r>
              <a:rPr sz="2000" b="1" spc="-31" smtClean="0">
                <a:latin typeface="Times New Roman" pitchFamily="18" charset="0"/>
                <a:cs typeface="Times New Roman" pitchFamily="18" charset="0"/>
              </a:rPr>
              <a:t>he </a:t>
            </a:r>
            <a:r>
              <a:rPr sz="2000" b="1" dirty="0">
                <a:latin typeface="Times New Roman" pitchFamily="18" charset="0"/>
                <a:cs typeface="Times New Roman" pitchFamily="18" charset="0"/>
              </a:rPr>
              <a:t>satellite </a:t>
            </a:r>
            <a:r>
              <a:rPr sz="2000" b="1" spc="-13" dirty="0">
                <a:solidFill>
                  <a:srgbClr val="FF0000"/>
                </a:solidFill>
                <a:latin typeface="Times New Roman" pitchFamily="18" charset="0"/>
                <a:cs typeface="Times New Roman" pitchFamily="18" charset="0"/>
              </a:rPr>
              <a:t>penetrates </a:t>
            </a:r>
            <a:r>
              <a:rPr sz="2000" b="1" spc="-31" dirty="0">
                <a:latin typeface="Times New Roman" pitchFamily="18" charset="0"/>
                <a:cs typeface="Times New Roman" pitchFamily="18" charset="0"/>
              </a:rPr>
              <a:t>the </a:t>
            </a:r>
            <a:r>
              <a:rPr sz="2000" b="1" spc="-9" dirty="0">
                <a:latin typeface="Times New Roman" pitchFamily="18" charset="0"/>
                <a:cs typeface="Times New Roman" pitchFamily="18" charset="0"/>
              </a:rPr>
              <a:t>equatorial </a:t>
            </a:r>
            <a:r>
              <a:rPr sz="2000" b="1" spc="-9" dirty="0">
                <a:solidFill>
                  <a:srgbClr val="FF0000"/>
                </a:solidFill>
                <a:latin typeface="Times New Roman" pitchFamily="18" charset="0"/>
                <a:cs typeface="Times New Roman" pitchFamily="18" charset="0"/>
              </a:rPr>
              <a:t>plane</a:t>
            </a:r>
            <a:r>
              <a:rPr sz="2000" b="1" spc="-9" dirty="0">
                <a:latin typeface="Times New Roman" pitchFamily="18" charset="0"/>
                <a:cs typeface="Times New Roman" pitchFamily="18" charset="0"/>
              </a:rPr>
              <a:t> </a:t>
            </a:r>
            <a:r>
              <a:rPr sz="2000" b="1" spc="-18" dirty="0">
                <a:latin typeface="Times New Roman" pitchFamily="18" charset="0"/>
                <a:cs typeface="Times New Roman" pitchFamily="18" charset="0"/>
              </a:rPr>
              <a:t>(while </a:t>
            </a:r>
            <a:r>
              <a:rPr sz="2000" b="1" spc="-13" dirty="0">
                <a:latin typeface="Times New Roman" pitchFamily="18" charset="0"/>
                <a:cs typeface="Times New Roman" pitchFamily="18" charset="0"/>
              </a:rPr>
              <a:t>moving </a:t>
            </a:r>
            <a:r>
              <a:rPr sz="2000" b="1" spc="4" dirty="0">
                <a:latin typeface="Times New Roman" pitchFamily="18" charset="0"/>
                <a:cs typeface="Times New Roman" pitchFamily="18" charset="0"/>
              </a:rPr>
              <a:t>in </a:t>
            </a:r>
            <a:r>
              <a:rPr sz="2000" b="1" spc="9">
                <a:latin typeface="Times New Roman" pitchFamily="18" charset="0"/>
                <a:cs typeface="Times New Roman" pitchFamily="18" charset="0"/>
              </a:rPr>
              <a:t>the  </a:t>
            </a:r>
            <a:r>
              <a:rPr sz="2000" b="1" spc="-22" smtClean="0">
                <a:latin typeface="Times New Roman" pitchFamily="18" charset="0"/>
                <a:cs typeface="Times New Roman" pitchFamily="18" charset="0"/>
              </a:rPr>
              <a:t>positi</a:t>
            </a:r>
            <a:r>
              <a:rPr sz="2000" b="1" spc="-70" smtClean="0">
                <a:latin typeface="Times New Roman" pitchFamily="18" charset="0"/>
                <a:cs typeface="Times New Roman" pitchFamily="18" charset="0"/>
              </a:rPr>
              <a:t>ve</a:t>
            </a:r>
            <a:r>
              <a:rPr sz="2000" b="1" spc="-88" smtClean="0">
                <a:latin typeface="Times New Roman" pitchFamily="18" charset="0"/>
                <a:cs typeface="Times New Roman" pitchFamily="18" charset="0"/>
              </a:rPr>
              <a:t> </a:t>
            </a:r>
            <a:r>
              <a:rPr sz="2000" b="1" i="1" dirty="0">
                <a:latin typeface="Times New Roman" pitchFamily="18" charset="0"/>
                <a:cs typeface="Times New Roman" pitchFamily="18" charset="0"/>
              </a:rPr>
              <a:t>z</a:t>
            </a:r>
            <a:r>
              <a:rPr sz="2000" b="1" i="1" spc="110" dirty="0">
                <a:latin typeface="Times New Roman" pitchFamily="18" charset="0"/>
                <a:cs typeface="Times New Roman" pitchFamily="18" charset="0"/>
              </a:rPr>
              <a:t> </a:t>
            </a:r>
            <a:r>
              <a:rPr sz="2000" b="1" spc="-9" dirty="0">
                <a:latin typeface="Times New Roman" pitchFamily="18" charset="0"/>
                <a:cs typeface="Times New Roman" pitchFamily="18" charset="0"/>
              </a:rPr>
              <a:t>direction)</a:t>
            </a:r>
            <a:r>
              <a:rPr sz="2000" b="1" spc="22" dirty="0">
                <a:latin typeface="Times New Roman" pitchFamily="18" charset="0"/>
                <a:cs typeface="Times New Roman" pitchFamily="18" charset="0"/>
              </a:rPr>
              <a:t> </a:t>
            </a:r>
            <a:r>
              <a:rPr sz="2000" b="1" spc="-31" dirty="0">
                <a:latin typeface="Times New Roman" pitchFamily="18" charset="0"/>
                <a:cs typeface="Times New Roman" pitchFamily="18" charset="0"/>
              </a:rPr>
              <a:t>at</a:t>
            </a:r>
            <a:r>
              <a:rPr sz="2000" b="1" spc="75" dirty="0">
                <a:latin typeface="Times New Roman" pitchFamily="18" charset="0"/>
                <a:cs typeface="Times New Roman" pitchFamily="18" charset="0"/>
              </a:rPr>
              <a:t> </a:t>
            </a:r>
            <a:r>
              <a:rPr sz="2000" b="1" spc="9">
                <a:latin typeface="Times New Roman" pitchFamily="18" charset="0"/>
                <a:cs typeface="Times New Roman" pitchFamily="18" charset="0"/>
              </a:rPr>
              <a:t>the</a:t>
            </a:r>
            <a:r>
              <a:rPr sz="2000" b="1" spc="-88">
                <a:latin typeface="Times New Roman" pitchFamily="18" charset="0"/>
                <a:cs typeface="Times New Roman" pitchFamily="18" charset="0"/>
              </a:rPr>
              <a:t> </a:t>
            </a:r>
            <a:r>
              <a:rPr sz="2000" b="1" spc="-22" smtClean="0">
                <a:solidFill>
                  <a:srgbClr val="FF0000"/>
                </a:solidFill>
                <a:latin typeface="Times New Roman" pitchFamily="18" charset="0"/>
                <a:cs typeface="Times New Roman" pitchFamily="18" charset="0"/>
              </a:rPr>
              <a:t>asc</a:t>
            </a:r>
            <a:r>
              <a:rPr sz="2000" b="1" spc="-48" smtClean="0">
                <a:solidFill>
                  <a:srgbClr val="FF0000"/>
                </a:solidFill>
                <a:latin typeface="Times New Roman" pitchFamily="18" charset="0"/>
                <a:cs typeface="Times New Roman" pitchFamily="18" charset="0"/>
              </a:rPr>
              <a:t>endi</a:t>
            </a:r>
            <a:r>
              <a:rPr sz="2000" b="1" spc="-31" smtClean="0">
                <a:solidFill>
                  <a:srgbClr val="FF0000"/>
                </a:solidFill>
                <a:latin typeface="Times New Roman" pitchFamily="18" charset="0"/>
                <a:cs typeface="Times New Roman" pitchFamily="18" charset="0"/>
              </a:rPr>
              <a:t>ng</a:t>
            </a:r>
            <a:r>
              <a:rPr sz="2000" b="1" spc="44" smtClean="0">
                <a:latin typeface="Times New Roman" pitchFamily="18" charset="0"/>
                <a:cs typeface="Times New Roman" pitchFamily="18" charset="0"/>
              </a:rPr>
              <a:t> </a:t>
            </a:r>
            <a:r>
              <a:rPr sz="2000" b="1" spc="-26" dirty="0">
                <a:latin typeface="Times New Roman" pitchFamily="18" charset="0"/>
                <a:cs typeface="Times New Roman" pitchFamily="18" charset="0"/>
              </a:rPr>
              <a:t>node</a:t>
            </a:r>
            <a:r>
              <a:rPr sz="2000" b="1" spc="-26">
                <a:latin typeface="Times New Roman" pitchFamily="18" charset="0"/>
                <a:cs typeface="Times New Roman" pitchFamily="18" charset="0"/>
              </a:rPr>
              <a:t>.</a:t>
            </a:r>
            <a:r>
              <a:rPr sz="2000" b="1" spc="-57">
                <a:latin typeface="Times New Roman" pitchFamily="18" charset="0"/>
                <a:cs typeface="Times New Roman" pitchFamily="18" charset="0"/>
              </a:rPr>
              <a:t> </a:t>
            </a:r>
            <a:endParaRPr lang="en-US" sz="2000" b="1" spc="-57" dirty="0" smtClean="0">
              <a:latin typeface="Times New Roman" pitchFamily="18" charset="0"/>
              <a:cs typeface="Times New Roman" pitchFamily="18" charset="0"/>
            </a:endParaRPr>
          </a:p>
          <a:p>
            <a:pPr marL="11132" marR="4453" algn="just">
              <a:lnSpc>
                <a:spcPct val="100699"/>
              </a:lnSpc>
              <a:spcBef>
                <a:spcPts val="75"/>
              </a:spcBef>
            </a:pPr>
            <a:r>
              <a:rPr sz="2000" b="1" smtClean="0">
                <a:latin typeface="Times New Roman" pitchFamily="18" charset="0"/>
                <a:cs typeface="Times New Roman" pitchFamily="18" charset="0"/>
              </a:rPr>
              <a:t>T</a:t>
            </a:r>
            <a:r>
              <a:rPr sz="2000" b="1" spc="-31" smtClean="0">
                <a:latin typeface="Times New Roman" pitchFamily="18" charset="0"/>
                <a:cs typeface="Times New Roman" pitchFamily="18" charset="0"/>
              </a:rPr>
              <a:t>he</a:t>
            </a:r>
            <a:r>
              <a:rPr sz="2000" b="1" spc="-88" smtClean="0">
                <a:latin typeface="Times New Roman" pitchFamily="18" charset="0"/>
                <a:cs typeface="Times New Roman" pitchFamily="18" charset="0"/>
              </a:rPr>
              <a:t> </a:t>
            </a:r>
            <a:r>
              <a:rPr sz="2000" b="1" spc="9">
                <a:solidFill>
                  <a:srgbClr val="00B050"/>
                </a:solidFill>
                <a:latin typeface="Times New Roman" pitchFamily="18" charset="0"/>
                <a:cs typeface="Times New Roman" pitchFamily="18" charset="0"/>
              </a:rPr>
              <a:t>right</a:t>
            </a:r>
            <a:r>
              <a:rPr sz="2000" b="1" spc="75">
                <a:solidFill>
                  <a:srgbClr val="00B050"/>
                </a:solidFill>
                <a:latin typeface="Times New Roman" pitchFamily="18" charset="0"/>
                <a:cs typeface="Times New Roman" pitchFamily="18" charset="0"/>
              </a:rPr>
              <a:t> </a:t>
            </a:r>
            <a:r>
              <a:rPr sz="2000" b="1" spc="-31" smtClean="0">
                <a:solidFill>
                  <a:srgbClr val="00B050"/>
                </a:solidFill>
                <a:latin typeface="Times New Roman" pitchFamily="18" charset="0"/>
                <a:cs typeface="Times New Roman" pitchFamily="18" charset="0"/>
              </a:rPr>
              <a:t>ascension</a:t>
            </a:r>
            <a:r>
              <a:rPr sz="2000" b="1" spc="44" smtClean="0">
                <a:solidFill>
                  <a:srgbClr val="00B050"/>
                </a:solidFill>
                <a:latin typeface="Times New Roman" pitchFamily="18" charset="0"/>
                <a:cs typeface="Times New Roman" pitchFamily="18" charset="0"/>
              </a:rPr>
              <a:t> </a:t>
            </a:r>
            <a:r>
              <a:rPr sz="2000" b="1" spc="-31" dirty="0">
                <a:solidFill>
                  <a:srgbClr val="00B050"/>
                </a:solidFill>
                <a:latin typeface="Times New Roman" pitchFamily="18" charset="0"/>
                <a:cs typeface="Times New Roman" pitchFamily="18" charset="0"/>
              </a:rPr>
              <a:t>of</a:t>
            </a:r>
            <a:r>
              <a:rPr sz="2000" b="1" spc="-57" dirty="0">
                <a:solidFill>
                  <a:srgbClr val="00B050"/>
                </a:solidFill>
                <a:latin typeface="Times New Roman" pitchFamily="18" charset="0"/>
                <a:cs typeface="Times New Roman" pitchFamily="18" charset="0"/>
              </a:rPr>
              <a:t> </a:t>
            </a:r>
            <a:r>
              <a:rPr sz="2000" b="1" spc="9" dirty="0">
                <a:solidFill>
                  <a:srgbClr val="00B050"/>
                </a:solidFill>
                <a:latin typeface="Times New Roman" pitchFamily="18" charset="0"/>
                <a:cs typeface="Times New Roman" pitchFamily="18" charset="0"/>
              </a:rPr>
              <a:t>the</a:t>
            </a:r>
            <a:r>
              <a:rPr sz="2000" b="1" spc="44" dirty="0">
                <a:solidFill>
                  <a:srgbClr val="00B050"/>
                </a:solidFill>
                <a:latin typeface="Times New Roman" pitchFamily="18" charset="0"/>
                <a:cs typeface="Times New Roman" pitchFamily="18" charset="0"/>
              </a:rPr>
              <a:t> </a:t>
            </a:r>
            <a:r>
              <a:rPr sz="2000" b="1" spc="-18" dirty="0">
                <a:solidFill>
                  <a:srgbClr val="00B050"/>
                </a:solidFill>
                <a:latin typeface="Times New Roman" pitchFamily="18" charset="0"/>
                <a:cs typeface="Times New Roman" pitchFamily="18" charset="0"/>
              </a:rPr>
              <a:t>ascending</a:t>
            </a:r>
            <a:r>
              <a:rPr sz="2000" b="1" spc="44" dirty="0">
                <a:solidFill>
                  <a:srgbClr val="00B050"/>
                </a:solidFill>
                <a:latin typeface="Times New Roman" pitchFamily="18" charset="0"/>
                <a:cs typeface="Times New Roman" pitchFamily="18" charset="0"/>
              </a:rPr>
              <a:t> </a:t>
            </a:r>
            <a:r>
              <a:rPr sz="2000" b="1" spc="13" dirty="0">
                <a:solidFill>
                  <a:srgbClr val="00B050"/>
                </a:solidFill>
                <a:latin typeface="Times New Roman" pitchFamily="18" charset="0"/>
                <a:cs typeface="Times New Roman" pitchFamily="18" charset="0"/>
              </a:rPr>
              <a:t>node</a:t>
            </a:r>
            <a:r>
              <a:rPr sz="2000" b="1" spc="-88" dirty="0">
                <a:solidFill>
                  <a:srgbClr val="00B050"/>
                </a:solidFill>
                <a:latin typeface="Times New Roman" pitchFamily="18" charset="0"/>
                <a:cs typeface="Times New Roman" pitchFamily="18" charset="0"/>
              </a:rPr>
              <a:t> </a:t>
            </a:r>
            <a:r>
              <a:rPr sz="2000" b="1" spc="4" dirty="0">
                <a:solidFill>
                  <a:srgbClr val="00B050"/>
                </a:solidFill>
                <a:latin typeface="Times New Roman" pitchFamily="18" charset="0"/>
                <a:cs typeface="Times New Roman" pitchFamily="18" charset="0"/>
              </a:rPr>
              <a:t>is</a:t>
            </a:r>
            <a:r>
              <a:rPr sz="2000" b="1" spc="100" dirty="0">
                <a:solidFill>
                  <a:srgbClr val="00B050"/>
                </a:solidFill>
                <a:latin typeface="Times New Roman" pitchFamily="18" charset="0"/>
                <a:cs typeface="Times New Roman" pitchFamily="18" charset="0"/>
              </a:rPr>
              <a:t> </a:t>
            </a:r>
            <a:r>
              <a:rPr sz="2000" b="1" spc="294" dirty="0">
                <a:solidFill>
                  <a:srgbClr val="00B050"/>
                </a:solidFill>
                <a:latin typeface="Times New Roman" pitchFamily="18" charset="0"/>
                <a:cs typeface="Times New Roman" pitchFamily="18" charset="0"/>
              </a:rPr>
              <a:t>Ω</a:t>
            </a:r>
            <a:r>
              <a:rPr sz="2000" b="1" spc="-18" dirty="0">
                <a:solidFill>
                  <a:srgbClr val="00B050"/>
                </a:solidFill>
                <a:latin typeface="Times New Roman" pitchFamily="18" charset="0"/>
                <a:cs typeface="Times New Roman" pitchFamily="18" charset="0"/>
              </a:rPr>
              <a:t> </a:t>
            </a:r>
            <a:r>
              <a:rPr sz="2000" b="1">
                <a:latin typeface="Times New Roman" pitchFamily="18" charset="0"/>
                <a:cs typeface="Times New Roman" pitchFamily="18" charset="0"/>
              </a:rPr>
              <a:t>and</a:t>
            </a:r>
            <a:r>
              <a:rPr sz="2000" b="1" spc="-88">
                <a:latin typeface="Times New Roman" pitchFamily="18" charset="0"/>
                <a:cs typeface="Times New Roman" pitchFamily="18" charset="0"/>
              </a:rPr>
              <a:t> </a:t>
            </a:r>
            <a:r>
              <a:rPr sz="2000" b="1" smtClean="0">
                <a:latin typeface="Times New Roman" pitchFamily="18" charset="0"/>
                <a:cs typeface="Times New Roman" pitchFamily="18" charset="0"/>
              </a:rPr>
              <a:t>t</a:t>
            </a:r>
            <a:r>
              <a:rPr sz="2000" b="1" spc="-31" smtClean="0">
                <a:latin typeface="Times New Roman" pitchFamily="18" charset="0"/>
                <a:cs typeface="Times New Roman" pitchFamily="18" charset="0"/>
              </a:rPr>
              <a:t>he</a:t>
            </a:r>
            <a:r>
              <a:rPr sz="2000" b="1" spc="-88" smtClean="0">
                <a:latin typeface="Times New Roman" pitchFamily="18" charset="0"/>
                <a:cs typeface="Times New Roman" pitchFamily="18" charset="0"/>
              </a:rPr>
              <a:t> </a:t>
            </a:r>
            <a:r>
              <a:rPr sz="2000" b="1" dirty="0">
                <a:solidFill>
                  <a:srgbClr val="0070C0"/>
                </a:solidFill>
                <a:latin typeface="Times New Roman" pitchFamily="18" charset="0"/>
                <a:cs typeface="Times New Roman" pitchFamily="18" charset="0"/>
              </a:rPr>
              <a:t>inclination</a:t>
            </a:r>
            <a:r>
              <a:rPr sz="2000" b="1" spc="-88" dirty="0">
                <a:solidFill>
                  <a:srgbClr val="0070C0"/>
                </a:solidFill>
                <a:latin typeface="Times New Roman" pitchFamily="18" charset="0"/>
                <a:cs typeface="Times New Roman" pitchFamily="18" charset="0"/>
              </a:rPr>
              <a:t> </a:t>
            </a:r>
            <a:r>
              <a:rPr sz="2000" b="1" i="1" dirty="0">
                <a:solidFill>
                  <a:srgbClr val="0070C0"/>
                </a:solidFill>
                <a:latin typeface="Times New Roman" pitchFamily="18" charset="0"/>
                <a:cs typeface="Times New Roman" pitchFamily="18" charset="0"/>
              </a:rPr>
              <a:t>i </a:t>
            </a:r>
            <a:r>
              <a:rPr sz="2000" b="1" spc="4" dirty="0">
                <a:solidFill>
                  <a:srgbClr val="0070C0"/>
                </a:solidFill>
                <a:latin typeface="Times New Roman" pitchFamily="18" charset="0"/>
                <a:cs typeface="Times New Roman" pitchFamily="18" charset="0"/>
              </a:rPr>
              <a:t>is</a:t>
            </a:r>
            <a:r>
              <a:rPr sz="2000" b="1" spc="-26" dirty="0">
                <a:solidFill>
                  <a:srgbClr val="0070C0"/>
                </a:solidFill>
                <a:latin typeface="Times New Roman" pitchFamily="18" charset="0"/>
                <a:cs typeface="Times New Roman" pitchFamily="18" charset="0"/>
              </a:rPr>
              <a:t> </a:t>
            </a:r>
            <a:r>
              <a:rPr sz="2000" b="1" spc="9" dirty="0">
                <a:solidFill>
                  <a:srgbClr val="0070C0"/>
                </a:solidFill>
                <a:latin typeface="Times New Roman" pitchFamily="18" charset="0"/>
                <a:cs typeface="Times New Roman" pitchFamily="18" charset="0"/>
              </a:rPr>
              <a:t>the  </a:t>
            </a:r>
            <a:r>
              <a:rPr sz="2000" b="1" spc="-9">
                <a:solidFill>
                  <a:srgbClr val="0070C0"/>
                </a:solidFill>
                <a:latin typeface="Times New Roman" pitchFamily="18" charset="0"/>
                <a:cs typeface="Times New Roman" pitchFamily="18" charset="0"/>
              </a:rPr>
              <a:t>angle </a:t>
            </a:r>
            <a:r>
              <a:rPr sz="2000" b="1" smtClean="0">
                <a:solidFill>
                  <a:srgbClr val="0070C0"/>
                </a:solidFill>
                <a:latin typeface="Times New Roman" pitchFamily="18" charset="0"/>
                <a:cs typeface="Times New Roman" pitchFamily="18" charset="0"/>
              </a:rPr>
              <a:t>bet</a:t>
            </a:r>
            <a:r>
              <a:rPr sz="2000" b="1" spc="-26" smtClean="0">
                <a:solidFill>
                  <a:srgbClr val="0070C0"/>
                </a:solidFill>
                <a:latin typeface="Times New Roman" pitchFamily="18" charset="0"/>
                <a:cs typeface="Times New Roman" pitchFamily="18" charset="0"/>
              </a:rPr>
              <a:t>ween </a:t>
            </a:r>
            <a:r>
              <a:rPr sz="2000" b="1" smtClean="0">
                <a:solidFill>
                  <a:srgbClr val="0070C0"/>
                </a:solidFill>
                <a:latin typeface="Times New Roman" pitchFamily="18" charset="0"/>
                <a:cs typeface="Times New Roman" pitchFamily="18" charset="0"/>
              </a:rPr>
              <a:t>t</a:t>
            </a:r>
            <a:r>
              <a:rPr sz="2000" b="1" spc="-31" smtClean="0">
                <a:solidFill>
                  <a:srgbClr val="0070C0"/>
                </a:solidFill>
                <a:latin typeface="Times New Roman" pitchFamily="18" charset="0"/>
                <a:cs typeface="Times New Roman" pitchFamily="18" charset="0"/>
              </a:rPr>
              <a:t>he </a:t>
            </a:r>
            <a:r>
              <a:rPr sz="2000" b="1" spc="-26" smtClean="0">
                <a:solidFill>
                  <a:srgbClr val="0070C0"/>
                </a:solidFill>
                <a:latin typeface="Times New Roman" pitchFamily="18" charset="0"/>
                <a:cs typeface="Times New Roman" pitchFamily="18" charset="0"/>
              </a:rPr>
              <a:t>equat</a:t>
            </a:r>
            <a:r>
              <a:rPr sz="2000" b="1" spc="-13" smtClean="0">
                <a:solidFill>
                  <a:srgbClr val="0070C0"/>
                </a:solidFill>
                <a:latin typeface="Times New Roman" pitchFamily="18" charset="0"/>
                <a:cs typeface="Times New Roman" pitchFamily="18" charset="0"/>
              </a:rPr>
              <a:t>orial </a:t>
            </a:r>
            <a:r>
              <a:rPr sz="2000" b="1" spc="-9" dirty="0">
                <a:solidFill>
                  <a:srgbClr val="0070C0"/>
                </a:solidFill>
                <a:latin typeface="Times New Roman" pitchFamily="18" charset="0"/>
                <a:cs typeface="Times New Roman" pitchFamily="18" charset="0"/>
              </a:rPr>
              <a:t>plane </a:t>
            </a:r>
            <a:r>
              <a:rPr sz="2000" b="1" spc="-39" dirty="0">
                <a:solidFill>
                  <a:srgbClr val="0070C0"/>
                </a:solidFill>
                <a:latin typeface="Times New Roman" pitchFamily="18" charset="0"/>
                <a:cs typeface="Times New Roman" pitchFamily="18" charset="0"/>
              </a:rPr>
              <a:t>and </a:t>
            </a:r>
            <a:r>
              <a:rPr sz="2000" b="1" spc="9">
                <a:solidFill>
                  <a:srgbClr val="0070C0"/>
                </a:solidFill>
                <a:latin typeface="Times New Roman" pitchFamily="18" charset="0"/>
                <a:cs typeface="Times New Roman" pitchFamily="18" charset="0"/>
              </a:rPr>
              <a:t>the </a:t>
            </a:r>
            <a:r>
              <a:rPr sz="2000" b="1" spc="-31" smtClean="0">
                <a:solidFill>
                  <a:srgbClr val="0070C0"/>
                </a:solidFill>
                <a:latin typeface="Times New Roman" pitchFamily="18" charset="0"/>
                <a:cs typeface="Times New Roman" pitchFamily="18" charset="0"/>
              </a:rPr>
              <a:t>or</a:t>
            </a:r>
            <a:r>
              <a:rPr sz="2000" b="1" spc="-26" smtClean="0">
                <a:solidFill>
                  <a:srgbClr val="0070C0"/>
                </a:solidFill>
                <a:latin typeface="Times New Roman" pitchFamily="18" charset="0"/>
                <a:cs typeface="Times New Roman" pitchFamily="18" charset="0"/>
              </a:rPr>
              <a:t>bital </a:t>
            </a:r>
            <a:r>
              <a:rPr sz="2000" b="1" spc="-31" smtClean="0">
                <a:solidFill>
                  <a:srgbClr val="0070C0"/>
                </a:solidFill>
                <a:latin typeface="Times New Roman" pitchFamily="18" charset="0"/>
                <a:cs typeface="Times New Roman" pitchFamily="18" charset="0"/>
              </a:rPr>
              <a:t>pl</a:t>
            </a:r>
            <a:r>
              <a:rPr sz="2000" b="1" spc="-13" smtClean="0">
                <a:solidFill>
                  <a:srgbClr val="0070C0"/>
                </a:solidFill>
                <a:latin typeface="Times New Roman" pitchFamily="18" charset="0"/>
                <a:cs typeface="Times New Roman" pitchFamily="18" charset="0"/>
              </a:rPr>
              <a:t>ane</a:t>
            </a:r>
            <a:r>
              <a:rPr sz="2000" b="1" spc="-13" dirty="0">
                <a:latin typeface="Times New Roman" pitchFamily="18" charset="0"/>
                <a:cs typeface="Times New Roman" pitchFamily="18" charset="0"/>
              </a:rPr>
              <a:t>. </a:t>
            </a:r>
            <a:r>
              <a:rPr sz="2000" b="1" spc="22">
                <a:latin typeface="Times New Roman" pitchFamily="18" charset="0"/>
                <a:cs typeface="Times New Roman" pitchFamily="18" charset="0"/>
              </a:rPr>
              <a:t>Angle </a:t>
            </a:r>
            <a:r>
              <a:rPr lang="en-US" sz="2000" b="1" spc="22" dirty="0" smtClean="0">
                <a:solidFill>
                  <a:srgbClr val="FF0000"/>
                </a:solidFill>
                <a:latin typeface="Times New Roman" pitchFamily="18" charset="0"/>
                <a:cs typeface="Times New Roman" pitchFamily="18" charset="0"/>
              </a:rPr>
              <a:t>ῳ</a:t>
            </a:r>
            <a:r>
              <a:rPr sz="2000" b="1" spc="22" smtClean="0">
                <a:solidFill>
                  <a:srgbClr val="FF0000"/>
                </a:solidFill>
                <a:latin typeface="Times New Roman" pitchFamily="18" charset="0"/>
                <a:cs typeface="Times New Roman" pitchFamily="18" charset="0"/>
              </a:rPr>
              <a:t>,</a:t>
            </a:r>
            <a:r>
              <a:rPr sz="2000" b="1" spc="22" smtClean="0">
                <a:latin typeface="Times New Roman" pitchFamily="18" charset="0"/>
                <a:cs typeface="Times New Roman" pitchFamily="18" charset="0"/>
              </a:rPr>
              <a:t> </a:t>
            </a:r>
            <a:r>
              <a:rPr sz="2000" b="1" spc="-9" dirty="0">
                <a:solidFill>
                  <a:srgbClr val="FF0000"/>
                </a:solidFill>
                <a:latin typeface="Times New Roman" pitchFamily="18" charset="0"/>
                <a:cs typeface="Times New Roman" pitchFamily="18" charset="0"/>
              </a:rPr>
              <a:t>measured </a:t>
            </a:r>
            <a:r>
              <a:rPr sz="2000" b="1" spc="4" dirty="0">
                <a:solidFill>
                  <a:srgbClr val="FF0000"/>
                </a:solidFill>
                <a:latin typeface="Times New Roman" pitchFamily="18" charset="0"/>
                <a:cs typeface="Times New Roman" pitchFamily="18" charset="0"/>
              </a:rPr>
              <a:t>in </a:t>
            </a:r>
            <a:r>
              <a:rPr sz="2000" b="1" spc="9">
                <a:solidFill>
                  <a:srgbClr val="FF0000"/>
                </a:solidFill>
                <a:latin typeface="Times New Roman" pitchFamily="18" charset="0"/>
                <a:cs typeface="Times New Roman" pitchFamily="18" charset="0"/>
              </a:rPr>
              <a:t>the </a:t>
            </a:r>
            <a:r>
              <a:rPr sz="2000" b="1" spc="-13" smtClean="0">
                <a:solidFill>
                  <a:srgbClr val="FF0000"/>
                </a:solidFill>
                <a:latin typeface="Times New Roman" pitchFamily="18" charset="0"/>
                <a:cs typeface="Times New Roman" pitchFamily="18" charset="0"/>
              </a:rPr>
              <a:t>orbit</a:t>
            </a:r>
            <a:r>
              <a:rPr sz="2000" b="1" spc="-31" smtClean="0">
                <a:solidFill>
                  <a:srgbClr val="FF0000"/>
                </a:solidFill>
                <a:latin typeface="Times New Roman" pitchFamily="18" charset="0"/>
                <a:cs typeface="Times New Roman" pitchFamily="18" charset="0"/>
              </a:rPr>
              <a:t>al </a:t>
            </a:r>
            <a:r>
              <a:rPr sz="2000" b="1" spc="-18" dirty="0">
                <a:solidFill>
                  <a:srgbClr val="FF0000"/>
                </a:solidFill>
                <a:latin typeface="Times New Roman" pitchFamily="18" charset="0"/>
                <a:cs typeface="Times New Roman" pitchFamily="18" charset="0"/>
              </a:rPr>
              <a:t>plane, </a:t>
            </a:r>
            <a:r>
              <a:rPr sz="2000" b="1" spc="-9" dirty="0">
                <a:solidFill>
                  <a:srgbClr val="FF0000"/>
                </a:solidFill>
                <a:latin typeface="Times New Roman" pitchFamily="18" charset="0"/>
                <a:cs typeface="Times New Roman" pitchFamily="18" charset="0"/>
              </a:rPr>
              <a:t>locates </a:t>
            </a:r>
            <a:r>
              <a:rPr sz="2000" b="1" spc="9" dirty="0">
                <a:solidFill>
                  <a:srgbClr val="FF0000"/>
                </a:solidFill>
                <a:latin typeface="Times New Roman" pitchFamily="18" charset="0"/>
                <a:cs typeface="Times New Roman" pitchFamily="18" charset="0"/>
              </a:rPr>
              <a:t>the </a:t>
            </a:r>
            <a:r>
              <a:rPr sz="2000" b="1" spc="-18">
                <a:solidFill>
                  <a:srgbClr val="FF0000"/>
                </a:solidFill>
                <a:latin typeface="Times New Roman" pitchFamily="18" charset="0"/>
                <a:cs typeface="Times New Roman" pitchFamily="18" charset="0"/>
              </a:rPr>
              <a:t>perigee  </a:t>
            </a:r>
            <a:r>
              <a:rPr sz="2000" b="1" spc="-31" smtClean="0">
                <a:solidFill>
                  <a:srgbClr val="FF0000"/>
                </a:solidFill>
                <a:latin typeface="Times New Roman" pitchFamily="18" charset="0"/>
                <a:cs typeface="Times New Roman" pitchFamily="18" charset="0"/>
              </a:rPr>
              <a:t>with</a:t>
            </a:r>
            <a:r>
              <a:rPr lang="en-US" sz="2000" b="1" spc="-31" dirty="0" smtClean="0">
                <a:solidFill>
                  <a:srgbClr val="FF0000"/>
                </a:solidFill>
                <a:latin typeface="Times New Roman" pitchFamily="18" charset="0"/>
                <a:cs typeface="Times New Roman" pitchFamily="18" charset="0"/>
              </a:rPr>
              <a:t> </a:t>
            </a:r>
            <a:r>
              <a:rPr sz="2000" b="1" spc="-92" smtClean="0">
                <a:solidFill>
                  <a:srgbClr val="FF0000"/>
                </a:solidFill>
                <a:latin typeface="Times New Roman" pitchFamily="18" charset="0"/>
                <a:cs typeface="Times New Roman" pitchFamily="18" charset="0"/>
              </a:rPr>
              <a:t> </a:t>
            </a:r>
            <a:r>
              <a:rPr sz="2000" b="1" smtClean="0">
                <a:solidFill>
                  <a:srgbClr val="FF0000"/>
                </a:solidFill>
                <a:latin typeface="Times New Roman" pitchFamily="18" charset="0"/>
                <a:cs typeface="Times New Roman" pitchFamily="18" charset="0"/>
              </a:rPr>
              <a:t>r</a:t>
            </a:r>
            <a:r>
              <a:rPr sz="2000" b="1" spc="-39" smtClean="0">
                <a:solidFill>
                  <a:srgbClr val="FF0000"/>
                </a:solidFill>
                <a:latin typeface="Times New Roman" pitchFamily="18" charset="0"/>
                <a:cs typeface="Times New Roman" pitchFamily="18" charset="0"/>
              </a:rPr>
              <a:t>espec</a:t>
            </a:r>
            <a:r>
              <a:rPr sz="2000" b="1" smtClean="0">
                <a:solidFill>
                  <a:srgbClr val="FF0000"/>
                </a:solidFill>
                <a:latin typeface="Times New Roman" pitchFamily="18" charset="0"/>
                <a:cs typeface="Times New Roman" pitchFamily="18" charset="0"/>
              </a:rPr>
              <a:t>t</a:t>
            </a:r>
            <a:r>
              <a:rPr sz="2000" b="1" spc="-61" smtClean="0">
                <a:solidFill>
                  <a:srgbClr val="FF0000"/>
                </a:solidFill>
                <a:latin typeface="Times New Roman" pitchFamily="18" charset="0"/>
                <a:cs typeface="Times New Roman" pitchFamily="18" charset="0"/>
              </a:rPr>
              <a:t> </a:t>
            </a:r>
            <a:r>
              <a:rPr sz="2000" b="1" spc="44" dirty="0">
                <a:solidFill>
                  <a:srgbClr val="FF0000"/>
                </a:solidFill>
                <a:latin typeface="Times New Roman" pitchFamily="18" charset="0"/>
                <a:cs typeface="Times New Roman" pitchFamily="18" charset="0"/>
              </a:rPr>
              <a:t>to</a:t>
            </a:r>
            <a:r>
              <a:rPr sz="2000" b="1" spc="-92" dirty="0">
                <a:solidFill>
                  <a:srgbClr val="FF0000"/>
                </a:solidFill>
                <a:latin typeface="Times New Roman" pitchFamily="18" charset="0"/>
                <a:cs typeface="Times New Roman" pitchFamily="18" charset="0"/>
              </a:rPr>
              <a:t> </a:t>
            </a:r>
            <a:r>
              <a:rPr sz="2000" b="1" spc="9" dirty="0">
                <a:solidFill>
                  <a:srgbClr val="FF0000"/>
                </a:solidFill>
                <a:latin typeface="Times New Roman" pitchFamily="18" charset="0"/>
                <a:cs typeface="Times New Roman" pitchFamily="18" charset="0"/>
              </a:rPr>
              <a:t>the</a:t>
            </a:r>
            <a:r>
              <a:rPr sz="2000" b="1" spc="35" dirty="0">
                <a:solidFill>
                  <a:srgbClr val="FF0000"/>
                </a:solidFill>
                <a:latin typeface="Times New Roman" pitchFamily="18" charset="0"/>
                <a:cs typeface="Times New Roman" pitchFamily="18" charset="0"/>
              </a:rPr>
              <a:t> </a:t>
            </a:r>
            <a:r>
              <a:rPr sz="2000" b="1" spc="-22" dirty="0">
                <a:solidFill>
                  <a:srgbClr val="FF0000"/>
                </a:solidFill>
                <a:latin typeface="Times New Roman" pitchFamily="18" charset="0"/>
                <a:cs typeface="Times New Roman" pitchFamily="18" charset="0"/>
              </a:rPr>
              <a:t>equatorial</a:t>
            </a:r>
            <a:r>
              <a:rPr sz="2000" b="1" spc="123" dirty="0">
                <a:solidFill>
                  <a:srgbClr val="FF0000"/>
                </a:solidFill>
                <a:latin typeface="Times New Roman" pitchFamily="18" charset="0"/>
                <a:cs typeface="Times New Roman" pitchFamily="18" charset="0"/>
              </a:rPr>
              <a:t> </a:t>
            </a:r>
            <a:r>
              <a:rPr sz="2000" b="1" spc="-26" dirty="0">
                <a:solidFill>
                  <a:srgbClr val="FF0000"/>
                </a:solidFill>
                <a:latin typeface="Times New Roman" pitchFamily="18" charset="0"/>
                <a:cs typeface="Times New Roman" pitchFamily="18" charset="0"/>
              </a:rPr>
              <a:t>plane.</a:t>
            </a:r>
            <a:endParaRPr sz="2000" b="1">
              <a:solidFill>
                <a:srgbClr val="FF0000"/>
              </a:solidFill>
              <a:latin typeface="Times New Roman" pitchFamily="18" charset="0"/>
              <a:cs typeface="Times New Roman" pitchFamily="18" charset="0"/>
            </a:endParaRPr>
          </a:p>
        </p:txBody>
      </p:sp>
      <p:sp>
        <p:nvSpPr>
          <p:cNvPr id="8" name="object 8"/>
          <p:cNvSpPr/>
          <p:nvPr/>
        </p:nvSpPr>
        <p:spPr>
          <a:xfrm>
            <a:off x="1143000" y="1828800"/>
            <a:ext cx="6882434" cy="4419600"/>
          </a:xfrm>
          <a:prstGeom prst="rect">
            <a:avLst/>
          </a:prstGeom>
          <a:blipFill>
            <a:blip r:embed="rId2" cstate="print"/>
            <a:stretch>
              <a:fillRect/>
            </a:stretch>
          </a:blipFill>
        </p:spPr>
        <p:txBody>
          <a:bodyPr wrap="square" lIns="0" tIns="0" rIns="0" bIns="0" rtlCol="0"/>
          <a:lstStyle/>
          <a:p>
            <a:endParaRPr/>
          </a:p>
        </p:txBody>
      </p:sp>
      <p:sp>
        <p:nvSpPr>
          <p:cNvPr id="9" name="Slide Number Placeholder 8"/>
          <p:cNvSpPr>
            <a:spLocks noGrp="1"/>
          </p:cNvSpPr>
          <p:nvPr>
            <p:ph type="sldNum" sz="quarter" idx="12"/>
          </p:nvPr>
        </p:nvSpPr>
        <p:spPr/>
        <p:txBody>
          <a:bodyPr/>
          <a:lstStyle/>
          <a:p>
            <a:fld id="{7253DC2C-EF55-4F5A-98CC-CADF098E60D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1"/>
            <a:ext cx="5333999" cy="503683"/>
          </a:xfrm>
          <a:prstGeom prst="rect">
            <a:avLst/>
          </a:prstGeom>
        </p:spPr>
        <p:txBody>
          <a:bodyPr vert="horz" wrap="square" lIns="0" tIns="11132" rIns="0" bIns="0" rtlCol="0">
            <a:spAutoFit/>
          </a:bodyPr>
          <a:lstStyle/>
          <a:p>
            <a:pPr marL="11132">
              <a:spcBef>
                <a:spcPts val="88"/>
              </a:spcBef>
            </a:pPr>
            <a:r>
              <a:rPr sz="3200" b="1" i="1" u="sng" spc="-4" dirty="0">
                <a:solidFill>
                  <a:srgbClr val="808000"/>
                </a:solidFill>
                <a:latin typeface="Times New Roman"/>
                <a:cs typeface="Times New Roman"/>
              </a:rPr>
              <a:t>Orbital</a:t>
            </a:r>
            <a:r>
              <a:rPr sz="3200" b="1" i="1" u="sng" spc="-18" dirty="0">
                <a:solidFill>
                  <a:srgbClr val="808000"/>
                </a:solidFill>
                <a:latin typeface="Times New Roman"/>
                <a:cs typeface="Times New Roman"/>
              </a:rPr>
              <a:t> </a:t>
            </a:r>
            <a:r>
              <a:rPr sz="3200" b="1" i="1" u="sng" spc="-4" dirty="0">
                <a:solidFill>
                  <a:srgbClr val="808000"/>
                </a:solidFill>
                <a:latin typeface="Times New Roman"/>
                <a:cs typeface="Times New Roman"/>
              </a:rPr>
              <a:t>Elements</a:t>
            </a:r>
            <a:endParaRPr sz="3200" i="1" u="sng">
              <a:latin typeface="Times New Roman"/>
              <a:cs typeface="Times New Roman"/>
            </a:endParaRPr>
          </a:p>
        </p:txBody>
      </p:sp>
      <p:sp>
        <p:nvSpPr>
          <p:cNvPr id="4" name="object 4"/>
          <p:cNvSpPr txBox="1">
            <a:spLocks noGrp="1"/>
          </p:cNvSpPr>
          <p:nvPr>
            <p:ph type="sldNum" sz="quarter" idx="4294967295"/>
          </p:nvPr>
        </p:nvSpPr>
        <p:spPr>
          <a:xfrm>
            <a:off x="8382000" y="6477000"/>
            <a:ext cx="358805" cy="179536"/>
          </a:xfrm>
          <a:prstGeom prst="rect">
            <a:avLst/>
          </a:prstGeom>
        </p:spPr>
        <p:txBody>
          <a:bodyPr vert="horz" wrap="square" lIns="0" tIns="0" rIns="0" bIns="0" rtlCol="0">
            <a:spAutoFit/>
          </a:bodyPr>
          <a:lstStyle/>
          <a:p>
            <a:pPr marL="22263">
              <a:lnSpc>
                <a:spcPts val="1424"/>
              </a:lnSpc>
            </a:pPr>
            <a:fld id="{81D60167-4931-47E6-BA6A-407CBD079E47}" type="slidenum">
              <a:rPr spc="-4" dirty="0"/>
              <a:pPr marL="22263">
                <a:lnSpc>
                  <a:spcPts val="1424"/>
                </a:lnSpc>
              </a:pPr>
              <a:t>54</a:t>
            </a:fld>
            <a:endParaRPr spc="-4" dirty="0"/>
          </a:p>
        </p:txBody>
      </p:sp>
      <p:sp>
        <p:nvSpPr>
          <p:cNvPr id="3" name="object 3"/>
          <p:cNvSpPr txBox="1"/>
          <p:nvPr/>
        </p:nvSpPr>
        <p:spPr>
          <a:xfrm>
            <a:off x="152400" y="457201"/>
            <a:ext cx="8991600" cy="6986484"/>
          </a:xfrm>
          <a:prstGeom prst="rect">
            <a:avLst/>
          </a:prstGeom>
        </p:spPr>
        <p:txBody>
          <a:bodyPr vert="horz" wrap="square" lIns="0" tIns="11132" rIns="0" bIns="0" rtlCol="0">
            <a:spAutoFit/>
          </a:bodyPr>
          <a:lstStyle/>
          <a:p>
            <a:pPr marL="11132" marR="4453" algn="just">
              <a:lnSpc>
                <a:spcPct val="110000"/>
              </a:lnSpc>
              <a:spcBef>
                <a:spcPts val="88"/>
              </a:spcBef>
              <a:buFont typeface="Arial" pitchFamily="34" charset="0"/>
              <a:buChar char="•"/>
            </a:pPr>
            <a:r>
              <a:rPr sz="2600" b="1" i="1" spc="-4" dirty="0">
                <a:solidFill>
                  <a:srgbClr val="181818"/>
                </a:solidFill>
                <a:latin typeface="Times New Roman" pitchFamily="18" charset="0"/>
                <a:cs typeface="Times New Roman" pitchFamily="18" charset="0"/>
              </a:rPr>
              <a:t>To specify the </a:t>
            </a:r>
            <a:r>
              <a:rPr sz="2600" b="1" i="1" spc="-4" dirty="0">
                <a:solidFill>
                  <a:srgbClr val="FF0000"/>
                </a:solidFill>
                <a:latin typeface="Times New Roman" pitchFamily="18" charset="0"/>
                <a:cs typeface="Times New Roman" pitchFamily="18" charset="0"/>
              </a:rPr>
              <a:t>absolute</a:t>
            </a:r>
            <a:r>
              <a:rPr sz="2600" b="1" i="1" spc="-4" dirty="0">
                <a:solidFill>
                  <a:srgbClr val="181818"/>
                </a:solidFill>
                <a:latin typeface="Times New Roman" pitchFamily="18" charset="0"/>
                <a:cs typeface="Times New Roman" pitchFamily="18" charset="0"/>
              </a:rPr>
              <a:t> (i.e., the inertial)  </a:t>
            </a:r>
            <a:r>
              <a:rPr sz="2600" b="1" i="1" spc="-4" dirty="0">
                <a:solidFill>
                  <a:srgbClr val="FF0000"/>
                </a:solidFill>
                <a:latin typeface="Times New Roman" pitchFamily="18" charset="0"/>
                <a:cs typeface="Times New Roman" pitchFamily="18" charset="0"/>
              </a:rPr>
              <a:t>coordinates</a:t>
            </a:r>
            <a:r>
              <a:rPr sz="2600" b="1" i="1" spc="-4" dirty="0">
                <a:solidFill>
                  <a:srgbClr val="181818"/>
                </a:solidFill>
                <a:latin typeface="Times New Roman" pitchFamily="18" charset="0"/>
                <a:cs typeface="Times New Roman" pitchFamily="18" charset="0"/>
              </a:rPr>
              <a:t> of a satellite at </a:t>
            </a:r>
            <a:r>
              <a:rPr sz="2600" b="1" i="1" spc="-4" dirty="0">
                <a:solidFill>
                  <a:srgbClr val="FF0000"/>
                </a:solidFill>
                <a:latin typeface="Times New Roman" pitchFamily="18" charset="0"/>
                <a:cs typeface="Times New Roman" pitchFamily="18" charset="0"/>
              </a:rPr>
              <a:t>time t,</a:t>
            </a:r>
            <a:r>
              <a:rPr sz="2600" b="1" i="1" spc="-4" dirty="0">
                <a:solidFill>
                  <a:srgbClr val="181818"/>
                </a:solidFill>
                <a:latin typeface="Times New Roman" pitchFamily="18" charset="0"/>
                <a:cs typeface="Times New Roman" pitchFamily="18" charset="0"/>
              </a:rPr>
              <a:t> we </a:t>
            </a:r>
            <a:r>
              <a:rPr sz="2600" b="1" i="1" spc="-4" dirty="0">
                <a:solidFill>
                  <a:srgbClr val="FF0000"/>
                </a:solidFill>
                <a:latin typeface="Times New Roman" pitchFamily="18" charset="0"/>
                <a:cs typeface="Times New Roman" pitchFamily="18" charset="0"/>
              </a:rPr>
              <a:t>need </a:t>
            </a:r>
            <a:r>
              <a:rPr sz="2600" b="1" i="1" spc="-4" dirty="0">
                <a:solidFill>
                  <a:srgbClr val="181818"/>
                </a:solidFill>
                <a:latin typeface="Times New Roman" pitchFamily="18" charset="0"/>
                <a:cs typeface="Times New Roman" pitchFamily="18" charset="0"/>
              </a:rPr>
              <a:t>to  </a:t>
            </a:r>
            <a:r>
              <a:rPr sz="2600" b="1" i="1" spc="-4" dirty="0">
                <a:solidFill>
                  <a:srgbClr val="FF0000"/>
                </a:solidFill>
                <a:latin typeface="Times New Roman" pitchFamily="18" charset="0"/>
                <a:cs typeface="Times New Roman" pitchFamily="18" charset="0"/>
              </a:rPr>
              <a:t>know </a:t>
            </a:r>
            <a:r>
              <a:rPr sz="3200" b="1" i="1" spc="-4" dirty="0">
                <a:solidFill>
                  <a:srgbClr val="00B050"/>
                </a:solidFill>
                <a:latin typeface="Times New Roman" pitchFamily="18" charset="0"/>
                <a:cs typeface="Times New Roman" pitchFamily="18" charset="0"/>
              </a:rPr>
              <a:t>six </a:t>
            </a:r>
            <a:r>
              <a:rPr sz="3200" b="1" i="1" spc="-4">
                <a:solidFill>
                  <a:srgbClr val="00B050"/>
                </a:solidFill>
                <a:latin typeface="Times New Roman" pitchFamily="18" charset="0"/>
                <a:cs typeface="Times New Roman" pitchFamily="18" charset="0"/>
              </a:rPr>
              <a:t>quantities</a:t>
            </a:r>
            <a:r>
              <a:rPr sz="2600" b="1" i="1" spc="-4" smtClean="0">
                <a:solidFill>
                  <a:srgbClr val="181818"/>
                </a:solidFill>
                <a:latin typeface="Times New Roman" pitchFamily="18" charset="0"/>
                <a:cs typeface="Times New Roman" pitchFamily="18" charset="0"/>
              </a:rPr>
              <a:t>.</a:t>
            </a:r>
            <a:r>
              <a:rPr lang="en-US" sz="2600" b="1" i="1" spc="-4" dirty="0" smtClean="0">
                <a:solidFill>
                  <a:srgbClr val="181818"/>
                </a:solidFill>
                <a:latin typeface="Times New Roman" pitchFamily="18" charset="0"/>
                <a:cs typeface="Times New Roman" pitchFamily="18" charset="0"/>
              </a:rPr>
              <a:t> </a:t>
            </a:r>
          </a:p>
          <a:p>
            <a:pPr marL="11132" marR="4453" algn="just">
              <a:lnSpc>
                <a:spcPct val="110000"/>
              </a:lnSpc>
              <a:spcBef>
                <a:spcPts val="88"/>
              </a:spcBef>
            </a:pPr>
            <a:r>
              <a:rPr sz="2600" b="1" i="1" spc="-4" smtClean="0">
                <a:solidFill>
                  <a:srgbClr val="181818"/>
                </a:solidFill>
                <a:latin typeface="Times New Roman" pitchFamily="18" charset="0"/>
                <a:cs typeface="Times New Roman" pitchFamily="18" charset="0"/>
              </a:rPr>
              <a:t>(</a:t>
            </a:r>
            <a:r>
              <a:rPr sz="2000" b="1" i="1" spc="-4" dirty="0">
                <a:solidFill>
                  <a:srgbClr val="181818"/>
                </a:solidFill>
                <a:latin typeface="Times New Roman" pitchFamily="18" charset="0"/>
                <a:cs typeface="Times New Roman" pitchFamily="18" charset="0"/>
              </a:rPr>
              <a:t>This was evident earlier  when we determined that a satellite’s equation  of motion was a second order vector linear  </a:t>
            </a:r>
            <a:r>
              <a:rPr sz="2000" b="1" i="1" spc="-4">
                <a:solidFill>
                  <a:srgbClr val="181818"/>
                </a:solidFill>
                <a:latin typeface="Times New Roman" pitchFamily="18" charset="0"/>
                <a:cs typeface="Times New Roman" pitchFamily="18" charset="0"/>
              </a:rPr>
              <a:t>differential </a:t>
            </a:r>
            <a:r>
              <a:rPr sz="2000" b="1" i="1" spc="-4" smtClean="0">
                <a:solidFill>
                  <a:srgbClr val="181818"/>
                </a:solidFill>
                <a:latin typeface="Times New Roman" pitchFamily="18" charset="0"/>
                <a:cs typeface="Times New Roman" pitchFamily="18" charset="0"/>
              </a:rPr>
              <a:t>equation</a:t>
            </a:r>
            <a:r>
              <a:rPr lang="en-US" sz="2000" b="1" i="1" spc="-4" dirty="0" smtClean="0">
                <a:solidFill>
                  <a:srgbClr val="181818"/>
                </a:solidFill>
                <a:latin typeface="Times New Roman" pitchFamily="18" charset="0"/>
                <a:cs typeface="Times New Roman" pitchFamily="18" charset="0"/>
              </a:rPr>
              <a:t>)</a:t>
            </a:r>
            <a:r>
              <a:rPr sz="2400" b="1" i="1" spc="-4" smtClean="0">
                <a:solidFill>
                  <a:srgbClr val="181818"/>
                </a:solidFill>
                <a:latin typeface="Times New Roman" pitchFamily="18" charset="0"/>
                <a:cs typeface="Times New Roman" pitchFamily="18" charset="0"/>
              </a:rPr>
              <a:t>.</a:t>
            </a:r>
            <a:endParaRPr lang="en-US" sz="2600" b="1" i="1" spc="-4" dirty="0" smtClean="0">
              <a:solidFill>
                <a:srgbClr val="181818"/>
              </a:solidFill>
              <a:latin typeface="Times New Roman" pitchFamily="18" charset="0"/>
              <a:cs typeface="Times New Roman" pitchFamily="18" charset="0"/>
            </a:endParaRPr>
          </a:p>
          <a:p>
            <a:pPr marL="11132" marR="4453" algn="just">
              <a:lnSpc>
                <a:spcPct val="110000"/>
              </a:lnSpc>
              <a:spcBef>
                <a:spcPts val="88"/>
              </a:spcBef>
            </a:pPr>
            <a:endParaRPr lang="en-US" sz="700" b="1" i="1" spc="-4" dirty="0" smtClean="0">
              <a:solidFill>
                <a:srgbClr val="181818"/>
              </a:solidFill>
              <a:latin typeface="Times New Roman" pitchFamily="18" charset="0"/>
              <a:cs typeface="Times New Roman" pitchFamily="18" charset="0"/>
            </a:endParaRPr>
          </a:p>
          <a:p>
            <a:pPr marL="11132" marR="4453" algn="just">
              <a:lnSpc>
                <a:spcPct val="110000"/>
              </a:lnSpc>
              <a:spcBef>
                <a:spcPts val="88"/>
              </a:spcBef>
              <a:buFont typeface="Arial" pitchFamily="34" charset="0"/>
              <a:buChar char="•"/>
            </a:pPr>
            <a:r>
              <a:rPr sz="2600" b="1" i="1" spc="-4" smtClean="0">
                <a:solidFill>
                  <a:srgbClr val="181818"/>
                </a:solidFill>
                <a:latin typeface="Times New Roman" pitchFamily="18" charset="0"/>
                <a:cs typeface="Times New Roman" pitchFamily="18" charset="0"/>
              </a:rPr>
              <a:t>These </a:t>
            </a:r>
            <a:r>
              <a:rPr sz="2600" b="1" i="1" spc="-4" dirty="0">
                <a:solidFill>
                  <a:srgbClr val="FF0000"/>
                </a:solidFill>
                <a:latin typeface="Times New Roman" pitchFamily="18" charset="0"/>
                <a:cs typeface="Times New Roman" pitchFamily="18" charset="0"/>
              </a:rPr>
              <a:t>quantities</a:t>
            </a:r>
            <a:r>
              <a:rPr sz="2600" b="1" i="1" spc="-4" dirty="0">
                <a:solidFill>
                  <a:srgbClr val="181818"/>
                </a:solidFill>
                <a:latin typeface="Times New Roman" pitchFamily="18" charset="0"/>
                <a:cs typeface="Times New Roman" pitchFamily="18" charset="0"/>
              </a:rPr>
              <a:t> are  called the </a:t>
            </a:r>
            <a:r>
              <a:rPr sz="2600" b="1" i="1" spc="-4" dirty="0">
                <a:solidFill>
                  <a:srgbClr val="FF0000"/>
                </a:solidFill>
                <a:latin typeface="Times New Roman" pitchFamily="18" charset="0"/>
                <a:cs typeface="Times New Roman" pitchFamily="18" charset="0"/>
              </a:rPr>
              <a:t>orbital </a:t>
            </a:r>
            <a:r>
              <a:rPr sz="2600" b="1" i="1" spc="-4">
                <a:solidFill>
                  <a:srgbClr val="FF0000"/>
                </a:solidFill>
                <a:latin typeface="Times New Roman" pitchFamily="18" charset="0"/>
                <a:cs typeface="Times New Roman" pitchFamily="18" charset="0"/>
              </a:rPr>
              <a:t>elements</a:t>
            </a:r>
            <a:r>
              <a:rPr sz="2600" b="1" i="1" spc="-4" smtClean="0">
                <a:solidFill>
                  <a:srgbClr val="FF0000"/>
                </a:solidFill>
                <a:latin typeface="Times New Roman" pitchFamily="18" charset="0"/>
                <a:cs typeface="Times New Roman" pitchFamily="18" charset="0"/>
              </a:rPr>
              <a:t>.</a:t>
            </a:r>
            <a:endParaRPr lang="en-US" sz="2600" b="1" i="1" spc="-4" dirty="0" smtClean="0">
              <a:solidFill>
                <a:srgbClr val="FF0000"/>
              </a:solidFill>
              <a:latin typeface="Times New Roman" pitchFamily="18" charset="0"/>
              <a:cs typeface="Times New Roman" pitchFamily="18" charset="0"/>
            </a:endParaRPr>
          </a:p>
          <a:p>
            <a:pPr marL="11132" marR="4453" algn="just">
              <a:lnSpc>
                <a:spcPct val="110000"/>
              </a:lnSpc>
              <a:spcBef>
                <a:spcPts val="88"/>
              </a:spcBef>
            </a:pPr>
            <a:endParaRPr lang="en-US" sz="500" b="1" spc="-4" dirty="0" smtClean="0">
              <a:solidFill>
                <a:srgbClr val="181818"/>
              </a:solidFill>
              <a:latin typeface="Times New Roman" pitchFamily="18" charset="0"/>
              <a:cs typeface="Times New Roman" pitchFamily="18" charset="0"/>
            </a:endParaRPr>
          </a:p>
          <a:p>
            <a:pPr marL="11132" marR="4453" algn="just">
              <a:lnSpc>
                <a:spcPct val="110000"/>
              </a:lnSpc>
              <a:spcBef>
                <a:spcPts val="88"/>
              </a:spcBef>
              <a:buFont typeface="Arial" pitchFamily="34" charset="0"/>
              <a:buChar char="•"/>
            </a:pPr>
            <a:r>
              <a:rPr lang="en-US" sz="2400" b="1" spc="-4" dirty="0" smtClean="0">
                <a:solidFill>
                  <a:srgbClr val="00B050"/>
                </a:solidFill>
                <a:latin typeface="Times New Roman" pitchFamily="18" charset="0"/>
                <a:cs typeface="Times New Roman" pitchFamily="18" charset="0"/>
              </a:rPr>
              <a:t>More than six quantities can be used to describe  a unique orbital path </a:t>
            </a:r>
            <a:r>
              <a:rPr lang="en-US" sz="2400" b="1" spc="-4" dirty="0" smtClean="0">
                <a:solidFill>
                  <a:srgbClr val="181818"/>
                </a:solidFill>
                <a:latin typeface="Times New Roman" pitchFamily="18" charset="0"/>
                <a:cs typeface="Times New Roman" pitchFamily="18" charset="0"/>
              </a:rPr>
              <a:t>and there is some  </a:t>
            </a:r>
            <a:r>
              <a:rPr lang="en-US" sz="2400" b="1" spc="-4" dirty="0" smtClean="0">
                <a:solidFill>
                  <a:srgbClr val="00B0F0"/>
                </a:solidFill>
                <a:latin typeface="Times New Roman" pitchFamily="18" charset="0"/>
                <a:cs typeface="Times New Roman" pitchFamily="18" charset="0"/>
              </a:rPr>
              <a:t>arbitrariness in exactly which six quantities are  used</a:t>
            </a:r>
            <a:r>
              <a:rPr lang="en-US" sz="2400" b="1" spc="-4" dirty="0" smtClean="0">
                <a:solidFill>
                  <a:srgbClr val="181818"/>
                </a:solidFill>
                <a:latin typeface="Times New Roman" pitchFamily="18" charset="0"/>
                <a:cs typeface="Times New Roman" pitchFamily="18" charset="0"/>
              </a:rPr>
              <a:t>. </a:t>
            </a:r>
          </a:p>
          <a:p>
            <a:pPr marL="11132" marR="4453" algn="just">
              <a:lnSpc>
                <a:spcPct val="110000"/>
              </a:lnSpc>
              <a:spcBef>
                <a:spcPts val="88"/>
              </a:spcBef>
            </a:pPr>
            <a:endParaRPr lang="en-US" sz="500" b="1" spc="-4" dirty="0" smtClean="0">
              <a:solidFill>
                <a:srgbClr val="181818"/>
              </a:solidFill>
              <a:latin typeface="Times New Roman" pitchFamily="18" charset="0"/>
              <a:cs typeface="Times New Roman" pitchFamily="18" charset="0"/>
            </a:endParaRPr>
          </a:p>
          <a:p>
            <a:pPr marL="11132" marR="4453" algn="just">
              <a:lnSpc>
                <a:spcPct val="110000"/>
              </a:lnSpc>
              <a:spcBef>
                <a:spcPts val="88"/>
              </a:spcBef>
              <a:buFont typeface="Arial" pitchFamily="34" charset="0"/>
              <a:buChar char="•"/>
            </a:pPr>
            <a:r>
              <a:rPr lang="en-US" sz="2600" b="1" i="1" spc="-4" dirty="0" smtClean="0">
                <a:solidFill>
                  <a:srgbClr val="0070C0"/>
                </a:solidFill>
                <a:latin typeface="Times New Roman" pitchFamily="18" charset="0"/>
                <a:cs typeface="Times New Roman" pitchFamily="18" charset="0"/>
              </a:rPr>
              <a:t>We have chosen to adopt a set that is  commonly used in satellite communications: </a:t>
            </a:r>
          </a:p>
          <a:p>
            <a:pPr marL="11132" marR="4453" algn="just">
              <a:lnSpc>
                <a:spcPct val="110000"/>
              </a:lnSpc>
              <a:spcBef>
                <a:spcPts val="88"/>
              </a:spcBef>
            </a:pPr>
            <a:r>
              <a:rPr lang="en-US" sz="2600" b="1" i="1" spc="-4" dirty="0" smtClean="0">
                <a:solidFill>
                  <a:srgbClr val="181818"/>
                </a:solidFill>
                <a:latin typeface="Times New Roman" pitchFamily="18" charset="0"/>
                <a:cs typeface="Times New Roman" pitchFamily="18" charset="0"/>
              </a:rPr>
              <a:t> </a:t>
            </a:r>
            <a:r>
              <a:rPr lang="en-US" sz="2600" b="1" i="1" spc="-4" dirty="0" smtClean="0">
                <a:solidFill>
                  <a:srgbClr val="FF0000"/>
                </a:solidFill>
                <a:latin typeface="Times New Roman" pitchFamily="18" charset="0"/>
                <a:cs typeface="Times New Roman" pitchFamily="18" charset="0"/>
              </a:rPr>
              <a:t>eccentricity</a:t>
            </a:r>
            <a:r>
              <a:rPr lang="en-US" sz="2600" b="1" i="1" spc="-4" dirty="0" smtClean="0">
                <a:solidFill>
                  <a:srgbClr val="181818"/>
                </a:solidFill>
                <a:latin typeface="Times New Roman" pitchFamily="18" charset="0"/>
                <a:cs typeface="Times New Roman" pitchFamily="18" charset="0"/>
              </a:rPr>
              <a:t> (</a:t>
            </a:r>
            <a:r>
              <a:rPr lang="en-US" sz="2600" b="1" i="1" spc="-4" dirty="0" smtClean="0">
                <a:solidFill>
                  <a:srgbClr val="FF0000"/>
                </a:solidFill>
                <a:latin typeface="Times New Roman" pitchFamily="18" charset="0"/>
                <a:cs typeface="Times New Roman" pitchFamily="18" charset="0"/>
              </a:rPr>
              <a:t>e</a:t>
            </a:r>
            <a:r>
              <a:rPr lang="en-US" sz="2600" b="1" i="1" spc="-4" dirty="0" smtClean="0">
                <a:solidFill>
                  <a:srgbClr val="181818"/>
                </a:solidFill>
                <a:latin typeface="Times New Roman" pitchFamily="18" charset="0"/>
                <a:cs typeface="Times New Roman" pitchFamily="18" charset="0"/>
              </a:rPr>
              <a:t>),  </a:t>
            </a:r>
            <a:r>
              <a:rPr lang="en-US" sz="2600" b="1" i="1" spc="-4" dirty="0" err="1" smtClean="0">
                <a:solidFill>
                  <a:srgbClr val="00B050"/>
                </a:solidFill>
                <a:latin typeface="Times New Roman" pitchFamily="18" charset="0"/>
                <a:cs typeface="Times New Roman" pitchFamily="18" charset="0"/>
              </a:rPr>
              <a:t>semimajor</a:t>
            </a:r>
            <a:r>
              <a:rPr lang="en-US" sz="2600" b="1" i="1" spc="-4" dirty="0" smtClean="0">
                <a:solidFill>
                  <a:srgbClr val="00B050"/>
                </a:solidFill>
                <a:latin typeface="Times New Roman" pitchFamily="18" charset="0"/>
                <a:cs typeface="Times New Roman" pitchFamily="18" charset="0"/>
              </a:rPr>
              <a:t> axis </a:t>
            </a:r>
            <a:r>
              <a:rPr lang="en-US" sz="2600" b="1" i="1" spc="-4" dirty="0" smtClean="0">
                <a:solidFill>
                  <a:srgbClr val="181818"/>
                </a:solidFill>
                <a:latin typeface="Times New Roman" pitchFamily="18" charset="0"/>
                <a:cs typeface="Times New Roman" pitchFamily="18" charset="0"/>
              </a:rPr>
              <a:t>(</a:t>
            </a:r>
            <a:r>
              <a:rPr lang="en-US" sz="2600" b="1" i="1" spc="-4" dirty="0" smtClean="0">
                <a:solidFill>
                  <a:srgbClr val="FF0000"/>
                </a:solidFill>
                <a:latin typeface="Times New Roman" pitchFamily="18" charset="0"/>
                <a:cs typeface="Times New Roman" pitchFamily="18" charset="0"/>
              </a:rPr>
              <a:t>a</a:t>
            </a:r>
            <a:r>
              <a:rPr lang="en-US" sz="2600" b="1" i="1" spc="-4" dirty="0" smtClean="0">
                <a:solidFill>
                  <a:srgbClr val="181818"/>
                </a:solidFill>
                <a:latin typeface="Times New Roman" pitchFamily="18" charset="0"/>
                <a:cs typeface="Times New Roman" pitchFamily="18" charset="0"/>
              </a:rPr>
              <a:t>),   time of  perigee </a:t>
            </a:r>
            <a:r>
              <a:rPr lang="en-US" sz="2600" b="1" i="1" spc="-4" dirty="0" smtClean="0">
                <a:solidFill>
                  <a:srgbClr val="FF0000"/>
                </a:solidFill>
                <a:latin typeface="Times New Roman" pitchFamily="18" charset="0"/>
                <a:cs typeface="Times New Roman" pitchFamily="18" charset="0"/>
              </a:rPr>
              <a:t>(</a:t>
            </a:r>
            <a:r>
              <a:rPr lang="en-US" sz="2600" b="1" i="1" spc="-4" dirty="0" err="1" smtClean="0">
                <a:solidFill>
                  <a:srgbClr val="FF0000"/>
                </a:solidFill>
                <a:latin typeface="Times New Roman" pitchFamily="18" charset="0"/>
                <a:cs typeface="Times New Roman" pitchFamily="18" charset="0"/>
              </a:rPr>
              <a:t>t</a:t>
            </a:r>
            <a:r>
              <a:rPr lang="en-US" sz="2600" b="1" i="1" spc="-6" baseline="-13227" dirty="0" err="1" smtClean="0">
                <a:solidFill>
                  <a:srgbClr val="FF0000"/>
                </a:solidFill>
                <a:latin typeface="Times New Roman" pitchFamily="18" charset="0"/>
                <a:cs typeface="Times New Roman" pitchFamily="18" charset="0"/>
              </a:rPr>
              <a:t>p</a:t>
            </a:r>
            <a:r>
              <a:rPr lang="en-US" sz="2600" b="1" i="1" spc="-4" dirty="0" smtClean="0">
                <a:solidFill>
                  <a:srgbClr val="181818"/>
                </a:solidFill>
                <a:latin typeface="Times New Roman" pitchFamily="18" charset="0"/>
                <a:cs typeface="Times New Roman" pitchFamily="18" charset="0"/>
              </a:rPr>
              <a:t>),</a:t>
            </a:r>
          </a:p>
          <a:p>
            <a:pPr marL="11132" marR="4453" algn="just">
              <a:lnSpc>
                <a:spcPct val="110000"/>
              </a:lnSpc>
              <a:spcBef>
                <a:spcPts val="88"/>
              </a:spcBef>
            </a:pPr>
            <a:r>
              <a:rPr lang="en-US" sz="2600" b="1" i="1" spc="-4" dirty="0" smtClean="0">
                <a:solidFill>
                  <a:srgbClr val="181818"/>
                </a:solidFill>
                <a:latin typeface="Times New Roman" pitchFamily="18" charset="0"/>
                <a:cs typeface="Times New Roman" pitchFamily="18" charset="0"/>
              </a:rPr>
              <a:t> </a:t>
            </a:r>
            <a:r>
              <a:rPr lang="en-US" sz="2600" b="1" i="1" spc="-4" dirty="0" smtClean="0">
                <a:solidFill>
                  <a:srgbClr val="FFC000"/>
                </a:solidFill>
                <a:latin typeface="Times New Roman" pitchFamily="18" charset="0"/>
                <a:cs typeface="Times New Roman" pitchFamily="18" charset="0"/>
              </a:rPr>
              <a:t>right ascension of ascending</a:t>
            </a:r>
            <a:r>
              <a:rPr lang="en-US" sz="2600" b="1" i="1" spc="26" dirty="0" smtClean="0">
                <a:solidFill>
                  <a:srgbClr val="FFC000"/>
                </a:solidFill>
                <a:latin typeface="Times New Roman" pitchFamily="18" charset="0"/>
                <a:cs typeface="Times New Roman" pitchFamily="18" charset="0"/>
              </a:rPr>
              <a:t> </a:t>
            </a:r>
            <a:r>
              <a:rPr lang="en-US" sz="2600" b="1" i="1" spc="-4" dirty="0" smtClean="0">
                <a:solidFill>
                  <a:srgbClr val="FFC000"/>
                </a:solidFill>
                <a:latin typeface="Times New Roman" pitchFamily="18" charset="0"/>
                <a:cs typeface="Times New Roman" pitchFamily="18" charset="0"/>
              </a:rPr>
              <a:t>node </a:t>
            </a:r>
            <a:r>
              <a:rPr lang="en-US" sz="2600" b="1" i="1" spc="-4" dirty="0" smtClean="0">
                <a:solidFill>
                  <a:srgbClr val="181818"/>
                </a:solidFill>
                <a:latin typeface="Times New Roman" pitchFamily="18" charset="0"/>
                <a:cs typeface="Times New Roman" pitchFamily="18" charset="0"/>
              </a:rPr>
              <a:t>(</a:t>
            </a:r>
            <a:r>
              <a:rPr lang="en-US" sz="2600" b="1" i="1" spc="-4" dirty="0" smtClean="0">
                <a:solidFill>
                  <a:srgbClr val="FF0000"/>
                </a:solidFill>
                <a:latin typeface="Times New Roman" pitchFamily="18" charset="0"/>
                <a:cs typeface="Times New Roman" pitchFamily="18" charset="0"/>
              </a:rPr>
              <a:t>Ω</a:t>
            </a:r>
            <a:r>
              <a:rPr lang="en-US" sz="2600" b="1" i="1" spc="-4" dirty="0" smtClean="0">
                <a:solidFill>
                  <a:srgbClr val="181818"/>
                </a:solidFill>
                <a:latin typeface="Times New Roman" pitchFamily="18" charset="0"/>
                <a:cs typeface="Times New Roman" pitchFamily="18" charset="0"/>
              </a:rPr>
              <a:t>), </a:t>
            </a:r>
          </a:p>
          <a:p>
            <a:pPr marL="11132" marR="4453" algn="just">
              <a:lnSpc>
                <a:spcPct val="110000"/>
              </a:lnSpc>
              <a:spcBef>
                <a:spcPts val="88"/>
              </a:spcBef>
            </a:pPr>
            <a:r>
              <a:rPr lang="en-US" sz="2600" b="1" i="1" spc="-4" dirty="0" smtClean="0">
                <a:solidFill>
                  <a:srgbClr val="181818"/>
                </a:solidFill>
                <a:latin typeface="Times New Roman" pitchFamily="18" charset="0"/>
                <a:cs typeface="Times New Roman" pitchFamily="18" charset="0"/>
              </a:rPr>
              <a:t>inclination (</a:t>
            </a:r>
            <a:r>
              <a:rPr lang="en-US" sz="2600" b="1" i="1" spc="-4" dirty="0" err="1" smtClean="0">
                <a:solidFill>
                  <a:srgbClr val="FF0000"/>
                </a:solidFill>
                <a:latin typeface="Times New Roman" pitchFamily="18" charset="0"/>
                <a:cs typeface="Times New Roman" pitchFamily="18" charset="0"/>
              </a:rPr>
              <a:t>i</a:t>
            </a:r>
            <a:r>
              <a:rPr lang="en-US" sz="2600" b="1" i="1" spc="-4" dirty="0" smtClean="0">
                <a:solidFill>
                  <a:srgbClr val="181818"/>
                </a:solidFill>
                <a:latin typeface="Times New Roman" pitchFamily="18" charset="0"/>
                <a:cs typeface="Times New Roman" pitchFamily="18" charset="0"/>
              </a:rPr>
              <a:t>), and </a:t>
            </a:r>
            <a:r>
              <a:rPr lang="en-US" sz="2600" b="1" i="1" spc="-4" dirty="0" smtClean="0">
                <a:solidFill>
                  <a:srgbClr val="FF0000"/>
                </a:solidFill>
                <a:latin typeface="Times New Roman" pitchFamily="18" charset="0"/>
                <a:cs typeface="Times New Roman" pitchFamily="18" charset="0"/>
              </a:rPr>
              <a:t>argument of perigee </a:t>
            </a:r>
            <a:r>
              <a:rPr lang="en-US" sz="2600" b="1" i="1" spc="-4" dirty="0" smtClean="0">
                <a:solidFill>
                  <a:srgbClr val="181818"/>
                </a:solidFill>
                <a:latin typeface="Times New Roman" pitchFamily="18" charset="0"/>
                <a:cs typeface="Times New Roman" pitchFamily="18" charset="0"/>
              </a:rPr>
              <a:t>(</a:t>
            </a:r>
            <a:r>
              <a:rPr lang="en-US" sz="2600" b="1" i="1" spc="-4" dirty="0" smtClean="0">
                <a:solidFill>
                  <a:srgbClr val="FF0000"/>
                </a:solidFill>
                <a:latin typeface="Times New Roman" pitchFamily="18" charset="0"/>
                <a:cs typeface="Times New Roman" pitchFamily="18" charset="0"/>
              </a:rPr>
              <a:t>ω</a:t>
            </a:r>
            <a:r>
              <a:rPr lang="en-US" sz="2600" b="1" i="1" spc="-4" dirty="0" smtClean="0">
                <a:solidFill>
                  <a:srgbClr val="181818"/>
                </a:solidFill>
                <a:latin typeface="Times New Roman" pitchFamily="18" charset="0"/>
                <a:cs typeface="Times New Roman" pitchFamily="18" charset="0"/>
              </a:rPr>
              <a:t>).  </a:t>
            </a:r>
          </a:p>
          <a:p>
            <a:pPr marL="11132" marR="4453" algn="just">
              <a:lnSpc>
                <a:spcPct val="110000"/>
              </a:lnSpc>
              <a:spcBef>
                <a:spcPts val="88"/>
              </a:spcBef>
              <a:buFont typeface="Arial" pitchFamily="34" charset="0"/>
              <a:buChar char="•"/>
            </a:pPr>
            <a:r>
              <a:rPr lang="en-US" sz="2400" b="1" i="1" spc="-4" dirty="0" smtClean="0">
                <a:solidFill>
                  <a:srgbClr val="181818"/>
                </a:solidFill>
                <a:latin typeface="Times New Roman" pitchFamily="18" charset="0"/>
                <a:cs typeface="Times New Roman" pitchFamily="18" charset="0"/>
              </a:rPr>
              <a:t>Frequently, the </a:t>
            </a:r>
            <a:r>
              <a:rPr lang="en-US" sz="2400" b="1" i="1" spc="-4" dirty="0" smtClean="0">
                <a:solidFill>
                  <a:srgbClr val="00B050"/>
                </a:solidFill>
                <a:latin typeface="Times New Roman" pitchFamily="18" charset="0"/>
                <a:cs typeface="Times New Roman" pitchFamily="18" charset="0"/>
              </a:rPr>
              <a:t>mean anomaly </a:t>
            </a:r>
            <a:r>
              <a:rPr lang="en-US" sz="2400" b="1" i="1" spc="-9" dirty="0" smtClean="0">
                <a:solidFill>
                  <a:srgbClr val="181818"/>
                </a:solidFill>
                <a:latin typeface="Times New Roman" pitchFamily="18" charset="0"/>
                <a:cs typeface="Times New Roman" pitchFamily="18" charset="0"/>
              </a:rPr>
              <a:t>(</a:t>
            </a:r>
            <a:r>
              <a:rPr lang="en-US" sz="2400" b="1" i="1" spc="-9" dirty="0" smtClean="0">
                <a:solidFill>
                  <a:srgbClr val="FF0000"/>
                </a:solidFill>
                <a:latin typeface="Times New Roman" pitchFamily="18" charset="0"/>
                <a:cs typeface="Times New Roman" pitchFamily="18" charset="0"/>
              </a:rPr>
              <a:t>M</a:t>
            </a:r>
            <a:r>
              <a:rPr lang="en-US" sz="2400" b="1" i="1" spc="-9" dirty="0" smtClean="0">
                <a:solidFill>
                  <a:srgbClr val="181818"/>
                </a:solidFill>
                <a:latin typeface="Times New Roman" pitchFamily="18" charset="0"/>
                <a:cs typeface="Times New Roman" pitchFamily="18" charset="0"/>
              </a:rPr>
              <a:t>) </a:t>
            </a:r>
            <a:r>
              <a:rPr lang="en-US" sz="2400" b="1" i="1" spc="-4" dirty="0" smtClean="0">
                <a:solidFill>
                  <a:srgbClr val="181818"/>
                </a:solidFill>
                <a:latin typeface="Times New Roman" pitchFamily="18" charset="0"/>
                <a:cs typeface="Times New Roman" pitchFamily="18" charset="0"/>
              </a:rPr>
              <a:t>at a given  time is substituted for</a:t>
            </a:r>
            <a:r>
              <a:rPr lang="en-US" sz="2400" b="1" i="1" spc="-13" dirty="0" smtClean="0">
                <a:solidFill>
                  <a:srgbClr val="181818"/>
                </a:solidFill>
                <a:latin typeface="Times New Roman" pitchFamily="18" charset="0"/>
                <a:cs typeface="Times New Roman" pitchFamily="18" charset="0"/>
              </a:rPr>
              <a:t> </a:t>
            </a:r>
            <a:r>
              <a:rPr lang="en-US" sz="2400" b="1" i="1" spc="-4" dirty="0" smtClean="0">
                <a:solidFill>
                  <a:srgbClr val="FF0000"/>
                </a:solidFill>
                <a:latin typeface="Times New Roman" pitchFamily="18" charset="0"/>
                <a:cs typeface="Times New Roman" pitchFamily="18" charset="0"/>
              </a:rPr>
              <a:t>t</a:t>
            </a:r>
            <a:r>
              <a:rPr lang="en-US" sz="2400" b="1" i="1" spc="-6" baseline="-13227" dirty="0" smtClean="0">
                <a:solidFill>
                  <a:srgbClr val="FF0000"/>
                </a:solidFill>
                <a:latin typeface="Times New Roman" pitchFamily="18" charset="0"/>
                <a:cs typeface="Times New Roman" pitchFamily="18" charset="0"/>
              </a:rPr>
              <a:t>p</a:t>
            </a:r>
            <a:r>
              <a:rPr lang="en-US" sz="2400" b="1" i="1" spc="-4" dirty="0" smtClean="0">
                <a:solidFill>
                  <a:srgbClr val="181818"/>
                </a:solidFill>
                <a:latin typeface="Times New Roman" pitchFamily="18" charset="0"/>
                <a:cs typeface="Times New Roman" pitchFamily="18" charset="0"/>
              </a:rPr>
              <a:t>.</a:t>
            </a:r>
            <a:endParaRPr lang="en-US" sz="2400" b="1" i="1" dirty="0" smtClean="0">
              <a:latin typeface="Times New Roman" pitchFamily="18" charset="0"/>
              <a:cs typeface="Times New Roman" pitchFamily="18" charset="0"/>
            </a:endParaRPr>
          </a:p>
          <a:p>
            <a:pPr marL="11132" marR="4453" algn="just">
              <a:lnSpc>
                <a:spcPct val="110000"/>
              </a:lnSpc>
              <a:spcBef>
                <a:spcPts val="88"/>
              </a:spcBef>
            </a:pPr>
            <a:endParaRPr sz="2800">
              <a:latin typeface="Times New Roman"/>
              <a:cs typeface="Times New Roman"/>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Autofit/>
          </a:bodyPr>
          <a:lstStyle/>
          <a:p>
            <a:r>
              <a:rPr lang="en-US" sz="3200" b="1" i="1" u="sng" dirty="0" smtClean="0">
                <a:solidFill>
                  <a:srgbClr val="FF0000"/>
                </a:solidFill>
                <a:latin typeface="Times New Roman" pitchFamily="18" charset="0"/>
                <a:cs typeface="Times New Roman" pitchFamily="18" charset="0"/>
              </a:rPr>
              <a:t>2. Look Angle Determination</a:t>
            </a:r>
            <a:endParaRPr lang="en-US" sz="3200" dirty="0"/>
          </a:p>
        </p:txBody>
      </p:sp>
      <p:sp>
        <p:nvSpPr>
          <p:cNvPr id="3" name="Content Placeholder 2"/>
          <p:cNvSpPr>
            <a:spLocks noGrp="1"/>
          </p:cNvSpPr>
          <p:nvPr>
            <p:ph idx="1"/>
          </p:nvPr>
        </p:nvSpPr>
        <p:spPr>
          <a:xfrm>
            <a:off x="0" y="685800"/>
            <a:ext cx="9144000" cy="6172200"/>
          </a:xfrm>
        </p:spPr>
        <p:txBody>
          <a:bodyPr>
            <a:normAutofit/>
          </a:bodyPr>
          <a:lstStyle/>
          <a:p>
            <a:pPr algn="just"/>
            <a:r>
              <a:rPr lang="en-US" sz="2400" b="1" dirty="0" smtClean="0">
                <a:solidFill>
                  <a:srgbClr val="FF0000"/>
                </a:solidFill>
                <a:latin typeface="Times New Roman" pitchFamily="18" charset="0"/>
                <a:cs typeface="Times New Roman" pitchFamily="18" charset="0"/>
              </a:rPr>
              <a:t>Navigation around the earth’s oceans became more precise when the surface of the globe was divided up into a </a:t>
            </a:r>
            <a:r>
              <a:rPr lang="en-US" sz="2400" b="1" dirty="0" err="1" smtClean="0">
                <a:solidFill>
                  <a:srgbClr val="FF0000"/>
                </a:solidFill>
                <a:latin typeface="Times New Roman" pitchFamily="18" charset="0"/>
                <a:cs typeface="Times New Roman" pitchFamily="18" charset="0"/>
              </a:rPr>
              <a:t>gridlike</a:t>
            </a:r>
            <a:r>
              <a:rPr lang="en-US" sz="2400" b="1" dirty="0" smtClean="0">
                <a:solidFill>
                  <a:srgbClr val="FF0000"/>
                </a:solidFill>
                <a:latin typeface="Times New Roman" pitchFamily="18" charset="0"/>
                <a:cs typeface="Times New Roman" pitchFamily="18" charset="0"/>
              </a:rPr>
              <a:t> structure of orthogonal lines: latitude and longitude</a:t>
            </a:r>
            <a:r>
              <a:rPr lang="en-US" sz="2400" b="1" dirty="0" smtClean="0">
                <a:latin typeface="Times New Roman" pitchFamily="18" charset="0"/>
                <a:cs typeface="Times New Roman" pitchFamily="18" charset="0"/>
              </a:rPr>
              <a:t>.</a:t>
            </a:r>
          </a:p>
          <a:p>
            <a:pPr algn="just"/>
            <a:endParaRPr lang="en-US" sz="2400" b="1" dirty="0" smtClean="0">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Latitude is the angular distance, measured in degrees, </a:t>
            </a:r>
            <a:r>
              <a:rPr lang="en-US" sz="2400" b="1" dirty="0" smtClean="0">
                <a:solidFill>
                  <a:srgbClr val="00B050"/>
                </a:solidFill>
                <a:latin typeface="Times New Roman" pitchFamily="18" charset="0"/>
                <a:cs typeface="Times New Roman" pitchFamily="18" charset="0"/>
              </a:rPr>
              <a:t>north or south of the equator</a:t>
            </a:r>
            <a:r>
              <a:rPr lang="en-US" sz="2400" b="1" dirty="0" smtClean="0">
                <a:latin typeface="Times New Roman" pitchFamily="18" charset="0"/>
                <a:cs typeface="Times New Roman" pitchFamily="18" charset="0"/>
              </a:rPr>
              <a:t> and </a:t>
            </a:r>
            <a:r>
              <a:rPr lang="en-US" sz="2400" b="1" dirty="0" smtClean="0">
                <a:solidFill>
                  <a:srgbClr val="FF0000"/>
                </a:solidFill>
                <a:latin typeface="Times New Roman" pitchFamily="18" charset="0"/>
                <a:cs typeface="Times New Roman" pitchFamily="18" charset="0"/>
              </a:rPr>
              <a:t>longitude</a:t>
            </a:r>
            <a:r>
              <a:rPr lang="en-US" sz="2400" b="1" dirty="0" smtClean="0">
                <a:latin typeface="Times New Roman" pitchFamily="18" charset="0"/>
                <a:cs typeface="Times New Roman" pitchFamily="18" charset="0"/>
              </a:rPr>
              <a:t> is the angular distance, measured in degrees</a:t>
            </a:r>
            <a:r>
              <a:rPr lang="en-US" sz="2400" b="1" dirty="0" smtClean="0">
                <a:solidFill>
                  <a:srgbClr val="FF0000"/>
                </a:solidFill>
                <a:latin typeface="Times New Roman" pitchFamily="18" charset="0"/>
                <a:cs typeface="Times New Roman" pitchFamily="18" charset="0"/>
              </a:rPr>
              <a:t>, from a given reference longitudinal line.</a:t>
            </a:r>
          </a:p>
          <a:p>
            <a:pPr algn="just"/>
            <a:endParaRPr lang="en-US" sz="2400" b="1" dirty="0" smtClean="0">
              <a:latin typeface="Times New Roman" pitchFamily="18" charset="0"/>
              <a:cs typeface="Times New Roman" pitchFamily="18" charset="0"/>
            </a:endParaRPr>
          </a:p>
          <a:p>
            <a:pPr algn="just"/>
            <a:r>
              <a:rPr lang="en-US" sz="2400" b="1" dirty="0" smtClean="0">
                <a:solidFill>
                  <a:srgbClr val="00B050"/>
                </a:solidFill>
              </a:rPr>
              <a:t>At the time that this </a:t>
            </a:r>
            <a:r>
              <a:rPr lang="en-US" sz="2400" b="1" dirty="0" smtClean="0">
                <a:solidFill>
                  <a:srgbClr val="FF0000"/>
                </a:solidFill>
              </a:rPr>
              <a:t>grid reference became popular</a:t>
            </a:r>
            <a:r>
              <a:rPr lang="en-US" sz="2400" b="1" dirty="0" smtClean="0">
                <a:solidFill>
                  <a:srgbClr val="00B050"/>
                </a:solidFill>
              </a:rPr>
              <a:t>, there were </a:t>
            </a:r>
            <a:r>
              <a:rPr lang="en-US" sz="2400" b="1" dirty="0" smtClean="0">
                <a:solidFill>
                  <a:srgbClr val="FF0000"/>
                </a:solidFill>
              </a:rPr>
              <a:t>two</a:t>
            </a:r>
            <a:r>
              <a:rPr lang="en-US" sz="2400" b="1" dirty="0" smtClean="0">
                <a:solidFill>
                  <a:srgbClr val="00B050"/>
                </a:solidFill>
              </a:rPr>
              <a:t> major seafaring nations vying for dominance: </a:t>
            </a:r>
            <a:r>
              <a:rPr lang="en-US" sz="2400" b="1" dirty="0" smtClean="0">
                <a:solidFill>
                  <a:srgbClr val="FF0000"/>
                </a:solidFill>
              </a:rPr>
              <a:t>England and France. </a:t>
            </a:r>
          </a:p>
          <a:p>
            <a:pPr algn="just"/>
            <a:endParaRPr lang="en-US" sz="2400" b="1" dirty="0" smtClean="0"/>
          </a:p>
          <a:p>
            <a:pPr algn="just"/>
            <a:r>
              <a:rPr lang="en-US" sz="2400" b="1" dirty="0" smtClean="0">
                <a:solidFill>
                  <a:srgbClr val="FF0000"/>
                </a:solidFill>
              </a:rPr>
              <a:t>England </a:t>
            </a:r>
            <a:r>
              <a:rPr lang="en-US" sz="2400" b="1" dirty="0" smtClean="0">
                <a:solidFill>
                  <a:srgbClr val="0070C0"/>
                </a:solidFill>
              </a:rPr>
              <a:t>drew its </a:t>
            </a:r>
            <a:r>
              <a:rPr lang="en-US" sz="2400" b="1" dirty="0" smtClean="0">
                <a:solidFill>
                  <a:srgbClr val="FF0000"/>
                </a:solidFill>
              </a:rPr>
              <a:t>reference zero longitude </a:t>
            </a:r>
            <a:r>
              <a:rPr lang="en-US" sz="2400" b="1" dirty="0" smtClean="0">
                <a:solidFill>
                  <a:srgbClr val="0070C0"/>
                </a:solidFill>
              </a:rPr>
              <a:t>through </a:t>
            </a:r>
            <a:r>
              <a:rPr lang="en-US" sz="2400" b="1" dirty="0" smtClean="0">
                <a:solidFill>
                  <a:srgbClr val="FF0000"/>
                </a:solidFill>
              </a:rPr>
              <a:t>Greenwich</a:t>
            </a:r>
            <a:r>
              <a:rPr lang="en-US" sz="2400" b="1" dirty="0" smtClean="0">
                <a:solidFill>
                  <a:srgbClr val="0070C0"/>
                </a:solidFill>
              </a:rPr>
              <a:t>, a town </a:t>
            </a:r>
            <a:r>
              <a:rPr lang="en-US" sz="2400" b="1" dirty="0" smtClean="0">
                <a:solidFill>
                  <a:srgbClr val="FF0000"/>
                </a:solidFill>
              </a:rPr>
              <a:t>close to London, England, and France</a:t>
            </a:r>
            <a:r>
              <a:rPr lang="en-US" sz="2400" b="1" dirty="0" smtClean="0">
                <a:solidFill>
                  <a:srgbClr val="0070C0"/>
                </a:solidFill>
              </a:rPr>
              <a:t>, not surprisingly, drew its </a:t>
            </a:r>
            <a:r>
              <a:rPr lang="en-US" sz="2400" b="1" dirty="0" smtClean="0">
                <a:solidFill>
                  <a:srgbClr val="92D050"/>
                </a:solidFill>
              </a:rPr>
              <a:t>reference longitude through Paris, France. </a:t>
            </a:r>
            <a:endParaRPr lang="en-US" sz="2400" b="1" dirty="0">
              <a:solidFill>
                <a:srgbClr val="92D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53DC2C-EF55-4F5A-98CC-CADF098E60DB}" type="slidenum">
              <a:rPr lang="en-US" smtClean="0"/>
              <a:pPr/>
              <a:t>56</a:t>
            </a:fld>
            <a:endParaRPr lang="en-US"/>
          </a:p>
        </p:txBody>
      </p:sp>
      <p:pic>
        <p:nvPicPr>
          <p:cNvPr id="5" name="Picture 4">
            <a:extLst>
              <a:ext uri="{FF2B5EF4-FFF2-40B4-BE49-F238E27FC236}">
                <a16:creationId xmlns="" xmlns:a16="http://schemas.microsoft.com/office/drawing/2014/main" id="{2CD28BB8-304D-4B19-B87C-608D5925ADD2}"/>
              </a:ext>
            </a:extLst>
          </p:cNvPr>
          <p:cNvPicPr>
            <a:picLocks noChangeAspect="1"/>
          </p:cNvPicPr>
          <p:nvPr/>
        </p:nvPicPr>
        <p:blipFill>
          <a:blip r:embed="rId2">
            <a:extLst>
              <a:ext uri="{BEBA8EAE-BF5A-486C-A8C5-ECC9F3942E4B}">
                <a14:imgProps xmlns="" xmlns:a14="http://schemas.microsoft.com/office/drawing/2010/main">
                  <a14:imgLayer r:embed="">
                    <a14:imgEffect>
                      <a14:brightnessContrast bright="20000" contrast="-20000"/>
                    </a14:imgEffect>
                  </a14:imgLayer>
                </a14:imgProps>
              </a:ext>
            </a:extLst>
          </a:blip>
          <a:stretch>
            <a:fillRect/>
          </a:stretch>
        </p:blipFill>
        <p:spPr>
          <a:xfrm>
            <a:off x="1175303" y="286339"/>
            <a:ext cx="6438072" cy="6206536"/>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629400"/>
          </a:xfrm>
        </p:spPr>
        <p:txBody>
          <a:bodyPr>
            <a:normAutofit fontScale="92500" lnSpcReduction="10000"/>
          </a:bodyPr>
          <a:lstStyle/>
          <a:p>
            <a:pPr algn="just"/>
            <a:r>
              <a:rPr lang="en-US" sz="2400" b="1" dirty="0" smtClean="0">
                <a:solidFill>
                  <a:srgbClr val="FF0000"/>
                </a:solidFill>
                <a:latin typeface="Times New Roman" pitchFamily="18" charset="0"/>
                <a:cs typeface="Times New Roman" pitchFamily="18" charset="0"/>
              </a:rPr>
              <a:t>Since the British Admiralty chose to give away their maps and the French decided to charge a fee for theirs, it was not surprising that the use of Greenwich as the zero reference longitude became dominant within a few years</a:t>
            </a:r>
            <a:r>
              <a:rPr lang="en-US" sz="2400" b="1" dirty="0" smtClean="0">
                <a:latin typeface="Times New Roman" pitchFamily="18" charset="0"/>
                <a:cs typeface="Times New Roman" pitchFamily="18" charset="0"/>
              </a:rPr>
              <a:t>.</a:t>
            </a:r>
          </a:p>
          <a:p>
            <a:pPr algn="just"/>
            <a:r>
              <a:rPr lang="en-US" sz="2400" b="1" dirty="0" smtClean="0">
                <a:solidFill>
                  <a:srgbClr val="00B050"/>
                </a:solidFill>
              </a:rPr>
              <a:t>The coordinates to which an earth station </a:t>
            </a:r>
            <a:r>
              <a:rPr lang="en-US" sz="2400" b="1" dirty="0" smtClean="0">
                <a:solidFill>
                  <a:srgbClr val="FF0000"/>
                </a:solidFill>
              </a:rPr>
              <a:t>antenna </a:t>
            </a:r>
            <a:r>
              <a:rPr lang="en-US" sz="2400" b="1" dirty="0" smtClean="0">
                <a:solidFill>
                  <a:srgbClr val="00B050"/>
                </a:solidFill>
              </a:rPr>
              <a:t>must be </a:t>
            </a:r>
            <a:r>
              <a:rPr lang="en-US" sz="2400" b="1" dirty="0" smtClean="0">
                <a:solidFill>
                  <a:srgbClr val="FF0000"/>
                </a:solidFill>
              </a:rPr>
              <a:t>pointed to </a:t>
            </a:r>
            <a:r>
              <a:rPr lang="en-US" sz="2400" b="1" dirty="0" smtClean="0">
                <a:solidFill>
                  <a:srgbClr val="00B050"/>
                </a:solidFill>
              </a:rPr>
              <a:t>communicate with a </a:t>
            </a:r>
            <a:r>
              <a:rPr lang="en-US" sz="2400" b="1" dirty="0" smtClean="0">
                <a:solidFill>
                  <a:srgbClr val="FF0000"/>
                </a:solidFill>
              </a:rPr>
              <a:t>satellite</a:t>
            </a:r>
            <a:r>
              <a:rPr lang="en-US" sz="2400" b="1" dirty="0" smtClean="0">
                <a:solidFill>
                  <a:srgbClr val="00B050"/>
                </a:solidFill>
              </a:rPr>
              <a:t> are called the </a:t>
            </a:r>
            <a:r>
              <a:rPr lang="en-US" sz="2400" b="1" dirty="0" smtClean="0">
                <a:solidFill>
                  <a:srgbClr val="FF0000"/>
                </a:solidFill>
              </a:rPr>
              <a:t>look angles</a:t>
            </a:r>
            <a:r>
              <a:rPr lang="en-US" sz="2400" b="1" dirty="0" smtClean="0">
                <a:solidFill>
                  <a:srgbClr val="00B050"/>
                </a:solidFill>
              </a:rPr>
              <a:t>.</a:t>
            </a:r>
          </a:p>
          <a:p>
            <a:pPr algn="just"/>
            <a:endParaRPr lang="en-US" sz="2400" b="1" dirty="0" smtClean="0">
              <a:solidFill>
                <a:srgbClr val="00B050"/>
              </a:solidFill>
            </a:endParaRPr>
          </a:p>
          <a:p>
            <a:pPr algn="just"/>
            <a:endParaRPr lang="en-US" sz="2400" b="1" dirty="0" smtClean="0">
              <a:solidFill>
                <a:srgbClr val="00B050"/>
              </a:solidFill>
            </a:endParaRPr>
          </a:p>
          <a:p>
            <a:pPr algn="just"/>
            <a:endParaRPr lang="en-US" sz="2400" b="1" dirty="0" smtClean="0">
              <a:solidFill>
                <a:srgbClr val="00B050"/>
              </a:solidFill>
            </a:endParaRPr>
          </a:p>
          <a:p>
            <a:pPr algn="just"/>
            <a:endParaRPr lang="en-US" sz="2400" b="1" dirty="0" smtClean="0">
              <a:solidFill>
                <a:srgbClr val="00B050"/>
              </a:solidFill>
            </a:endParaRPr>
          </a:p>
          <a:p>
            <a:pPr algn="just"/>
            <a:endParaRPr lang="en-US" sz="2400" b="1" dirty="0" smtClean="0">
              <a:solidFill>
                <a:srgbClr val="00B050"/>
              </a:solidFill>
            </a:endParaRPr>
          </a:p>
          <a:p>
            <a:pPr algn="just"/>
            <a:endParaRPr lang="en-US" sz="2400" b="1" dirty="0" smtClean="0">
              <a:solidFill>
                <a:srgbClr val="00B050"/>
              </a:solidFill>
            </a:endParaRPr>
          </a:p>
          <a:p>
            <a:pPr algn="just"/>
            <a:endParaRPr lang="en-US" sz="2400" b="1" dirty="0" smtClean="0">
              <a:solidFill>
                <a:srgbClr val="00B050"/>
              </a:solidFill>
            </a:endParaRPr>
          </a:p>
          <a:p>
            <a:pPr algn="just"/>
            <a:endParaRPr lang="en-US" sz="2400" b="1" dirty="0" smtClean="0">
              <a:solidFill>
                <a:srgbClr val="00B050"/>
              </a:solidFill>
            </a:endParaRPr>
          </a:p>
          <a:p>
            <a:pPr algn="just"/>
            <a:endParaRPr lang="en-US" sz="2400" b="1" dirty="0" smtClean="0">
              <a:solidFill>
                <a:srgbClr val="00B050"/>
              </a:solidFill>
            </a:endParaRPr>
          </a:p>
          <a:p>
            <a:pPr algn="just"/>
            <a:r>
              <a:rPr lang="en-US" sz="2400" b="1" dirty="0" smtClean="0">
                <a:solidFill>
                  <a:srgbClr val="0070C0"/>
                </a:solidFill>
              </a:rPr>
              <a:t>These are most commonly expressed as </a:t>
            </a:r>
            <a:r>
              <a:rPr lang="en-US" sz="2400" b="1" dirty="0" smtClean="0">
                <a:solidFill>
                  <a:srgbClr val="FF0000"/>
                </a:solidFill>
              </a:rPr>
              <a:t>azimuth</a:t>
            </a:r>
            <a:r>
              <a:rPr lang="en-US" sz="2400" b="1" dirty="0" smtClean="0">
                <a:solidFill>
                  <a:srgbClr val="0070C0"/>
                </a:solidFill>
              </a:rPr>
              <a:t> (</a:t>
            </a:r>
            <a:r>
              <a:rPr lang="en-US" sz="2400" b="1" dirty="0" err="1" smtClean="0">
                <a:solidFill>
                  <a:srgbClr val="0070C0"/>
                </a:solidFill>
              </a:rPr>
              <a:t>Az</a:t>
            </a:r>
            <a:r>
              <a:rPr lang="en-US" sz="2400" b="1" dirty="0" smtClean="0">
                <a:solidFill>
                  <a:srgbClr val="0070C0"/>
                </a:solidFill>
              </a:rPr>
              <a:t> ) and </a:t>
            </a:r>
            <a:r>
              <a:rPr lang="en-US" sz="2400" b="1" dirty="0" smtClean="0">
                <a:solidFill>
                  <a:srgbClr val="FF0000"/>
                </a:solidFill>
              </a:rPr>
              <a:t>elevation</a:t>
            </a:r>
            <a:r>
              <a:rPr lang="en-US" sz="2400" b="1" dirty="0" smtClean="0">
                <a:solidFill>
                  <a:srgbClr val="0070C0"/>
                </a:solidFill>
              </a:rPr>
              <a:t> (El), although other pairs exist.</a:t>
            </a:r>
          </a:p>
          <a:p>
            <a:pPr algn="just"/>
            <a:r>
              <a:rPr lang="en-US" sz="2400" b="1" dirty="0" smtClean="0"/>
              <a:t>For example, right ascension(RA) and declination(</a:t>
            </a:r>
            <a:r>
              <a:rPr lang="el-GR" sz="2400" b="1" dirty="0" smtClean="0"/>
              <a:t>δ</a:t>
            </a:r>
            <a:r>
              <a:rPr lang="en-US" sz="2400" b="1" dirty="0" smtClean="0"/>
              <a:t>) are standard for radio astronomy antennas. </a:t>
            </a:r>
          </a:p>
          <a:p>
            <a:pPr algn="just"/>
            <a:endParaRPr lang="en-US" sz="24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57</a:t>
            </a:fld>
            <a:endParaRPr lang="en-US"/>
          </a:p>
        </p:txBody>
      </p:sp>
      <p:sp>
        <p:nvSpPr>
          <p:cNvPr id="5" name="object 8"/>
          <p:cNvSpPr/>
          <p:nvPr/>
        </p:nvSpPr>
        <p:spPr>
          <a:xfrm>
            <a:off x="2743200" y="2286000"/>
            <a:ext cx="4114800" cy="3124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763000" cy="6400800"/>
          </a:xfrm>
        </p:spPr>
        <p:txBody>
          <a:bodyPr>
            <a:normAutofit/>
          </a:bodyPr>
          <a:lstStyle/>
          <a:p>
            <a:pPr algn="just"/>
            <a:r>
              <a:rPr lang="en-US" sz="2800" b="1" dirty="0" smtClean="0">
                <a:solidFill>
                  <a:srgbClr val="0070C0"/>
                </a:solidFill>
                <a:latin typeface="Times New Roman" pitchFamily="18" charset="0"/>
                <a:cs typeface="Times New Roman" pitchFamily="18" charset="0"/>
              </a:rPr>
              <a:t>Azimuth is measured eastward (clockwise) from geographic north to the projection of the satellite path on a (locally) horizontal plane at the earth station. </a:t>
            </a:r>
          </a:p>
          <a:p>
            <a:pPr algn="just"/>
            <a:endParaRPr lang="en-US" sz="1200" b="1" dirty="0" smtClean="0">
              <a:latin typeface="Times New Roman" pitchFamily="18" charset="0"/>
              <a:cs typeface="Times New Roman" pitchFamily="18" charset="0"/>
            </a:endParaRPr>
          </a:p>
          <a:p>
            <a:pPr algn="just"/>
            <a:r>
              <a:rPr lang="en-US" sz="2800" b="1" dirty="0" smtClean="0">
                <a:solidFill>
                  <a:srgbClr val="00B0F0"/>
                </a:solidFill>
                <a:latin typeface="Times New Roman" pitchFamily="18" charset="0"/>
                <a:cs typeface="Times New Roman" pitchFamily="18" charset="0"/>
              </a:rPr>
              <a:t>Elevation is the angle measured upward from the local horizontal plane at the earth station to the satellite path. </a:t>
            </a:r>
          </a:p>
          <a:p>
            <a:pPr algn="just"/>
            <a:endParaRPr lang="en-US" sz="2000" b="1" dirty="0" smtClean="0">
              <a:solidFill>
                <a:srgbClr val="00B0F0"/>
              </a:solidFill>
              <a:latin typeface="Times New Roman" pitchFamily="18" charset="0"/>
              <a:cs typeface="Times New Roman" pitchFamily="18" charset="0"/>
            </a:endParaRPr>
          </a:p>
          <a:p>
            <a:pPr algn="just"/>
            <a:r>
              <a:rPr lang="en-US" sz="2800" b="1" dirty="0" smtClean="0"/>
              <a:t>Figure 2.10 illustrates these look angles.</a:t>
            </a:r>
          </a:p>
          <a:p>
            <a:pPr algn="just"/>
            <a:r>
              <a:rPr lang="en-US" sz="2800" b="1" dirty="0" smtClean="0">
                <a:solidFill>
                  <a:srgbClr val="FF0000"/>
                </a:solidFill>
              </a:rPr>
              <a:t>In all look angle determinations , the precise location of the satellite is critical.</a:t>
            </a:r>
          </a:p>
          <a:p>
            <a:pPr algn="just"/>
            <a:endParaRPr lang="en-US" sz="1800" b="1" dirty="0" smtClean="0">
              <a:solidFill>
                <a:srgbClr val="FF0000"/>
              </a:solidFill>
            </a:endParaRPr>
          </a:p>
          <a:p>
            <a:pPr algn="just"/>
            <a:r>
              <a:rPr lang="en-US" sz="2800" b="1" dirty="0" smtClean="0">
                <a:solidFill>
                  <a:srgbClr val="00B050"/>
                </a:solidFill>
              </a:rPr>
              <a:t>A key location in many instances is the </a:t>
            </a:r>
            <a:r>
              <a:rPr lang="en-US" sz="2800" b="1" dirty="0" err="1" smtClean="0">
                <a:solidFill>
                  <a:srgbClr val="00B050"/>
                </a:solidFill>
              </a:rPr>
              <a:t>subsatellite</a:t>
            </a:r>
            <a:r>
              <a:rPr lang="en-US" sz="2800" b="1" dirty="0" smtClean="0">
                <a:solidFill>
                  <a:srgbClr val="00B050"/>
                </a:solidFill>
              </a:rPr>
              <a:t> point.</a:t>
            </a:r>
            <a:endParaRPr lang="en-US" sz="2800" b="1"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228600" y="228600"/>
            <a:ext cx="8915400" cy="6477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172200"/>
          </a:xfrm>
        </p:spPr>
        <p:txBody>
          <a:bodyPr>
            <a:normAutofit lnSpcReduction="10000"/>
          </a:bodyPr>
          <a:lstStyle/>
          <a:p>
            <a:pPr algn="just"/>
            <a:r>
              <a:rPr lang="en-IN" sz="2800" b="1" dirty="0" smtClean="0">
                <a:latin typeface="Times New Roman" pitchFamily="18" charset="0"/>
                <a:cs typeface="Times New Roman" pitchFamily="18" charset="0"/>
              </a:rPr>
              <a:t>The </a:t>
            </a:r>
            <a:r>
              <a:rPr lang="en-IN" sz="2800" b="1" dirty="0" smtClean="0">
                <a:solidFill>
                  <a:srgbClr val="FF0000"/>
                </a:solidFill>
                <a:latin typeface="Times New Roman" pitchFamily="18" charset="0"/>
                <a:cs typeface="Times New Roman" pitchFamily="18" charset="0"/>
              </a:rPr>
              <a:t>gravitational force inward </a:t>
            </a:r>
            <a:r>
              <a:rPr lang="en-IN" sz="2800" b="1" dirty="0" smtClean="0">
                <a:latin typeface="Times New Roman" pitchFamily="18" charset="0"/>
                <a:cs typeface="Times New Roman" pitchFamily="18" charset="0"/>
              </a:rPr>
              <a:t>(</a:t>
            </a:r>
            <a:r>
              <a:rPr lang="en-IN" sz="2800" b="1" dirty="0" smtClean="0">
                <a:solidFill>
                  <a:srgbClr val="00B050"/>
                </a:solidFill>
                <a:latin typeface="Times New Roman" pitchFamily="18" charset="0"/>
                <a:cs typeface="Times New Roman" pitchFamily="18" charset="0"/>
              </a:rPr>
              <a:t>F</a:t>
            </a:r>
            <a:r>
              <a:rPr lang="en-IN" sz="2800" b="1" baseline="-25000" dirty="0" smtClean="0">
                <a:solidFill>
                  <a:srgbClr val="00B050"/>
                </a:solidFill>
                <a:latin typeface="Times New Roman" pitchFamily="18" charset="0"/>
                <a:cs typeface="Times New Roman" pitchFamily="18" charset="0"/>
              </a:rPr>
              <a:t>IN</a:t>
            </a:r>
            <a:r>
              <a:rPr lang="en-IN" sz="2800" b="1" dirty="0" smtClean="0">
                <a:solidFill>
                  <a:srgbClr val="00B050"/>
                </a:solidFill>
                <a:latin typeface="Times New Roman" pitchFamily="18" charset="0"/>
                <a:cs typeface="Times New Roman" pitchFamily="18" charset="0"/>
              </a:rPr>
              <a:t>, </a:t>
            </a:r>
            <a:r>
              <a:rPr lang="en-IN" sz="2800" b="1" dirty="0" smtClean="0">
                <a:latin typeface="Times New Roman" pitchFamily="18" charset="0"/>
                <a:cs typeface="Times New Roman" pitchFamily="18" charset="0"/>
              </a:rPr>
              <a:t>the </a:t>
            </a:r>
            <a:r>
              <a:rPr lang="en-IN" sz="2800" b="1" dirty="0" smtClean="0">
                <a:solidFill>
                  <a:srgbClr val="FF0000"/>
                </a:solidFill>
                <a:latin typeface="Times New Roman" pitchFamily="18" charset="0"/>
                <a:cs typeface="Times New Roman" pitchFamily="18" charset="0"/>
              </a:rPr>
              <a:t>centripetal</a:t>
            </a:r>
            <a:r>
              <a:rPr lang="en-IN" sz="2800" b="1" dirty="0" smtClean="0">
                <a:latin typeface="Times New Roman" pitchFamily="18" charset="0"/>
                <a:cs typeface="Times New Roman" pitchFamily="18" charset="0"/>
              </a:rPr>
              <a:t> force) is directed toward the </a:t>
            </a:r>
            <a:r>
              <a:rPr lang="en-IN" sz="2800" b="1" dirty="0" smtClean="0">
                <a:solidFill>
                  <a:srgbClr val="0070C0"/>
                </a:solidFill>
                <a:latin typeface="Times New Roman" pitchFamily="18" charset="0"/>
                <a:cs typeface="Times New Roman" pitchFamily="18" charset="0"/>
              </a:rPr>
              <a:t>centre of gravity </a:t>
            </a:r>
            <a:r>
              <a:rPr lang="en-IN" sz="2800" b="1" dirty="0" smtClean="0">
                <a:latin typeface="Times New Roman" pitchFamily="18" charset="0"/>
                <a:cs typeface="Times New Roman" pitchFamily="18" charset="0"/>
              </a:rPr>
              <a:t>of the </a:t>
            </a:r>
            <a:r>
              <a:rPr lang="en-IN" sz="2800" b="1" dirty="0" smtClean="0">
                <a:solidFill>
                  <a:srgbClr val="FF0000"/>
                </a:solidFill>
                <a:latin typeface="Times New Roman" pitchFamily="18" charset="0"/>
                <a:cs typeface="Times New Roman" pitchFamily="18" charset="0"/>
              </a:rPr>
              <a:t>earth</a:t>
            </a:r>
            <a:r>
              <a:rPr lang="en-IN" sz="2800" b="1" dirty="0" smtClean="0">
                <a:latin typeface="Times New Roman" pitchFamily="18" charset="0"/>
                <a:cs typeface="Times New Roman" pitchFamily="18" charset="0"/>
              </a:rPr>
              <a:t>. </a:t>
            </a:r>
          </a:p>
          <a:p>
            <a:pPr algn="just"/>
            <a:endParaRPr lang="en-IN" sz="2800" b="1" dirty="0" smtClean="0">
              <a:latin typeface="Times New Roman" pitchFamily="18" charset="0"/>
              <a:cs typeface="Times New Roman" pitchFamily="18" charset="0"/>
            </a:endParaRPr>
          </a:p>
          <a:p>
            <a:pPr algn="just"/>
            <a:r>
              <a:rPr lang="en-IN" sz="2800" b="1" dirty="0" smtClean="0">
                <a:latin typeface="Times New Roman" pitchFamily="18" charset="0"/>
                <a:cs typeface="Times New Roman" pitchFamily="18" charset="0"/>
              </a:rPr>
              <a:t>The </a:t>
            </a:r>
            <a:r>
              <a:rPr lang="en-IN" sz="2800" b="1" dirty="0" smtClean="0">
                <a:solidFill>
                  <a:srgbClr val="FF0000"/>
                </a:solidFill>
                <a:latin typeface="Times New Roman" pitchFamily="18" charset="0"/>
                <a:cs typeface="Times New Roman" pitchFamily="18" charset="0"/>
              </a:rPr>
              <a:t>kinetic energy </a:t>
            </a:r>
            <a:r>
              <a:rPr lang="en-IN" sz="2800" b="1" dirty="0" smtClean="0">
                <a:latin typeface="Times New Roman" pitchFamily="18" charset="0"/>
                <a:cs typeface="Times New Roman" pitchFamily="18" charset="0"/>
              </a:rPr>
              <a:t>of the satellite (</a:t>
            </a:r>
            <a:r>
              <a:rPr lang="en-IN" sz="2800" b="1" dirty="0" smtClean="0">
                <a:solidFill>
                  <a:srgbClr val="00B050"/>
                </a:solidFill>
                <a:latin typeface="Times New Roman" pitchFamily="18" charset="0"/>
                <a:cs typeface="Times New Roman" pitchFamily="18" charset="0"/>
              </a:rPr>
              <a:t>F</a:t>
            </a:r>
            <a:r>
              <a:rPr lang="en-IN" sz="2800" b="1" baseline="-25000" dirty="0" smtClean="0">
                <a:solidFill>
                  <a:srgbClr val="00B050"/>
                </a:solidFill>
                <a:latin typeface="Times New Roman" pitchFamily="18" charset="0"/>
                <a:cs typeface="Times New Roman" pitchFamily="18" charset="0"/>
              </a:rPr>
              <a:t>OUT</a:t>
            </a:r>
            <a:r>
              <a:rPr lang="en-IN" sz="2800" b="1" dirty="0" smtClean="0">
                <a:solidFill>
                  <a:srgbClr val="FF0000"/>
                </a:solidFill>
                <a:latin typeface="Times New Roman" pitchFamily="18" charset="0"/>
                <a:cs typeface="Times New Roman" pitchFamily="18" charset="0"/>
              </a:rPr>
              <a:t>,</a:t>
            </a:r>
            <a:r>
              <a:rPr lang="en-IN" sz="2800" b="1" dirty="0" smtClean="0">
                <a:latin typeface="Times New Roman" pitchFamily="18" charset="0"/>
                <a:cs typeface="Times New Roman" pitchFamily="18" charset="0"/>
              </a:rPr>
              <a:t> the </a:t>
            </a:r>
            <a:r>
              <a:rPr lang="en-IN" sz="2800" b="1" dirty="0" smtClean="0">
                <a:solidFill>
                  <a:srgbClr val="FF0000"/>
                </a:solidFill>
                <a:latin typeface="Times New Roman" pitchFamily="18" charset="0"/>
                <a:cs typeface="Times New Roman" pitchFamily="18" charset="0"/>
              </a:rPr>
              <a:t>centrifugal </a:t>
            </a:r>
            <a:r>
              <a:rPr lang="en-IN" sz="2800" b="1" dirty="0" smtClean="0">
                <a:latin typeface="Times New Roman" pitchFamily="18" charset="0"/>
                <a:cs typeface="Times New Roman" pitchFamily="18" charset="0"/>
              </a:rPr>
              <a:t>force) is </a:t>
            </a:r>
            <a:r>
              <a:rPr lang="en-IN" sz="2800" b="1" dirty="0" smtClean="0">
                <a:solidFill>
                  <a:srgbClr val="0070C0"/>
                </a:solidFill>
                <a:latin typeface="Times New Roman" pitchFamily="18" charset="0"/>
                <a:cs typeface="Times New Roman" pitchFamily="18" charset="0"/>
              </a:rPr>
              <a:t>directed</a:t>
            </a:r>
            <a:r>
              <a:rPr lang="en-IN" sz="2800" b="1" dirty="0" smtClean="0">
                <a:latin typeface="Times New Roman" pitchFamily="18" charset="0"/>
                <a:cs typeface="Times New Roman" pitchFamily="18" charset="0"/>
              </a:rPr>
              <a:t> diametrically </a:t>
            </a:r>
            <a:r>
              <a:rPr lang="en-IN" sz="2800" b="1" dirty="0" smtClean="0">
                <a:solidFill>
                  <a:srgbClr val="FF0000"/>
                </a:solidFill>
                <a:latin typeface="Times New Roman" pitchFamily="18" charset="0"/>
                <a:cs typeface="Times New Roman" pitchFamily="18" charset="0"/>
              </a:rPr>
              <a:t>opposite</a:t>
            </a:r>
            <a:r>
              <a:rPr lang="en-IN" sz="2800" b="1" dirty="0" smtClean="0">
                <a:latin typeface="Times New Roman" pitchFamily="18" charset="0"/>
                <a:cs typeface="Times New Roman" pitchFamily="18" charset="0"/>
              </a:rPr>
              <a:t> to the </a:t>
            </a:r>
            <a:r>
              <a:rPr lang="en-IN" sz="2800" b="1" dirty="0" smtClean="0">
                <a:solidFill>
                  <a:srgbClr val="FF0000"/>
                </a:solidFill>
                <a:latin typeface="Times New Roman" pitchFamily="18" charset="0"/>
                <a:cs typeface="Times New Roman" pitchFamily="18" charset="0"/>
              </a:rPr>
              <a:t>gravitational</a:t>
            </a:r>
            <a:r>
              <a:rPr lang="en-IN" sz="2800" b="1" dirty="0" smtClean="0">
                <a:latin typeface="Times New Roman" pitchFamily="18" charset="0"/>
                <a:cs typeface="Times New Roman" pitchFamily="18" charset="0"/>
              </a:rPr>
              <a:t> force.</a:t>
            </a:r>
          </a:p>
          <a:p>
            <a:pPr algn="just"/>
            <a:endParaRPr lang="en-IN" sz="2800" b="1" dirty="0" smtClean="0">
              <a:latin typeface="Times New Roman" pitchFamily="18" charset="0"/>
              <a:cs typeface="Times New Roman" pitchFamily="18" charset="0"/>
            </a:endParaRPr>
          </a:p>
          <a:p>
            <a:pPr algn="just"/>
            <a:r>
              <a:rPr lang="en-IN" sz="2800" b="1" dirty="0" smtClean="0">
                <a:solidFill>
                  <a:srgbClr val="FF0000"/>
                </a:solidFill>
                <a:latin typeface="Times New Roman" pitchFamily="18" charset="0"/>
                <a:cs typeface="Times New Roman" pitchFamily="18" charset="0"/>
              </a:rPr>
              <a:t>Kinetic </a:t>
            </a:r>
            <a:r>
              <a:rPr lang="en-IN" sz="2800" b="1" dirty="0" smtClean="0">
                <a:latin typeface="Times New Roman" pitchFamily="18" charset="0"/>
                <a:cs typeface="Times New Roman" pitchFamily="18" charset="0"/>
              </a:rPr>
              <a:t>energy is proportional to the </a:t>
            </a:r>
            <a:r>
              <a:rPr lang="en-IN" sz="2800" b="1" dirty="0" smtClean="0">
                <a:solidFill>
                  <a:srgbClr val="FF0000"/>
                </a:solidFill>
                <a:latin typeface="Times New Roman" pitchFamily="18" charset="0"/>
                <a:cs typeface="Times New Roman" pitchFamily="18" charset="0"/>
              </a:rPr>
              <a:t>square</a:t>
            </a:r>
            <a:r>
              <a:rPr lang="en-IN" sz="2800" b="1" dirty="0" smtClean="0">
                <a:latin typeface="Times New Roman" pitchFamily="18" charset="0"/>
                <a:cs typeface="Times New Roman" pitchFamily="18" charset="0"/>
              </a:rPr>
              <a:t> of the </a:t>
            </a:r>
            <a:r>
              <a:rPr lang="en-IN" sz="2800" b="1" dirty="0" smtClean="0">
                <a:solidFill>
                  <a:srgbClr val="FF0000"/>
                </a:solidFill>
                <a:latin typeface="Times New Roman" pitchFamily="18" charset="0"/>
                <a:cs typeface="Times New Roman" pitchFamily="18" charset="0"/>
              </a:rPr>
              <a:t>velocity</a:t>
            </a:r>
            <a:r>
              <a:rPr lang="en-IN" sz="2800" b="1" dirty="0" smtClean="0">
                <a:latin typeface="Times New Roman" pitchFamily="18" charset="0"/>
                <a:cs typeface="Times New Roman" pitchFamily="18" charset="0"/>
              </a:rPr>
              <a:t> of the satellite.</a:t>
            </a:r>
          </a:p>
          <a:p>
            <a:pPr algn="just"/>
            <a:endParaRPr lang="en-IN" sz="2800" b="1" dirty="0" smtClean="0">
              <a:latin typeface="Times New Roman" pitchFamily="18" charset="0"/>
              <a:cs typeface="Times New Roman" pitchFamily="18" charset="0"/>
            </a:endParaRPr>
          </a:p>
          <a:p>
            <a:pPr algn="just"/>
            <a:r>
              <a:rPr lang="en-IN" sz="2800" b="1" dirty="0" smtClean="0">
                <a:latin typeface="Times New Roman" pitchFamily="18" charset="0"/>
                <a:cs typeface="Times New Roman" pitchFamily="18" charset="0"/>
              </a:rPr>
              <a:t>When these </a:t>
            </a:r>
            <a:r>
              <a:rPr lang="en-IN" sz="2800" b="1" dirty="0" smtClean="0">
                <a:solidFill>
                  <a:srgbClr val="FF0000"/>
                </a:solidFill>
                <a:latin typeface="Times New Roman" pitchFamily="18" charset="0"/>
                <a:cs typeface="Times New Roman" pitchFamily="18" charset="0"/>
              </a:rPr>
              <a:t>inward</a:t>
            </a:r>
            <a:r>
              <a:rPr lang="en-IN" sz="2800" b="1" dirty="0" smtClean="0">
                <a:latin typeface="Times New Roman" pitchFamily="18" charset="0"/>
                <a:cs typeface="Times New Roman" pitchFamily="18" charset="0"/>
              </a:rPr>
              <a:t> and </a:t>
            </a:r>
            <a:r>
              <a:rPr lang="en-IN" sz="2800" b="1" dirty="0" smtClean="0">
                <a:solidFill>
                  <a:srgbClr val="00B050"/>
                </a:solidFill>
                <a:latin typeface="Times New Roman" pitchFamily="18" charset="0"/>
                <a:cs typeface="Times New Roman" pitchFamily="18" charset="0"/>
              </a:rPr>
              <a:t>outward</a:t>
            </a:r>
            <a:r>
              <a:rPr lang="en-IN" sz="2800" b="1" dirty="0" smtClean="0">
                <a:latin typeface="Times New Roman" pitchFamily="18" charset="0"/>
                <a:cs typeface="Times New Roman" pitchFamily="18" charset="0"/>
              </a:rPr>
              <a:t> forces are </a:t>
            </a:r>
            <a:r>
              <a:rPr lang="en-IN" sz="2800" b="1" dirty="0" smtClean="0">
                <a:solidFill>
                  <a:srgbClr val="FF0000"/>
                </a:solidFill>
                <a:latin typeface="Times New Roman" pitchFamily="18" charset="0"/>
                <a:cs typeface="Times New Roman" pitchFamily="18" charset="0"/>
              </a:rPr>
              <a:t>balanced,</a:t>
            </a:r>
            <a:r>
              <a:rPr lang="en-IN" sz="2800" b="1" dirty="0" smtClean="0">
                <a:latin typeface="Times New Roman" pitchFamily="18" charset="0"/>
                <a:cs typeface="Times New Roman" pitchFamily="18" charset="0"/>
              </a:rPr>
              <a:t> the </a:t>
            </a:r>
            <a:r>
              <a:rPr lang="en-IN" sz="2800" b="1" dirty="0" smtClean="0">
                <a:solidFill>
                  <a:srgbClr val="002060"/>
                </a:solidFill>
                <a:latin typeface="Times New Roman" pitchFamily="18" charset="0"/>
                <a:cs typeface="Times New Roman" pitchFamily="18" charset="0"/>
              </a:rPr>
              <a:t>satellite moves around the earth in a “free fall” trajectory</a:t>
            </a:r>
            <a:r>
              <a:rPr lang="en-IN" sz="2800" b="1" dirty="0" smtClean="0">
                <a:latin typeface="Times New Roman" pitchFamily="18" charset="0"/>
                <a:cs typeface="Times New Roman" pitchFamily="18" charset="0"/>
              </a:rPr>
              <a:t>:  the satellite orbit.</a:t>
            </a:r>
          </a:p>
          <a:p>
            <a:endParaRPr lang="en-US"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noAutofit/>
          </a:bodyPr>
          <a:lstStyle/>
          <a:p>
            <a:r>
              <a:rPr lang="en-US" sz="2800" b="1" dirty="0" smtClean="0">
                <a:solidFill>
                  <a:srgbClr val="FF0000"/>
                </a:solidFill>
                <a:latin typeface="Times New Roman" pitchFamily="18" charset="0"/>
                <a:cs typeface="Times New Roman" pitchFamily="18" charset="0"/>
              </a:rPr>
              <a:t>The </a:t>
            </a:r>
            <a:r>
              <a:rPr lang="en-US" sz="2800" b="1" dirty="0" err="1" smtClean="0">
                <a:solidFill>
                  <a:srgbClr val="FF0000"/>
                </a:solidFill>
                <a:latin typeface="Times New Roman" pitchFamily="18" charset="0"/>
                <a:cs typeface="Times New Roman" pitchFamily="18" charset="0"/>
              </a:rPr>
              <a:t>subsatellite</a:t>
            </a:r>
            <a:r>
              <a:rPr lang="en-US" sz="2800" b="1" dirty="0" smtClean="0">
                <a:solidFill>
                  <a:srgbClr val="FF0000"/>
                </a:solidFill>
                <a:latin typeface="Times New Roman" pitchFamily="18" charset="0"/>
                <a:cs typeface="Times New Roman" pitchFamily="18" charset="0"/>
              </a:rPr>
              <a:t> Point</a:t>
            </a:r>
            <a:endParaRPr lang="en-US"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762000"/>
            <a:ext cx="8839200" cy="5867400"/>
          </a:xfrm>
        </p:spPr>
        <p:txBody>
          <a:bodyPr>
            <a:normAutofit lnSpcReduction="10000"/>
          </a:bodyPr>
          <a:lstStyle/>
          <a:p>
            <a:pPr algn="just"/>
            <a:r>
              <a:rPr lang="en-US" sz="2400" b="1" dirty="0" smtClean="0">
                <a:solidFill>
                  <a:srgbClr val="00B050"/>
                </a:solidFill>
                <a:latin typeface="Times New Roman" pitchFamily="18" charset="0"/>
                <a:cs typeface="Times New Roman" pitchFamily="18" charset="0"/>
              </a:rPr>
              <a:t>The </a:t>
            </a:r>
            <a:r>
              <a:rPr lang="en-US" sz="2400" b="1" dirty="0" err="1" smtClean="0">
                <a:solidFill>
                  <a:srgbClr val="00B050"/>
                </a:solidFill>
                <a:latin typeface="Times New Roman" pitchFamily="18" charset="0"/>
                <a:cs typeface="Times New Roman" pitchFamily="18" charset="0"/>
              </a:rPr>
              <a:t>subsatellite</a:t>
            </a:r>
            <a:r>
              <a:rPr lang="en-US" sz="2400" b="1" dirty="0" smtClean="0">
                <a:solidFill>
                  <a:srgbClr val="00B050"/>
                </a:solidFill>
                <a:latin typeface="Times New Roman" pitchFamily="18" charset="0"/>
                <a:cs typeface="Times New Roman" pitchFamily="18" charset="0"/>
              </a:rPr>
              <a:t> point is the location on the surface of the earth that lies directly </a:t>
            </a:r>
            <a:r>
              <a:rPr lang="en-US" sz="2400" b="1" dirty="0" smtClean="0">
                <a:solidFill>
                  <a:srgbClr val="FF0000"/>
                </a:solidFill>
                <a:latin typeface="Times New Roman" pitchFamily="18" charset="0"/>
                <a:cs typeface="Times New Roman" pitchFamily="18" charset="0"/>
              </a:rPr>
              <a:t>between the satellite and the center of the earth. </a:t>
            </a:r>
          </a:p>
          <a:p>
            <a:pPr algn="just"/>
            <a:endParaRPr lang="en-US" sz="2400" b="1" dirty="0" smtClean="0">
              <a:solidFill>
                <a:srgbClr val="FF000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It is the nadir pointing direction from the satellite and, for a satellite in an equatorial orbit, It will always be located on the equator</a:t>
            </a:r>
            <a:r>
              <a:rPr lang="en-US" sz="2400" b="1" dirty="0" smtClean="0">
                <a:solidFill>
                  <a:srgbClr val="0070C0"/>
                </a:solidFill>
              </a:rPr>
              <a:t>. </a:t>
            </a:r>
          </a:p>
          <a:p>
            <a:pPr algn="just"/>
            <a:endParaRPr lang="en-US" sz="2400" b="1" dirty="0" smtClean="0">
              <a:solidFill>
                <a:srgbClr val="0070C0"/>
              </a:solidFill>
            </a:endParaRPr>
          </a:p>
          <a:p>
            <a:pPr algn="just"/>
            <a:r>
              <a:rPr lang="en-US" sz="2400" b="1" dirty="0" smtClean="0">
                <a:solidFill>
                  <a:srgbClr val="FF0000"/>
                </a:solidFill>
                <a:latin typeface="Times New Roman" pitchFamily="18" charset="0"/>
                <a:cs typeface="Times New Roman" pitchFamily="18" charset="0"/>
              </a:rPr>
              <a:t>Since geostationary satellites are in equatorial orbits and are designed to stay “stationary” over the earth, it is usual to give their orbital location in terms of their </a:t>
            </a:r>
            <a:r>
              <a:rPr lang="en-US" sz="2400" b="1" dirty="0" err="1" smtClean="0">
                <a:solidFill>
                  <a:srgbClr val="FF0000"/>
                </a:solidFill>
                <a:latin typeface="Times New Roman" pitchFamily="18" charset="0"/>
                <a:cs typeface="Times New Roman" pitchFamily="18" charset="0"/>
              </a:rPr>
              <a:t>subsatellite</a:t>
            </a:r>
            <a:r>
              <a:rPr lang="en-US" sz="2400" b="1" dirty="0" smtClean="0">
                <a:solidFill>
                  <a:srgbClr val="FF0000"/>
                </a:solidFill>
                <a:latin typeface="Times New Roman" pitchFamily="18" charset="0"/>
                <a:cs typeface="Times New Roman" pitchFamily="18" charset="0"/>
              </a:rPr>
              <a:t> point. </a:t>
            </a:r>
          </a:p>
          <a:p>
            <a:pPr algn="just"/>
            <a:endParaRPr lang="en-US" sz="2400" b="1" dirty="0" smtClean="0">
              <a:solidFill>
                <a:srgbClr val="FF000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As noted in the example given earlier, the Intelsat primary satellite in the Atlantic Ocean Region (AOR) is at 335.5 ˚ E longitude</a:t>
            </a:r>
            <a:r>
              <a:rPr lang="en-US" sz="2400" b="1" dirty="0" smtClean="0">
                <a:latin typeface="Times New Roman" pitchFamily="18" charset="0"/>
                <a:cs typeface="Times New Roman" pitchFamily="18" charset="0"/>
              </a:rPr>
              <a:t>.</a:t>
            </a:r>
          </a:p>
        </p:txBody>
      </p:sp>
      <p:sp>
        <p:nvSpPr>
          <p:cNvPr id="4" name="Slide Number Placeholder 3"/>
          <p:cNvSpPr>
            <a:spLocks noGrp="1"/>
          </p:cNvSpPr>
          <p:nvPr>
            <p:ph type="sldNum" sz="quarter" idx="12"/>
          </p:nvPr>
        </p:nvSpPr>
        <p:spPr/>
        <p:txBody>
          <a:bodyPr/>
          <a:lstStyle/>
          <a:p>
            <a:fld id="{7253DC2C-EF55-4F5A-98CC-CADF098E60D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324600"/>
          </a:xfrm>
        </p:spPr>
        <p:txBody>
          <a:bodyPr>
            <a:normAutofit/>
          </a:bodyPr>
          <a:lstStyle/>
          <a:p>
            <a:pPr algn="just"/>
            <a:r>
              <a:rPr lang="en-US" sz="2800" b="1" dirty="0" smtClean="0">
                <a:solidFill>
                  <a:srgbClr val="FF0000"/>
                </a:solidFill>
                <a:latin typeface="Times New Roman" pitchFamily="18" charset="0"/>
                <a:cs typeface="Times New Roman" pitchFamily="18" charset="0"/>
              </a:rPr>
              <a:t>To an observer of a satellite standing at the </a:t>
            </a:r>
            <a:r>
              <a:rPr lang="en-US" sz="2800" b="1" dirty="0" err="1" smtClean="0">
                <a:solidFill>
                  <a:srgbClr val="FF0000"/>
                </a:solidFill>
                <a:latin typeface="Times New Roman" pitchFamily="18" charset="0"/>
                <a:cs typeface="Times New Roman" pitchFamily="18" charset="0"/>
              </a:rPr>
              <a:t>subsatellite</a:t>
            </a:r>
            <a:r>
              <a:rPr lang="en-US" sz="2800" b="1" dirty="0" smtClean="0">
                <a:solidFill>
                  <a:srgbClr val="FF0000"/>
                </a:solidFill>
                <a:latin typeface="Times New Roman" pitchFamily="18" charset="0"/>
                <a:cs typeface="Times New Roman" pitchFamily="18" charset="0"/>
              </a:rPr>
              <a:t> point, the satellite will appear to be directly overhead, in the </a:t>
            </a:r>
            <a:r>
              <a:rPr lang="en-US" sz="2800" b="1" i="1" dirty="0" smtClean="0">
                <a:solidFill>
                  <a:srgbClr val="FF0000"/>
                </a:solidFill>
                <a:latin typeface="Times New Roman" pitchFamily="18" charset="0"/>
                <a:cs typeface="Times New Roman" pitchFamily="18" charset="0"/>
              </a:rPr>
              <a:t>zenith direction </a:t>
            </a:r>
            <a:r>
              <a:rPr lang="en-US" sz="2800" b="1" dirty="0" smtClean="0">
                <a:solidFill>
                  <a:srgbClr val="FF0000"/>
                </a:solidFill>
                <a:latin typeface="Times New Roman" pitchFamily="18" charset="0"/>
                <a:cs typeface="Times New Roman" pitchFamily="18" charset="0"/>
              </a:rPr>
              <a:t>form the observing location. </a:t>
            </a:r>
          </a:p>
          <a:p>
            <a:pPr algn="just">
              <a:buNone/>
            </a:pPr>
            <a:endParaRPr lang="en-US" sz="2800" b="1" dirty="0" smtClean="0">
              <a:latin typeface="Times New Roman" pitchFamily="18" charset="0"/>
              <a:cs typeface="Times New Roman" pitchFamily="18" charset="0"/>
            </a:endParaRPr>
          </a:p>
          <a:p>
            <a:pPr algn="just"/>
            <a:r>
              <a:rPr lang="en-US" sz="2800" b="1" dirty="0" smtClean="0">
                <a:solidFill>
                  <a:srgbClr val="0070C0"/>
                </a:solidFill>
                <a:latin typeface="Times New Roman" pitchFamily="18" charset="0"/>
                <a:cs typeface="Times New Roman" pitchFamily="18" charset="0"/>
              </a:rPr>
              <a:t>The zenith and nadir paths are therefore in opposite directions along the same path (see Figure 2.11). </a:t>
            </a:r>
          </a:p>
          <a:p>
            <a:pPr algn="just"/>
            <a:endParaRPr lang="en-US" sz="2800" b="1" dirty="0" smtClean="0">
              <a:latin typeface="Times New Roman" pitchFamily="18" charset="0"/>
              <a:cs typeface="Times New Roman" pitchFamily="18" charset="0"/>
            </a:endParaRPr>
          </a:p>
          <a:p>
            <a:pPr algn="just"/>
            <a:r>
              <a:rPr lang="en-US" sz="2800" b="1" dirty="0" smtClean="0">
                <a:solidFill>
                  <a:srgbClr val="00B050"/>
                </a:solidFill>
                <a:latin typeface="Times New Roman" pitchFamily="18" charset="0"/>
                <a:cs typeface="Times New Roman" pitchFamily="18" charset="0"/>
              </a:rPr>
              <a:t>Designers of satellite antennas reference the pointing direction of the satellite’s antenna beams to the nadir direction.</a:t>
            </a:r>
          </a:p>
          <a:p>
            <a:pPr algn="just"/>
            <a:endParaRPr lang="en-US" sz="2800" dirty="0" smtClean="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381000" y="304800"/>
            <a:ext cx="8381999" cy="6172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sz="3600" b="1" dirty="0" smtClean="0">
                <a:solidFill>
                  <a:srgbClr val="FF0000"/>
                </a:solidFill>
                <a:latin typeface="Times New Roman" pitchFamily="18" charset="0"/>
                <a:cs typeface="Times New Roman" pitchFamily="18" charset="0"/>
              </a:rPr>
              <a:t>Elevation Angle Calculation</a:t>
            </a:r>
            <a:endParaRPr lang="en-US" sz="36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685800"/>
            <a:ext cx="8229600" cy="6172200"/>
          </a:xfrm>
        </p:spPr>
        <p:txBody>
          <a:bodyPr>
            <a:normAutofit lnSpcReduction="10000"/>
          </a:bodyPr>
          <a:lstStyle/>
          <a:p>
            <a:pPr algn="just"/>
            <a:r>
              <a:rPr lang="en-US" sz="2400" b="1" dirty="0" smtClean="0">
                <a:solidFill>
                  <a:srgbClr val="0070C0"/>
                </a:solidFill>
                <a:latin typeface="Times New Roman" pitchFamily="18" charset="0"/>
                <a:cs typeface="Times New Roman" pitchFamily="18" charset="0"/>
              </a:rPr>
              <a:t>Figure 2.12 shows the geometry of the elevation angle calculation.</a:t>
            </a:r>
          </a:p>
          <a:p>
            <a:pPr algn="just"/>
            <a:endParaRPr lang="en-US" sz="1800" b="1" dirty="0" smtClean="0">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In Figure 2.12, </a:t>
            </a:r>
            <a:r>
              <a:rPr lang="en-US" sz="2400" b="1" i="1" dirty="0" err="1" smtClean="0">
                <a:solidFill>
                  <a:srgbClr val="00B050"/>
                </a:solidFill>
                <a:latin typeface="Times New Roman" pitchFamily="18" charset="0"/>
                <a:cs typeface="Times New Roman" pitchFamily="18" charset="0"/>
              </a:rPr>
              <a:t>r</a:t>
            </a:r>
            <a:r>
              <a:rPr lang="en-US" sz="1600" b="1" i="1" dirty="0" err="1" smtClean="0">
                <a:solidFill>
                  <a:srgbClr val="00B050"/>
                </a:solidFill>
                <a:latin typeface="Times New Roman" pitchFamily="18" charset="0"/>
                <a:cs typeface="Times New Roman" pitchFamily="18" charset="0"/>
              </a:rPr>
              <a:t>s</a:t>
            </a:r>
            <a:r>
              <a:rPr lang="en-US" sz="2400" b="1" i="1" dirty="0" smtClean="0">
                <a:solidFill>
                  <a:srgbClr val="00B050"/>
                </a:solidFill>
                <a:latin typeface="Times New Roman" pitchFamily="18" charset="0"/>
                <a:cs typeface="Times New Roman" pitchFamily="18" charset="0"/>
              </a:rPr>
              <a:t> is the vector from the </a:t>
            </a:r>
            <a:r>
              <a:rPr lang="en-US" sz="2400" b="1" dirty="0" smtClean="0">
                <a:solidFill>
                  <a:srgbClr val="00B050"/>
                </a:solidFill>
                <a:latin typeface="Times New Roman" pitchFamily="18" charset="0"/>
                <a:cs typeface="Times New Roman" pitchFamily="18" charset="0"/>
              </a:rPr>
              <a:t>center of the earth to the satellite; </a:t>
            </a:r>
          </a:p>
          <a:p>
            <a:pPr algn="just"/>
            <a:endParaRPr lang="en-US" sz="1600" b="1" dirty="0" smtClean="0">
              <a:latin typeface="Times New Roman" pitchFamily="18" charset="0"/>
              <a:cs typeface="Times New Roman" pitchFamily="18" charset="0"/>
            </a:endParaRPr>
          </a:p>
          <a:p>
            <a:pPr algn="just"/>
            <a:r>
              <a:rPr lang="en-US" sz="2400" b="1" i="1" dirty="0" smtClean="0">
                <a:solidFill>
                  <a:srgbClr val="FF0000"/>
                </a:solidFill>
                <a:latin typeface="Times New Roman" pitchFamily="18" charset="0"/>
                <a:cs typeface="Times New Roman" pitchFamily="18" charset="0"/>
              </a:rPr>
              <a:t>r</a:t>
            </a:r>
            <a:r>
              <a:rPr lang="en-US" sz="1800" b="1" i="1" dirty="0" smtClean="0">
                <a:solidFill>
                  <a:srgbClr val="FF0000"/>
                </a:solidFill>
                <a:latin typeface="Times New Roman" pitchFamily="18" charset="0"/>
                <a:cs typeface="Times New Roman" pitchFamily="18" charset="0"/>
              </a:rPr>
              <a:t>e</a:t>
            </a:r>
            <a:r>
              <a:rPr lang="en-US" sz="2400" b="1" i="1" dirty="0" smtClean="0">
                <a:solidFill>
                  <a:srgbClr val="FF0000"/>
                </a:solidFill>
                <a:latin typeface="Times New Roman" pitchFamily="18" charset="0"/>
                <a:cs typeface="Times New Roman" pitchFamily="18" charset="0"/>
              </a:rPr>
              <a:t> is the vector from </a:t>
            </a:r>
            <a:r>
              <a:rPr lang="en-US" sz="2400" b="1" dirty="0" smtClean="0">
                <a:solidFill>
                  <a:srgbClr val="FF0000"/>
                </a:solidFill>
                <a:latin typeface="Times New Roman" pitchFamily="18" charset="0"/>
                <a:cs typeface="Times New Roman" pitchFamily="18" charset="0"/>
              </a:rPr>
              <a:t>the center of the earth to the earth station; and </a:t>
            </a:r>
            <a:r>
              <a:rPr lang="en-US" sz="2400" b="1" i="1" dirty="0" smtClean="0">
                <a:solidFill>
                  <a:srgbClr val="FF0000"/>
                </a:solidFill>
                <a:latin typeface="Times New Roman" pitchFamily="18" charset="0"/>
                <a:cs typeface="Times New Roman" pitchFamily="18" charset="0"/>
              </a:rPr>
              <a:t>d is the </a:t>
            </a:r>
            <a:r>
              <a:rPr lang="en-US" sz="2400" b="1" dirty="0" smtClean="0">
                <a:solidFill>
                  <a:srgbClr val="FF0000"/>
                </a:solidFill>
                <a:latin typeface="Times New Roman" pitchFamily="18" charset="0"/>
                <a:cs typeface="Times New Roman" pitchFamily="18" charset="0"/>
              </a:rPr>
              <a:t>vector from the earth station to the satellite. </a:t>
            </a:r>
          </a:p>
          <a:p>
            <a:pPr algn="just"/>
            <a:endParaRPr lang="en-US" sz="2400" b="1"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These three vectors lie in the same plane and form a triangle. </a:t>
            </a:r>
          </a:p>
          <a:p>
            <a:pPr algn="just"/>
            <a:endParaRPr lang="en-US" sz="2400" b="1" dirty="0" smtClean="0">
              <a:latin typeface="Times New Roman" pitchFamily="18" charset="0"/>
              <a:cs typeface="Times New Roman" pitchFamily="18" charset="0"/>
            </a:endParaRPr>
          </a:p>
          <a:p>
            <a:pPr algn="just"/>
            <a:r>
              <a:rPr lang="en-US" sz="2400" b="1" dirty="0" smtClean="0">
                <a:solidFill>
                  <a:srgbClr val="FF0000"/>
                </a:solidFill>
                <a:latin typeface="Times New Roman" pitchFamily="18" charset="0"/>
                <a:cs typeface="Times New Roman" pitchFamily="18" charset="0"/>
              </a:rPr>
              <a:t>The central angle γ measured between </a:t>
            </a:r>
            <a:r>
              <a:rPr lang="en-US" sz="2400" b="1" i="1" dirty="0" smtClean="0">
                <a:solidFill>
                  <a:srgbClr val="FF0000"/>
                </a:solidFill>
                <a:latin typeface="Times New Roman" pitchFamily="18" charset="0"/>
                <a:cs typeface="Times New Roman" pitchFamily="18" charset="0"/>
              </a:rPr>
              <a:t>r</a:t>
            </a:r>
            <a:r>
              <a:rPr lang="en-US" sz="1600" b="1" i="1" dirty="0" smtClean="0">
                <a:solidFill>
                  <a:srgbClr val="FF0000"/>
                </a:solidFill>
                <a:latin typeface="Times New Roman" pitchFamily="18" charset="0"/>
                <a:cs typeface="Times New Roman" pitchFamily="18" charset="0"/>
              </a:rPr>
              <a:t>e</a:t>
            </a:r>
            <a:r>
              <a:rPr lang="en-US" sz="2400" b="1" i="1" dirty="0" smtClean="0">
                <a:solidFill>
                  <a:srgbClr val="FF0000"/>
                </a:solidFill>
                <a:latin typeface="Times New Roman" pitchFamily="18" charset="0"/>
                <a:cs typeface="Times New Roman" pitchFamily="18" charset="0"/>
              </a:rPr>
              <a:t> and </a:t>
            </a:r>
            <a:r>
              <a:rPr lang="en-US" sz="2400" b="1" i="1" dirty="0" err="1" smtClean="0">
                <a:solidFill>
                  <a:srgbClr val="FF0000"/>
                </a:solidFill>
                <a:latin typeface="Times New Roman" pitchFamily="18" charset="0"/>
                <a:cs typeface="Times New Roman" pitchFamily="18" charset="0"/>
              </a:rPr>
              <a:t>r</a:t>
            </a:r>
            <a:r>
              <a:rPr lang="en-US" sz="1600" b="1" i="1" dirty="0" err="1" smtClean="0">
                <a:solidFill>
                  <a:srgbClr val="FF0000"/>
                </a:solidFill>
                <a:latin typeface="Times New Roman" pitchFamily="18" charset="0"/>
                <a:cs typeface="Times New Roman" pitchFamily="18" charset="0"/>
              </a:rPr>
              <a:t>s</a:t>
            </a:r>
            <a:r>
              <a:rPr lang="en-US" sz="2400" b="1" i="1" dirty="0" smtClean="0">
                <a:solidFill>
                  <a:srgbClr val="FF0000"/>
                </a:solidFill>
                <a:latin typeface="Times New Roman" pitchFamily="18" charset="0"/>
                <a:cs typeface="Times New Roman" pitchFamily="18" charset="0"/>
              </a:rPr>
              <a:t> is the angle </a:t>
            </a:r>
            <a:r>
              <a:rPr lang="en-US" sz="2400" b="1" dirty="0" smtClean="0">
                <a:solidFill>
                  <a:srgbClr val="FF0000"/>
                </a:solidFill>
                <a:latin typeface="Times New Roman" pitchFamily="18" charset="0"/>
                <a:cs typeface="Times New Roman" pitchFamily="18" charset="0"/>
              </a:rPr>
              <a:t>between the earth station and the satellite, and ψ is the angle (within the triangle) measured from </a:t>
            </a:r>
            <a:r>
              <a:rPr lang="en-US" sz="2400" b="1" i="1" dirty="0" smtClean="0">
                <a:solidFill>
                  <a:srgbClr val="FF0000"/>
                </a:solidFill>
                <a:latin typeface="Times New Roman" pitchFamily="18" charset="0"/>
                <a:cs typeface="Times New Roman" pitchFamily="18" charset="0"/>
              </a:rPr>
              <a:t>r</a:t>
            </a:r>
            <a:r>
              <a:rPr lang="en-US" sz="1600" b="1" i="1" dirty="0" smtClean="0">
                <a:solidFill>
                  <a:srgbClr val="FF0000"/>
                </a:solidFill>
                <a:latin typeface="Times New Roman" pitchFamily="18" charset="0"/>
                <a:cs typeface="Times New Roman" pitchFamily="18" charset="0"/>
              </a:rPr>
              <a:t>e</a:t>
            </a:r>
            <a:r>
              <a:rPr lang="en-US" sz="2400" b="1" i="1" dirty="0" smtClean="0">
                <a:solidFill>
                  <a:srgbClr val="FF0000"/>
                </a:solidFill>
                <a:latin typeface="Times New Roman" pitchFamily="18" charset="0"/>
                <a:cs typeface="Times New Roman" pitchFamily="18" charset="0"/>
              </a:rPr>
              <a:t> to d.</a:t>
            </a:r>
          </a:p>
          <a:p>
            <a:pPr algn="just"/>
            <a:endParaRPr lang="en-US" sz="2400" b="1" i="1"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228600" y="304800"/>
            <a:ext cx="8686800" cy="6324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a:blip r:embed="rId2"/>
          <a:srcRect/>
          <a:stretch>
            <a:fillRect/>
          </a:stretch>
        </p:blipFill>
        <p:spPr bwMode="auto">
          <a:xfrm>
            <a:off x="381000" y="228600"/>
            <a:ext cx="8534400" cy="6324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304800" y="304800"/>
            <a:ext cx="8610600" cy="6324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457200" y="304800"/>
            <a:ext cx="8382000" cy="6096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228600" y="381000"/>
            <a:ext cx="8610600" cy="5867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381000" y="304800"/>
            <a:ext cx="8229600" cy="6095999"/>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5A1EA13-2DD4-46E5-B23D-E3B51E7E1582}"/>
              </a:ext>
            </a:extLst>
          </p:cNvPr>
          <p:cNvSpPr>
            <a:spLocks noGrp="1"/>
          </p:cNvSpPr>
          <p:nvPr>
            <p:ph idx="1"/>
          </p:nvPr>
        </p:nvSpPr>
        <p:spPr>
          <a:xfrm>
            <a:off x="0" y="0"/>
            <a:ext cx="9144000" cy="6857999"/>
          </a:xfrm>
        </p:spPr>
        <p:txBody>
          <a:bodyPr/>
          <a:lstStyle/>
          <a:p>
            <a:pPr algn="just"/>
            <a:r>
              <a:rPr lang="en-IN" sz="2000" b="1" dirty="0">
                <a:latin typeface="Times New Roman" panose="02020603050405020304" pitchFamily="18" charset="0"/>
                <a:cs typeface="Times New Roman" panose="02020603050405020304" pitchFamily="18" charset="0"/>
              </a:rPr>
              <a:t>If these two </a:t>
            </a:r>
            <a:r>
              <a:rPr lang="en-IN" sz="2000" b="1" dirty="0">
                <a:solidFill>
                  <a:srgbClr val="FF0000"/>
                </a:solidFill>
                <a:latin typeface="Times New Roman" panose="02020603050405020304" pitchFamily="18" charset="0"/>
                <a:cs typeface="Times New Roman" panose="02020603050405020304" pitchFamily="18" charset="0"/>
              </a:rPr>
              <a:t>forces are equal</a:t>
            </a:r>
            <a:r>
              <a:rPr lang="en-IN" sz="2000" b="1" dirty="0">
                <a:latin typeface="Times New Roman" panose="02020603050405020304" pitchFamily="18" charset="0"/>
                <a:cs typeface="Times New Roman" panose="02020603050405020304" pitchFamily="18" charset="0"/>
              </a:rPr>
              <a:t>, the satellite will </a:t>
            </a:r>
            <a:r>
              <a:rPr lang="en-IN" sz="2000" b="1" dirty="0">
                <a:solidFill>
                  <a:srgbClr val="FF0000"/>
                </a:solidFill>
                <a:latin typeface="Times New Roman" panose="02020603050405020304" pitchFamily="18" charset="0"/>
                <a:cs typeface="Times New Roman" panose="02020603050405020304" pitchFamily="18" charset="0"/>
              </a:rPr>
              <a:t>remain</a:t>
            </a:r>
            <a:r>
              <a:rPr lang="en-IN" sz="2000" b="1" dirty="0">
                <a:latin typeface="Times New Roman" panose="02020603050405020304" pitchFamily="18" charset="0"/>
                <a:cs typeface="Times New Roman" panose="02020603050405020304" pitchFamily="18" charset="0"/>
              </a:rPr>
              <a:t> in a </a:t>
            </a:r>
            <a:r>
              <a:rPr lang="en-IN" sz="2000" b="1" dirty="0">
                <a:solidFill>
                  <a:srgbClr val="FF0000"/>
                </a:solidFill>
                <a:latin typeface="Times New Roman" panose="02020603050405020304" pitchFamily="18" charset="0"/>
                <a:cs typeface="Times New Roman" panose="02020603050405020304" pitchFamily="18" charset="0"/>
              </a:rPr>
              <a:t>stable</a:t>
            </a:r>
            <a:r>
              <a:rPr lang="en-IN" sz="2000" b="1" dirty="0">
                <a:latin typeface="Times New Roman" panose="02020603050405020304" pitchFamily="18" charset="0"/>
                <a:cs typeface="Times New Roman" panose="02020603050405020304" pitchFamily="18" charset="0"/>
              </a:rPr>
              <a:t> orbit</a:t>
            </a:r>
            <a:r>
              <a:rPr lang="en-IN" sz="2400" b="1" dirty="0" smtClean="0">
                <a:latin typeface="Times New Roman" panose="02020603050405020304" pitchFamily="18" charset="0"/>
                <a:cs typeface="Times New Roman" panose="02020603050405020304" pitchFamily="18" charset="0"/>
              </a:rPr>
              <a:t>.</a:t>
            </a:r>
          </a:p>
          <a:p>
            <a:pPr algn="just"/>
            <a:r>
              <a:rPr lang="en-US" sz="2000" b="1" i="1" dirty="0" smtClean="0">
                <a:latin typeface="Times New Roman" pitchFamily="18" charset="0"/>
                <a:cs typeface="Times New Roman" pitchFamily="18" charset="0"/>
              </a:rPr>
              <a:t>It will continually fall toward the planet’s surface as it </a:t>
            </a:r>
            <a:r>
              <a:rPr lang="en-US" sz="2000" b="1" i="1" dirty="0" smtClean="0">
                <a:solidFill>
                  <a:srgbClr val="FF0000"/>
                </a:solidFill>
                <a:latin typeface="Times New Roman" pitchFamily="18" charset="0"/>
                <a:cs typeface="Times New Roman" pitchFamily="18" charset="0"/>
              </a:rPr>
              <a:t>moves forward </a:t>
            </a:r>
            <a:r>
              <a:rPr lang="en-US" sz="2000" b="1" i="1" dirty="0" smtClean="0">
                <a:latin typeface="Times New Roman" pitchFamily="18" charset="0"/>
                <a:cs typeface="Times New Roman" pitchFamily="18" charset="0"/>
              </a:rPr>
              <a:t>in its </a:t>
            </a:r>
            <a:r>
              <a:rPr lang="en-US" sz="2000" b="1" i="1" dirty="0" smtClean="0">
                <a:solidFill>
                  <a:srgbClr val="FF0000"/>
                </a:solidFill>
                <a:latin typeface="Times New Roman" pitchFamily="18" charset="0"/>
                <a:cs typeface="Times New Roman" pitchFamily="18" charset="0"/>
              </a:rPr>
              <a:t>orbit</a:t>
            </a:r>
            <a:r>
              <a:rPr lang="en-US" sz="2000" b="1" i="1" dirty="0" smtClean="0">
                <a:latin typeface="Times New Roman" pitchFamily="18" charset="0"/>
                <a:cs typeface="Times New Roman" pitchFamily="18" charset="0"/>
              </a:rPr>
              <a:t> but, by virtue of its orbital </a:t>
            </a:r>
            <a:r>
              <a:rPr lang="en-US" sz="2000" b="1" i="1" dirty="0" smtClean="0">
                <a:solidFill>
                  <a:srgbClr val="FF0000"/>
                </a:solidFill>
                <a:latin typeface="Times New Roman" pitchFamily="18" charset="0"/>
                <a:cs typeface="Times New Roman" pitchFamily="18" charset="0"/>
              </a:rPr>
              <a:t>velocity,</a:t>
            </a:r>
            <a:r>
              <a:rPr lang="en-US" sz="2000" b="1" i="1" dirty="0" smtClean="0">
                <a:latin typeface="Times New Roman" pitchFamily="18" charset="0"/>
                <a:cs typeface="Times New Roman" pitchFamily="18" charset="0"/>
              </a:rPr>
              <a:t> it will have moved forward just far enough to </a:t>
            </a:r>
            <a:r>
              <a:rPr lang="en-US" sz="2000" b="1" i="1" dirty="0" smtClean="0">
                <a:solidFill>
                  <a:srgbClr val="FF0000"/>
                </a:solidFill>
                <a:latin typeface="Times New Roman" pitchFamily="18" charset="0"/>
                <a:cs typeface="Times New Roman" pitchFamily="18" charset="0"/>
              </a:rPr>
              <a:t>compensate</a:t>
            </a:r>
            <a:r>
              <a:rPr lang="en-US" sz="2000" b="1" i="1" dirty="0" smtClean="0">
                <a:latin typeface="Times New Roman" pitchFamily="18" charset="0"/>
                <a:cs typeface="Times New Roman" pitchFamily="18" charset="0"/>
              </a:rPr>
              <a:t> for the ‘fall’ toward the planet and so it will remain at the </a:t>
            </a:r>
            <a:r>
              <a:rPr lang="en-US" sz="2000" b="1" i="1" dirty="0" smtClean="0">
                <a:solidFill>
                  <a:srgbClr val="FF0000"/>
                </a:solidFill>
                <a:latin typeface="Times New Roman" pitchFamily="18" charset="0"/>
                <a:cs typeface="Times New Roman" pitchFamily="18" charset="0"/>
              </a:rPr>
              <a:t>same orbital height</a:t>
            </a:r>
            <a:r>
              <a:rPr lang="en-US" sz="2000" b="1" i="1" dirty="0" smtClean="0">
                <a:latin typeface="Times New Roman" pitchFamily="18" charset="0"/>
                <a:cs typeface="Times New Roman" pitchFamily="18" charset="0"/>
              </a:rPr>
              <a:t>. This is why an object in a stable orbit is sometimes described as being in </a:t>
            </a:r>
            <a:r>
              <a:rPr lang="en-US" sz="2000" b="1" i="1" dirty="0" smtClean="0">
                <a:solidFill>
                  <a:srgbClr val="FF0000"/>
                </a:solidFill>
                <a:latin typeface="Times New Roman" pitchFamily="18" charset="0"/>
                <a:cs typeface="Times New Roman" pitchFamily="18" charset="0"/>
              </a:rPr>
              <a:t>‘free fall</a:t>
            </a:r>
            <a:r>
              <a:rPr lang="en-US" sz="2000" b="1" i="1" dirty="0" smtClean="0">
                <a:latin typeface="Times New Roman" pitchFamily="18" charset="0"/>
                <a:cs typeface="Times New Roman" pitchFamily="18" charset="0"/>
              </a:rPr>
              <a:t>’.</a:t>
            </a: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b="1"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Figure : Forces acting on a satellite in a stable orbit around the earth.</a:t>
            </a:r>
            <a:endParaRPr lang="en-US" sz="2000" b="1" dirty="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The above figure shows the </a:t>
            </a:r>
            <a:r>
              <a:rPr lang="en-US" sz="2000" b="1" dirty="0" smtClean="0">
                <a:solidFill>
                  <a:srgbClr val="FF0000"/>
                </a:solidFill>
                <a:latin typeface="Times New Roman" pitchFamily="18" charset="0"/>
                <a:cs typeface="Times New Roman" pitchFamily="18" charset="0"/>
              </a:rPr>
              <a:t>two opposing </a:t>
            </a:r>
            <a:r>
              <a:rPr lang="en-US" sz="2000" b="1" dirty="0" smtClean="0">
                <a:latin typeface="Times New Roman" pitchFamily="18" charset="0"/>
                <a:cs typeface="Times New Roman" pitchFamily="18" charset="0"/>
              </a:rPr>
              <a:t>forces on a satellite in a </a:t>
            </a:r>
            <a:r>
              <a:rPr lang="en-US" sz="2000" b="1" dirty="0" smtClean="0">
                <a:solidFill>
                  <a:srgbClr val="FF0000"/>
                </a:solidFill>
                <a:latin typeface="Times New Roman" pitchFamily="18" charset="0"/>
                <a:cs typeface="Times New Roman" pitchFamily="18" charset="0"/>
              </a:rPr>
              <a:t>stable orbit</a:t>
            </a:r>
            <a:r>
              <a:rPr lang="en-US" sz="2000" b="1" dirty="0" smtClean="0">
                <a:latin typeface="Times New Roman" pitchFamily="18" charset="0"/>
                <a:cs typeface="Times New Roman" pitchFamily="18" charset="0"/>
              </a:rPr>
              <a:t>.</a:t>
            </a:r>
          </a:p>
          <a:p>
            <a:pPr algn="just"/>
            <a:endParaRPr lang="en-US" sz="2000" dirty="0" smtClean="0">
              <a:latin typeface="Times New Roman" pitchFamily="18" charset="0"/>
              <a:cs typeface="Times New Roman"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A809AE9B-C7D2-47EB-B8CF-0E96CCB684A9}"/>
              </a:ext>
            </a:extLst>
          </p:cNvPr>
          <p:cNvPicPr>
            <a:picLocks noChangeAspect="1"/>
          </p:cNvPicPr>
          <p:nvPr/>
        </p:nvPicPr>
        <p:blipFill>
          <a:blip r:embed="rId2">
            <a:lum contrast="40000"/>
          </a:blip>
          <a:stretch>
            <a:fillRect/>
          </a:stretch>
        </p:blipFill>
        <p:spPr>
          <a:xfrm>
            <a:off x="2438400" y="2057400"/>
            <a:ext cx="5638800" cy="3886200"/>
          </a:xfrm>
          <a:prstGeom prst="rect">
            <a:avLst/>
          </a:prstGeom>
        </p:spPr>
      </p:pic>
      <p:sp>
        <p:nvSpPr>
          <p:cNvPr id="5" name="Slide Number Placeholder 4"/>
          <p:cNvSpPr>
            <a:spLocks noGrp="1"/>
          </p:cNvSpPr>
          <p:nvPr>
            <p:ph type="sldNum" sz="quarter" idx="12"/>
          </p:nvPr>
        </p:nvSpPr>
        <p:spPr/>
        <p:txBody>
          <a:bodyPr/>
          <a:lstStyle/>
          <a:p>
            <a:fld id="{7253DC2C-EF55-4F5A-98CC-CADF098E60DB}" type="slidenum">
              <a:rPr lang="en-US" smtClean="0"/>
              <a:pPr/>
              <a:t>7</a:t>
            </a:fld>
            <a:endParaRPr lang="en-US"/>
          </a:p>
        </p:txBody>
      </p:sp>
    </p:spTree>
    <p:extLst>
      <p:ext uri="{BB962C8B-B14F-4D97-AF65-F5344CB8AC3E}">
        <p14:creationId xmlns="" xmlns:p14="http://schemas.microsoft.com/office/powerpoint/2010/main" val="41100395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rmAutofit fontScale="90000"/>
          </a:bodyPr>
          <a:lstStyle/>
          <a:p>
            <a:r>
              <a:rPr lang="en-US" sz="2800" b="1" dirty="0" smtClean="0">
                <a:solidFill>
                  <a:srgbClr val="FF0000"/>
                </a:solidFill>
                <a:latin typeface="Times New Roman" pitchFamily="18" charset="0"/>
                <a:cs typeface="Times New Roman" pitchFamily="18" charset="0"/>
              </a:rPr>
              <a:t>Azimuth Angle Calculation</a:t>
            </a:r>
            <a:endParaRPr lang="en-US" sz="28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609600"/>
            <a:ext cx="8763000" cy="5516563"/>
          </a:xfrm>
        </p:spPr>
        <p:txBody>
          <a:bodyPr>
            <a:normAutofit fontScale="92500" lnSpcReduction="10000"/>
          </a:bodyPr>
          <a:lstStyle/>
          <a:p>
            <a:pPr algn="just"/>
            <a:r>
              <a:rPr lang="en-US" dirty="0" smtClean="0">
                <a:solidFill>
                  <a:srgbClr val="00B050"/>
                </a:solidFill>
                <a:latin typeface="Times New Roman" pitchFamily="18" charset="0"/>
                <a:cs typeface="Times New Roman" pitchFamily="18" charset="0"/>
              </a:rPr>
              <a:t>Because the earth station, the center of the earth, the</a:t>
            </a:r>
          </a:p>
          <a:p>
            <a:pPr algn="just">
              <a:buNone/>
            </a:pPr>
            <a:r>
              <a:rPr lang="en-US" dirty="0" smtClean="0">
                <a:solidFill>
                  <a:srgbClr val="00B050"/>
                </a:solidFill>
                <a:latin typeface="Times New Roman" pitchFamily="18" charset="0"/>
                <a:cs typeface="Times New Roman" pitchFamily="18" charset="0"/>
              </a:rPr>
              <a:t>    satellite, and the </a:t>
            </a:r>
            <a:r>
              <a:rPr lang="en-US" dirty="0" err="1" smtClean="0">
                <a:solidFill>
                  <a:srgbClr val="00B050"/>
                </a:solidFill>
                <a:latin typeface="Times New Roman" pitchFamily="18" charset="0"/>
                <a:cs typeface="Times New Roman" pitchFamily="18" charset="0"/>
              </a:rPr>
              <a:t>subsatellite</a:t>
            </a:r>
            <a:r>
              <a:rPr lang="en-US" dirty="0" smtClean="0">
                <a:solidFill>
                  <a:srgbClr val="00B050"/>
                </a:solidFill>
                <a:latin typeface="Times New Roman" pitchFamily="18" charset="0"/>
                <a:cs typeface="Times New Roman" pitchFamily="18" charset="0"/>
              </a:rPr>
              <a:t> point </a:t>
            </a:r>
            <a:r>
              <a:rPr lang="en-US" dirty="0" smtClean="0">
                <a:solidFill>
                  <a:srgbClr val="FF0000"/>
                </a:solidFill>
                <a:latin typeface="Times New Roman" pitchFamily="18" charset="0"/>
                <a:cs typeface="Times New Roman" pitchFamily="18" charset="0"/>
              </a:rPr>
              <a:t>all lie </a:t>
            </a:r>
            <a:r>
              <a:rPr lang="en-US" dirty="0" smtClean="0">
                <a:solidFill>
                  <a:srgbClr val="00B050"/>
                </a:solidFill>
                <a:latin typeface="Times New Roman" pitchFamily="18" charset="0"/>
                <a:cs typeface="Times New Roman" pitchFamily="18" charset="0"/>
              </a:rPr>
              <a:t>in the </a:t>
            </a:r>
            <a:r>
              <a:rPr lang="en-US" dirty="0" smtClean="0">
                <a:solidFill>
                  <a:srgbClr val="FF0000"/>
                </a:solidFill>
                <a:latin typeface="Times New Roman" pitchFamily="18" charset="0"/>
                <a:cs typeface="Times New Roman" pitchFamily="18" charset="0"/>
              </a:rPr>
              <a:t>same</a:t>
            </a:r>
          </a:p>
          <a:p>
            <a:pPr algn="just">
              <a:buNone/>
            </a:pPr>
            <a:r>
              <a:rPr lang="en-US" dirty="0" smtClean="0">
                <a:solidFill>
                  <a:srgbClr val="FF0000"/>
                </a:solidFill>
                <a:latin typeface="Times New Roman" pitchFamily="18" charset="0"/>
                <a:cs typeface="Times New Roman" pitchFamily="18" charset="0"/>
              </a:rPr>
              <a:t>    plane</a:t>
            </a:r>
            <a:r>
              <a:rPr lang="en-US" dirty="0" smtClean="0">
                <a:solidFill>
                  <a:srgbClr val="00B050"/>
                </a:solidFill>
                <a:latin typeface="Times New Roman" pitchFamily="18" charset="0"/>
                <a:cs typeface="Times New Roman" pitchFamily="18" charset="0"/>
              </a:rPr>
              <a:t>, the azimuth angle </a:t>
            </a:r>
            <a:r>
              <a:rPr lang="en-US" i="1" dirty="0" err="1" smtClean="0">
                <a:solidFill>
                  <a:srgbClr val="00B050"/>
                </a:solidFill>
                <a:latin typeface="Times New Roman" pitchFamily="18" charset="0"/>
                <a:cs typeface="Times New Roman" pitchFamily="18" charset="0"/>
              </a:rPr>
              <a:t>Az</a:t>
            </a:r>
            <a:r>
              <a:rPr lang="en-US" i="1" dirty="0" smtClean="0">
                <a:solidFill>
                  <a:srgbClr val="00B050"/>
                </a:solidFill>
                <a:latin typeface="Times New Roman" pitchFamily="18" charset="0"/>
                <a:cs typeface="Times New Roman" pitchFamily="18" charset="0"/>
              </a:rPr>
              <a:t> from the </a:t>
            </a:r>
            <a:r>
              <a:rPr lang="en-US" i="1" dirty="0" smtClean="0">
                <a:solidFill>
                  <a:srgbClr val="FF0000"/>
                </a:solidFill>
                <a:latin typeface="Times New Roman" pitchFamily="18" charset="0"/>
                <a:cs typeface="Times New Roman" pitchFamily="18" charset="0"/>
              </a:rPr>
              <a:t>earth station to   the </a:t>
            </a:r>
            <a:r>
              <a:rPr lang="en-US" dirty="0" smtClean="0">
                <a:solidFill>
                  <a:srgbClr val="FF0000"/>
                </a:solidFill>
                <a:latin typeface="Times New Roman" pitchFamily="18" charset="0"/>
                <a:cs typeface="Times New Roman" pitchFamily="18" charset="0"/>
              </a:rPr>
              <a:t>satellite</a:t>
            </a:r>
            <a:r>
              <a:rPr lang="en-US" dirty="0" smtClean="0">
                <a:solidFill>
                  <a:srgbClr val="00B050"/>
                </a:solidFill>
                <a:latin typeface="Times New Roman" pitchFamily="18" charset="0"/>
                <a:cs typeface="Times New Roman" pitchFamily="18" charset="0"/>
              </a:rPr>
              <a:t> is the same as the azimuth from the </a:t>
            </a:r>
            <a:r>
              <a:rPr lang="en-US" dirty="0" smtClean="0">
                <a:solidFill>
                  <a:srgbClr val="FF0000"/>
                </a:solidFill>
                <a:latin typeface="Times New Roman" pitchFamily="18" charset="0"/>
                <a:cs typeface="Times New Roman" pitchFamily="18" charset="0"/>
              </a:rPr>
              <a:t>earth</a:t>
            </a:r>
          </a:p>
          <a:p>
            <a:pPr algn="just">
              <a:buNone/>
            </a:pPr>
            <a:r>
              <a:rPr lang="en-US" dirty="0" smtClean="0">
                <a:solidFill>
                  <a:srgbClr val="FF0000"/>
                </a:solidFill>
                <a:latin typeface="Times New Roman" pitchFamily="18" charset="0"/>
                <a:cs typeface="Times New Roman" pitchFamily="18" charset="0"/>
              </a:rPr>
              <a:t>    station to the </a:t>
            </a:r>
            <a:r>
              <a:rPr lang="en-US" dirty="0" err="1" smtClean="0">
                <a:solidFill>
                  <a:srgbClr val="FF0000"/>
                </a:solidFill>
                <a:latin typeface="Times New Roman" pitchFamily="18" charset="0"/>
                <a:cs typeface="Times New Roman" pitchFamily="18" charset="0"/>
              </a:rPr>
              <a:t>subsatellite</a:t>
            </a:r>
            <a:r>
              <a:rPr lang="en-US" dirty="0" smtClean="0">
                <a:solidFill>
                  <a:srgbClr val="FF0000"/>
                </a:solidFill>
                <a:latin typeface="Times New Roman" pitchFamily="18" charset="0"/>
                <a:cs typeface="Times New Roman" pitchFamily="18" charset="0"/>
              </a:rPr>
              <a:t> point. </a:t>
            </a:r>
          </a:p>
          <a:p>
            <a:pPr algn="just">
              <a:buNone/>
            </a:pPr>
            <a:endParaRPr lang="en-US" dirty="0" smtClean="0">
              <a:latin typeface="Times New Roman" pitchFamily="18" charset="0"/>
              <a:cs typeface="Times New Roman" pitchFamily="18" charset="0"/>
            </a:endParaRPr>
          </a:p>
          <a:p>
            <a:pPr algn="just"/>
            <a:r>
              <a:rPr lang="en-US" dirty="0" smtClean="0">
                <a:solidFill>
                  <a:srgbClr val="0070C0"/>
                </a:solidFill>
                <a:latin typeface="Times New Roman" pitchFamily="18" charset="0"/>
                <a:cs typeface="Times New Roman" pitchFamily="18" charset="0"/>
              </a:rPr>
              <a:t>This is </a:t>
            </a:r>
            <a:r>
              <a:rPr lang="en-US" dirty="0" smtClean="0">
                <a:solidFill>
                  <a:srgbClr val="FF0000"/>
                </a:solidFill>
                <a:latin typeface="Times New Roman" pitchFamily="18" charset="0"/>
                <a:cs typeface="Times New Roman" pitchFamily="18" charset="0"/>
              </a:rPr>
              <a:t>more difficult </a:t>
            </a:r>
            <a:r>
              <a:rPr lang="en-US" dirty="0" smtClean="0">
                <a:solidFill>
                  <a:srgbClr val="0070C0"/>
                </a:solidFill>
                <a:latin typeface="Times New Roman" pitchFamily="18" charset="0"/>
                <a:cs typeface="Times New Roman" pitchFamily="18" charset="0"/>
              </a:rPr>
              <a:t>to compute than the </a:t>
            </a:r>
            <a:r>
              <a:rPr lang="en-US" dirty="0" smtClean="0">
                <a:solidFill>
                  <a:srgbClr val="FF0000"/>
                </a:solidFill>
                <a:latin typeface="Times New Roman" pitchFamily="18" charset="0"/>
                <a:cs typeface="Times New Roman" pitchFamily="18" charset="0"/>
              </a:rPr>
              <a:t>elevation angle </a:t>
            </a:r>
            <a:r>
              <a:rPr lang="en-US" dirty="0" smtClean="0">
                <a:solidFill>
                  <a:srgbClr val="0070C0"/>
                </a:solidFill>
                <a:latin typeface="Times New Roman" pitchFamily="18" charset="0"/>
                <a:cs typeface="Times New Roman" pitchFamily="18" charset="0"/>
              </a:rPr>
              <a:t>because the exact geometry involved </a:t>
            </a:r>
            <a:r>
              <a:rPr lang="en-US" dirty="0" smtClean="0">
                <a:solidFill>
                  <a:srgbClr val="FF0000"/>
                </a:solidFill>
                <a:latin typeface="Times New Roman" pitchFamily="18" charset="0"/>
                <a:cs typeface="Times New Roman" pitchFamily="18" charset="0"/>
              </a:rPr>
              <a:t>depends on whether the </a:t>
            </a:r>
            <a:r>
              <a:rPr lang="en-US" dirty="0" err="1" smtClean="0">
                <a:solidFill>
                  <a:srgbClr val="FF0000"/>
                </a:solidFill>
                <a:latin typeface="Times New Roman" pitchFamily="18" charset="0"/>
                <a:cs typeface="Times New Roman" pitchFamily="18" charset="0"/>
              </a:rPr>
              <a:t>subsatellite</a:t>
            </a:r>
            <a:r>
              <a:rPr lang="en-US" dirty="0" smtClean="0">
                <a:solidFill>
                  <a:srgbClr val="FF0000"/>
                </a:solidFill>
                <a:latin typeface="Times New Roman" pitchFamily="18" charset="0"/>
                <a:cs typeface="Times New Roman" pitchFamily="18" charset="0"/>
              </a:rPr>
              <a:t> point is east or west </a:t>
            </a:r>
            <a:r>
              <a:rPr lang="en-US" dirty="0" smtClean="0">
                <a:solidFill>
                  <a:srgbClr val="0070C0"/>
                </a:solidFill>
                <a:latin typeface="Times New Roman" pitchFamily="18" charset="0"/>
                <a:cs typeface="Times New Roman" pitchFamily="18" charset="0"/>
              </a:rPr>
              <a:t>of the earth station, and in which of the hemispheres the earth station and the </a:t>
            </a:r>
            <a:r>
              <a:rPr lang="en-US" dirty="0" err="1" smtClean="0">
                <a:solidFill>
                  <a:srgbClr val="0070C0"/>
                </a:solidFill>
                <a:latin typeface="Times New Roman" pitchFamily="18" charset="0"/>
                <a:cs typeface="Times New Roman" pitchFamily="18" charset="0"/>
              </a:rPr>
              <a:t>subsatellite</a:t>
            </a:r>
            <a:r>
              <a:rPr lang="en-US" dirty="0" smtClean="0">
                <a:solidFill>
                  <a:srgbClr val="0070C0"/>
                </a:solidFill>
                <a:latin typeface="Times New Roman" pitchFamily="18" charset="0"/>
                <a:cs typeface="Times New Roman" pitchFamily="18" charset="0"/>
              </a:rPr>
              <a:t> point are located.</a:t>
            </a:r>
          </a:p>
          <a:p>
            <a:pPr algn="just"/>
            <a:r>
              <a:rPr lang="en-US" sz="1600" dirty="0" smtClean="0">
                <a:solidFill>
                  <a:srgbClr val="FF0000"/>
                </a:solidFill>
                <a:latin typeface="Times New Roman" pitchFamily="18" charset="0"/>
                <a:cs typeface="Times New Roman" pitchFamily="18" charset="0"/>
              </a:rPr>
              <a:t>Page-34</a:t>
            </a:r>
            <a:endParaRPr lang="en-US" sz="1600"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3200" b="1" dirty="0" smtClean="0">
                <a:solidFill>
                  <a:srgbClr val="FF0000"/>
                </a:solidFill>
              </a:rPr>
              <a:t>Specialization to Geostationary Satellites</a:t>
            </a:r>
            <a:endParaRPr lang="en-US" sz="3200" dirty="0">
              <a:solidFill>
                <a:srgbClr val="FF0000"/>
              </a:solidFill>
            </a:endParaRPr>
          </a:p>
        </p:txBody>
      </p:sp>
      <p:sp>
        <p:nvSpPr>
          <p:cNvPr id="3" name="Content Placeholder 2"/>
          <p:cNvSpPr>
            <a:spLocks noGrp="1"/>
          </p:cNvSpPr>
          <p:nvPr>
            <p:ph idx="1"/>
          </p:nvPr>
        </p:nvSpPr>
        <p:spPr>
          <a:xfrm>
            <a:off x="457200" y="914400"/>
            <a:ext cx="8077200" cy="5211763"/>
          </a:xfrm>
        </p:spPr>
        <p:txBody>
          <a:bodyPr/>
          <a:lstStyle/>
          <a:p>
            <a:pPr algn="just"/>
            <a:r>
              <a:rPr lang="en-US" dirty="0" smtClean="0">
                <a:solidFill>
                  <a:srgbClr val="0070C0"/>
                </a:solidFill>
                <a:latin typeface="Times New Roman" pitchFamily="18" charset="0"/>
                <a:cs typeface="Times New Roman" pitchFamily="18" charset="0"/>
              </a:rPr>
              <a:t>For most geostationary satellites, the </a:t>
            </a:r>
            <a:r>
              <a:rPr lang="en-US" dirty="0" err="1" smtClean="0">
                <a:solidFill>
                  <a:srgbClr val="0070C0"/>
                </a:solidFill>
                <a:latin typeface="Times New Roman" pitchFamily="18" charset="0"/>
                <a:cs typeface="Times New Roman" pitchFamily="18" charset="0"/>
              </a:rPr>
              <a:t>subsatellite</a:t>
            </a:r>
            <a:r>
              <a:rPr lang="en-US" dirty="0" smtClean="0">
                <a:solidFill>
                  <a:srgbClr val="0070C0"/>
                </a:solidFill>
                <a:latin typeface="Times New Roman" pitchFamily="18" charset="0"/>
                <a:cs typeface="Times New Roman" pitchFamily="18" charset="0"/>
              </a:rPr>
              <a:t> point is on the equator at longitude </a:t>
            </a:r>
            <a:r>
              <a:rPr lang="en-US" i="1" dirty="0" err="1" smtClean="0">
                <a:solidFill>
                  <a:srgbClr val="0070C0"/>
                </a:solidFill>
                <a:latin typeface="Times New Roman" pitchFamily="18" charset="0"/>
                <a:cs typeface="Times New Roman" pitchFamily="18" charset="0"/>
              </a:rPr>
              <a:t>ls</a:t>
            </a:r>
            <a:r>
              <a:rPr lang="en-US" i="1" dirty="0" smtClean="0">
                <a:solidFill>
                  <a:srgbClr val="0070C0"/>
                </a:solidFill>
                <a:latin typeface="Times New Roman" pitchFamily="18" charset="0"/>
                <a:cs typeface="Times New Roman" pitchFamily="18" charset="0"/>
              </a:rPr>
              <a:t> , and the </a:t>
            </a:r>
            <a:r>
              <a:rPr lang="en-US" dirty="0" smtClean="0">
                <a:solidFill>
                  <a:srgbClr val="0070C0"/>
                </a:solidFill>
                <a:latin typeface="Times New Roman" pitchFamily="18" charset="0"/>
                <a:cs typeface="Times New Roman" pitchFamily="18" charset="0"/>
              </a:rPr>
              <a:t>latitude </a:t>
            </a:r>
            <a:r>
              <a:rPr lang="en-US" i="1" dirty="0" smtClean="0">
                <a:solidFill>
                  <a:srgbClr val="0070C0"/>
                </a:solidFill>
                <a:latin typeface="Times New Roman" pitchFamily="18" charset="0"/>
                <a:cs typeface="Times New Roman" pitchFamily="18" charset="0"/>
              </a:rPr>
              <a:t>Ls is 0. </a:t>
            </a:r>
          </a:p>
          <a:p>
            <a:pPr algn="just"/>
            <a:endParaRPr lang="en-US" i="1" dirty="0" smtClean="0">
              <a:latin typeface="Times New Roman" pitchFamily="18" charset="0"/>
              <a:cs typeface="Times New Roman" pitchFamily="18" charset="0"/>
            </a:endParaRPr>
          </a:p>
          <a:p>
            <a:pPr algn="just"/>
            <a:r>
              <a:rPr lang="en-US" i="1" dirty="0" smtClean="0">
                <a:solidFill>
                  <a:srgbClr val="00B050"/>
                </a:solidFill>
                <a:latin typeface="Times New Roman" pitchFamily="18" charset="0"/>
                <a:cs typeface="Times New Roman" pitchFamily="18" charset="0"/>
              </a:rPr>
              <a:t>The geosynchronous radius </a:t>
            </a:r>
            <a:r>
              <a:rPr lang="en-US" i="1" dirty="0" err="1" smtClean="0">
                <a:solidFill>
                  <a:srgbClr val="00B050"/>
                </a:solidFill>
                <a:latin typeface="Times New Roman" pitchFamily="18" charset="0"/>
                <a:cs typeface="Times New Roman" pitchFamily="18" charset="0"/>
              </a:rPr>
              <a:t>r</a:t>
            </a:r>
            <a:r>
              <a:rPr lang="en-US" sz="1800" i="1" dirty="0" err="1" smtClean="0">
                <a:solidFill>
                  <a:srgbClr val="00B050"/>
                </a:solidFill>
                <a:latin typeface="Times New Roman" pitchFamily="18" charset="0"/>
                <a:cs typeface="Times New Roman" pitchFamily="18" charset="0"/>
              </a:rPr>
              <a:t>s</a:t>
            </a:r>
            <a:r>
              <a:rPr lang="en-US" i="1" dirty="0" smtClean="0">
                <a:solidFill>
                  <a:srgbClr val="00B050"/>
                </a:solidFill>
                <a:latin typeface="Times New Roman" pitchFamily="18" charset="0"/>
                <a:cs typeface="Times New Roman" pitchFamily="18" charset="0"/>
              </a:rPr>
              <a:t> is </a:t>
            </a:r>
            <a:r>
              <a:rPr lang="en-US" dirty="0" smtClean="0">
                <a:solidFill>
                  <a:srgbClr val="00B050"/>
                </a:solidFill>
                <a:latin typeface="Times New Roman" pitchFamily="18" charset="0"/>
                <a:cs typeface="Times New Roman" pitchFamily="18" charset="0"/>
              </a:rPr>
              <a:t>42,164.17 km¹. Since </a:t>
            </a:r>
            <a:r>
              <a:rPr lang="en-US" i="1" dirty="0" smtClean="0">
                <a:solidFill>
                  <a:srgbClr val="00B050"/>
                </a:solidFill>
                <a:latin typeface="Times New Roman" pitchFamily="18" charset="0"/>
                <a:cs typeface="Times New Roman" pitchFamily="18" charset="0"/>
              </a:rPr>
              <a:t>Ls is zero, Eq. (2.31) </a:t>
            </a:r>
            <a:r>
              <a:rPr lang="en-US" dirty="0" smtClean="0">
                <a:solidFill>
                  <a:srgbClr val="00B050"/>
                </a:solidFill>
                <a:latin typeface="Times New Roman" pitchFamily="18" charset="0"/>
                <a:cs typeface="Times New Roman" pitchFamily="18" charset="0"/>
              </a:rPr>
              <a:t>simplifies to</a:t>
            </a:r>
          </a:p>
          <a:p>
            <a:pPr algn="just"/>
            <a:endParaRPr lang="en-US" dirty="0" smtClean="0">
              <a:latin typeface="Times New Roman" pitchFamily="18" charset="0"/>
              <a:cs typeface="Times New Roman" pitchFamily="18" charset="0"/>
            </a:endParaRPr>
          </a:p>
          <a:p>
            <a:pPr algn="just"/>
            <a:r>
              <a:rPr lang="en-US" dirty="0" err="1" smtClean="0">
                <a:solidFill>
                  <a:srgbClr val="FF0000"/>
                </a:solidFill>
              </a:rPr>
              <a:t>cos</a:t>
            </a:r>
            <a:r>
              <a:rPr lang="en-US" dirty="0" smtClean="0">
                <a:solidFill>
                  <a:srgbClr val="FF0000"/>
                </a:solidFill>
              </a:rPr>
              <a:t> (</a:t>
            </a:r>
            <a:r>
              <a:rPr lang="el-GR" dirty="0" smtClean="0">
                <a:solidFill>
                  <a:srgbClr val="FF0000"/>
                </a:solidFill>
              </a:rPr>
              <a:t>γ) = </a:t>
            </a:r>
            <a:r>
              <a:rPr lang="en-US" dirty="0" err="1" smtClean="0">
                <a:solidFill>
                  <a:srgbClr val="FF0000"/>
                </a:solidFill>
              </a:rPr>
              <a:t>cos</a:t>
            </a:r>
            <a:r>
              <a:rPr lang="en-US" dirty="0" smtClean="0">
                <a:solidFill>
                  <a:srgbClr val="FF0000"/>
                </a:solidFill>
              </a:rPr>
              <a:t> (</a:t>
            </a:r>
            <a:r>
              <a:rPr lang="en-US" i="1" dirty="0" smtClean="0">
                <a:solidFill>
                  <a:srgbClr val="FF0000"/>
                </a:solidFill>
              </a:rPr>
              <a:t>L</a:t>
            </a:r>
            <a:r>
              <a:rPr lang="en-US" sz="2000" i="1" dirty="0" smtClean="0">
                <a:solidFill>
                  <a:srgbClr val="FF0000"/>
                </a:solidFill>
              </a:rPr>
              <a:t>e</a:t>
            </a:r>
            <a:r>
              <a:rPr lang="en-US" i="1" dirty="0" smtClean="0">
                <a:solidFill>
                  <a:srgbClr val="FF0000"/>
                </a:solidFill>
              </a:rPr>
              <a:t>) </a:t>
            </a:r>
            <a:r>
              <a:rPr lang="en-US" i="1" dirty="0" err="1" smtClean="0">
                <a:solidFill>
                  <a:srgbClr val="FF0000"/>
                </a:solidFill>
              </a:rPr>
              <a:t>cos</a:t>
            </a:r>
            <a:r>
              <a:rPr lang="en-US" i="1" dirty="0" smtClean="0">
                <a:solidFill>
                  <a:srgbClr val="FF0000"/>
                </a:solidFill>
              </a:rPr>
              <a:t> (</a:t>
            </a:r>
            <a:r>
              <a:rPr lang="en-US" i="1" dirty="0" err="1" smtClean="0">
                <a:solidFill>
                  <a:srgbClr val="FF0000"/>
                </a:solidFill>
              </a:rPr>
              <a:t>l</a:t>
            </a:r>
            <a:r>
              <a:rPr lang="en-US" sz="2000" i="1" dirty="0" err="1" smtClean="0">
                <a:solidFill>
                  <a:srgbClr val="FF0000"/>
                </a:solidFill>
              </a:rPr>
              <a:t>s</a:t>
            </a:r>
            <a:r>
              <a:rPr lang="en-US" i="1" dirty="0" smtClean="0">
                <a:solidFill>
                  <a:srgbClr val="FF0000"/>
                </a:solidFill>
              </a:rPr>
              <a:t> - l</a:t>
            </a:r>
            <a:r>
              <a:rPr lang="en-US" sz="2000" i="1" dirty="0" smtClean="0">
                <a:solidFill>
                  <a:srgbClr val="FF0000"/>
                </a:solidFill>
              </a:rPr>
              <a:t>e</a:t>
            </a:r>
            <a:r>
              <a:rPr lang="en-US" i="1" dirty="0" smtClean="0">
                <a:solidFill>
                  <a:srgbClr val="FF0000"/>
                </a:solidFill>
              </a:rPr>
              <a:t>)………. (2.36)</a:t>
            </a:r>
            <a:endParaRPr lang="en-US"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srcRect/>
          <a:stretch>
            <a:fillRect/>
          </a:stretch>
        </p:blipFill>
        <p:spPr bwMode="auto">
          <a:xfrm>
            <a:off x="304800" y="228600"/>
            <a:ext cx="8381999" cy="60959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553200"/>
          </a:xfrm>
        </p:spPr>
        <p:txBody>
          <a:bodyPr>
            <a:normAutofit/>
          </a:bodyPr>
          <a:lstStyle/>
          <a:p>
            <a:pPr algn="just"/>
            <a:r>
              <a:rPr lang="en-US" sz="2800" dirty="0" smtClean="0">
                <a:solidFill>
                  <a:srgbClr val="00B0F0"/>
                </a:solidFill>
              </a:rPr>
              <a:t>For a geostationary satellite with an orbital radius of 42,164.17 km and a mean earth radius of 6378.137 km, the ratio     </a:t>
            </a:r>
            <a:r>
              <a:rPr lang="en-US" dirty="0" smtClean="0">
                <a:solidFill>
                  <a:srgbClr val="00B0F0"/>
                </a:solidFill>
              </a:rPr>
              <a:t> </a:t>
            </a:r>
            <a:r>
              <a:rPr lang="en-US" i="1" dirty="0" err="1" smtClean="0">
                <a:solidFill>
                  <a:srgbClr val="00B0F0"/>
                </a:solidFill>
              </a:rPr>
              <a:t>r</a:t>
            </a:r>
            <a:r>
              <a:rPr lang="en-US" sz="2000" i="1" dirty="0" err="1" smtClean="0">
                <a:solidFill>
                  <a:srgbClr val="00B0F0"/>
                </a:solidFill>
              </a:rPr>
              <a:t>s</a:t>
            </a:r>
            <a:r>
              <a:rPr lang="en-US" i="1" dirty="0" smtClean="0">
                <a:solidFill>
                  <a:srgbClr val="00B0F0"/>
                </a:solidFill>
              </a:rPr>
              <a:t> / r</a:t>
            </a:r>
            <a:r>
              <a:rPr lang="en-US" sz="2000" i="1" dirty="0" smtClean="0">
                <a:solidFill>
                  <a:srgbClr val="00B0F0"/>
                </a:solidFill>
              </a:rPr>
              <a:t>e</a:t>
            </a:r>
            <a:r>
              <a:rPr lang="en-US" i="1" dirty="0" smtClean="0">
                <a:solidFill>
                  <a:srgbClr val="00B0F0"/>
                </a:solidFill>
              </a:rPr>
              <a:t> = 6.6107345 giving</a:t>
            </a:r>
          </a:p>
          <a:p>
            <a:pPr algn="just"/>
            <a:endParaRPr lang="en-US" sz="900" i="1" dirty="0" smtClean="0"/>
          </a:p>
          <a:p>
            <a:r>
              <a:rPr lang="es-ES" i="1" dirty="0" smtClean="0">
                <a:solidFill>
                  <a:srgbClr val="FF0000"/>
                </a:solidFill>
              </a:rPr>
              <a:t>El = tan-¹ [(6.6107345 – </a:t>
            </a:r>
            <a:r>
              <a:rPr lang="es-ES" i="1" dirty="0" err="1" smtClean="0">
                <a:solidFill>
                  <a:srgbClr val="FF0000"/>
                </a:solidFill>
              </a:rPr>
              <a:t>cos</a:t>
            </a:r>
            <a:r>
              <a:rPr lang="es-ES" i="1" dirty="0" smtClean="0">
                <a:solidFill>
                  <a:srgbClr val="FF0000"/>
                </a:solidFill>
              </a:rPr>
              <a:t> γ)</a:t>
            </a:r>
            <a:r>
              <a:rPr lang="en-US" dirty="0" smtClean="0">
                <a:solidFill>
                  <a:srgbClr val="FF0000"/>
                </a:solidFill>
              </a:rPr>
              <a:t>/sin </a:t>
            </a:r>
            <a:r>
              <a:rPr lang="el-GR" dirty="0" smtClean="0">
                <a:solidFill>
                  <a:srgbClr val="FF0000"/>
                </a:solidFill>
              </a:rPr>
              <a:t>γ] -γ </a:t>
            </a:r>
            <a:r>
              <a:rPr lang="en-US" dirty="0" smtClean="0">
                <a:solidFill>
                  <a:srgbClr val="FF0000"/>
                </a:solidFill>
              </a:rPr>
              <a:t>…….</a:t>
            </a:r>
            <a:r>
              <a:rPr lang="el-GR" dirty="0" smtClean="0">
                <a:solidFill>
                  <a:srgbClr val="FF0000"/>
                </a:solidFill>
              </a:rPr>
              <a:t>(2.39)</a:t>
            </a:r>
            <a:endParaRPr lang="en-US" dirty="0" smtClean="0">
              <a:solidFill>
                <a:srgbClr val="FF0000"/>
              </a:solidFill>
            </a:endParaRPr>
          </a:p>
          <a:p>
            <a:pPr algn="just"/>
            <a:endParaRPr lang="en-US" sz="1100" dirty="0" smtClean="0"/>
          </a:p>
          <a:p>
            <a:pPr algn="just"/>
            <a:r>
              <a:rPr lang="en-US" sz="2800" dirty="0" smtClean="0">
                <a:solidFill>
                  <a:srgbClr val="002060"/>
                </a:solidFill>
              </a:rPr>
              <a:t>To find the azimuth angle, an intermediate angle α must first be found. </a:t>
            </a:r>
          </a:p>
          <a:p>
            <a:pPr algn="just"/>
            <a:r>
              <a:rPr lang="en-US" sz="2800" dirty="0" smtClean="0">
                <a:solidFill>
                  <a:srgbClr val="0070C0"/>
                </a:solidFill>
              </a:rPr>
              <a:t>The intermediate angle α permits the correct 90˚ quadrant to be found for the azimuth since the </a:t>
            </a:r>
            <a:r>
              <a:rPr lang="en-US" sz="2800" dirty="0" err="1" smtClean="0">
                <a:solidFill>
                  <a:srgbClr val="0070C0"/>
                </a:solidFill>
              </a:rPr>
              <a:t>azimuthal</a:t>
            </a:r>
            <a:r>
              <a:rPr lang="en-US" sz="2800" dirty="0" smtClean="0">
                <a:solidFill>
                  <a:srgbClr val="0070C0"/>
                </a:solidFill>
              </a:rPr>
              <a:t> angle can lie anywhere between 0˚ (true north) and clockwise through 360˚ (back to true north again). </a:t>
            </a:r>
          </a:p>
          <a:p>
            <a:pPr algn="just"/>
            <a:r>
              <a:rPr lang="en-US" sz="2800" dirty="0" smtClean="0">
                <a:solidFill>
                  <a:srgbClr val="FF0000"/>
                </a:solidFill>
              </a:rPr>
              <a:t>The intermediate angle is found from</a:t>
            </a:r>
          </a:p>
          <a:p>
            <a:pPr algn="just">
              <a:buNone/>
            </a:pPr>
            <a:r>
              <a:rPr lang="en-US" sz="2800" dirty="0" smtClean="0">
                <a:solidFill>
                  <a:srgbClr val="FF0000"/>
                </a:solidFill>
              </a:rPr>
              <a:t>                     </a:t>
            </a:r>
          </a:p>
          <a:p>
            <a:pPr algn="just"/>
            <a:endParaRPr lang="en-US" sz="2800" dirty="0" smtClean="0"/>
          </a:p>
          <a:p>
            <a:pPr algn="just"/>
            <a:endParaRPr lang="en-US" sz="2800" dirty="0"/>
          </a:p>
        </p:txBody>
      </p:sp>
      <p:pic>
        <p:nvPicPr>
          <p:cNvPr id="6" name="Picture 2"/>
          <p:cNvPicPr>
            <a:picLocks noChangeAspect="1" noChangeArrowheads="1"/>
          </p:cNvPicPr>
          <p:nvPr/>
        </p:nvPicPr>
        <p:blipFill>
          <a:blip r:embed="rId2"/>
          <a:srcRect/>
          <a:stretch>
            <a:fillRect/>
          </a:stretch>
        </p:blipFill>
        <p:spPr bwMode="auto">
          <a:xfrm>
            <a:off x="1295400" y="5791200"/>
            <a:ext cx="5381625" cy="10668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457200"/>
            <a:ext cx="5791200" cy="838200"/>
          </a:xfrm>
        </p:spPr>
        <p:txBody>
          <a:bodyPr/>
          <a:lstStyle/>
          <a:p>
            <a:endParaRPr lang="en-US" dirty="0"/>
          </a:p>
        </p:txBody>
      </p:sp>
      <p:pic>
        <p:nvPicPr>
          <p:cNvPr id="16387" name="Picture 3"/>
          <p:cNvPicPr>
            <a:picLocks noGrp="1" noChangeAspect="1" noChangeArrowheads="1"/>
          </p:cNvPicPr>
          <p:nvPr>
            <p:ph idx="1"/>
          </p:nvPr>
        </p:nvPicPr>
        <p:blipFill>
          <a:blip r:embed="rId2"/>
          <a:srcRect/>
          <a:stretch>
            <a:fillRect/>
          </a:stretch>
        </p:blipFill>
        <p:spPr bwMode="auto">
          <a:xfrm>
            <a:off x="304800" y="304800"/>
            <a:ext cx="8458199" cy="6172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srcRect/>
          <a:stretch>
            <a:fillRect/>
          </a:stretch>
        </p:blipFill>
        <p:spPr bwMode="auto">
          <a:xfrm>
            <a:off x="457200" y="533400"/>
            <a:ext cx="8305799" cy="5562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304800" y="381000"/>
            <a:ext cx="8382000" cy="5943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457200" y="304800"/>
            <a:ext cx="8305799" cy="5714999"/>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228600" y="304800"/>
            <a:ext cx="8458200" cy="6172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7253DC2C-EF55-4F5A-98CC-CADF098E60DB}"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srcRect/>
          <a:stretch>
            <a:fillRect/>
          </a:stretch>
        </p:blipFill>
        <p:spPr bwMode="auto">
          <a:xfrm>
            <a:off x="381000" y="304800"/>
            <a:ext cx="8382000" cy="61721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p:cNvSpPr>
            <a:spLocks noGrp="1"/>
          </p:cNvSpPr>
          <p:nvPr>
            <p:ph idx="1"/>
          </p:nvPr>
        </p:nvSpPr>
        <p:spPr>
          <a:xfrm>
            <a:off x="1" y="0"/>
            <a:ext cx="9144000" cy="6858000"/>
          </a:xfrm>
        </p:spPr>
        <p:txBody>
          <a:bodyPr>
            <a:normAutofit/>
          </a:bodyPr>
          <a:lstStyle/>
          <a:p>
            <a:pPr algn="just"/>
            <a:r>
              <a:rPr lang="en-US" sz="1800" dirty="0" smtClean="0">
                <a:latin typeface="Times New Roman" pitchFamily="18" charset="0"/>
                <a:cs typeface="Times New Roman" pitchFamily="18" charset="0"/>
              </a:rPr>
              <a:t>F = m x a   Newton(N)</a:t>
            </a:r>
          </a:p>
          <a:p>
            <a:pPr algn="just"/>
            <a:r>
              <a:rPr lang="en-US" sz="1800" dirty="0" smtClean="0">
                <a:solidFill>
                  <a:srgbClr val="FF0000"/>
                </a:solidFill>
                <a:latin typeface="Times New Roman" pitchFamily="18" charset="0"/>
                <a:cs typeface="Times New Roman" pitchFamily="18" charset="0"/>
              </a:rPr>
              <a:t>Newton </a:t>
            </a:r>
            <a:r>
              <a:rPr lang="en-US" sz="1800" dirty="0" smtClean="0">
                <a:latin typeface="Times New Roman" pitchFamily="18" charset="0"/>
                <a:cs typeface="Times New Roman" pitchFamily="18" charset="0"/>
              </a:rPr>
              <a:t>is the force </a:t>
            </a:r>
            <a:r>
              <a:rPr lang="en-US" sz="1800" dirty="0" smtClean="0">
                <a:solidFill>
                  <a:srgbClr val="FF0000"/>
                </a:solidFill>
                <a:latin typeface="Times New Roman" pitchFamily="18" charset="0"/>
                <a:cs typeface="Times New Roman" pitchFamily="18" charset="0"/>
              </a:rPr>
              <a:t>required </a:t>
            </a:r>
            <a:r>
              <a:rPr lang="en-US" sz="1800" dirty="0" smtClean="0">
                <a:latin typeface="Times New Roman" pitchFamily="18" charset="0"/>
                <a:cs typeface="Times New Roman" pitchFamily="18" charset="0"/>
              </a:rPr>
              <a:t>to accelerate  a mass of </a:t>
            </a:r>
            <a:r>
              <a:rPr lang="en-US" sz="1800" dirty="0" smtClean="0">
                <a:solidFill>
                  <a:srgbClr val="FF0000"/>
                </a:solidFill>
                <a:latin typeface="Times New Roman" pitchFamily="18" charset="0"/>
                <a:cs typeface="Times New Roman" pitchFamily="18" charset="0"/>
              </a:rPr>
              <a:t>1 kg </a:t>
            </a:r>
            <a:r>
              <a:rPr lang="en-US" sz="1800" dirty="0" smtClean="0">
                <a:latin typeface="Times New Roman" pitchFamily="18" charset="0"/>
                <a:cs typeface="Times New Roman" pitchFamily="18" charset="0"/>
              </a:rPr>
              <a:t>with an acceleration  of  </a:t>
            </a:r>
            <a:r>
              <a:rPr lang="en-US" sz="1800" dirty="0" smtClean="0">
                <a:solidFill>
                  <a:srgbClr val="FF0000"/>
                </a:solidFill>
                <a:latin typeface="Times New Roman" pitchFamily="18" charset="0"/>
                <a:cs typeface="Times New Roman" pitchFamily="18" charset="0"/>
              </a:rPr>
              <a:t>  1 m / s2.</a:t>
            </a:r>
          </a:p>
          <a:p>
            <a:pPr algn="just"/>
            <a:r>
              <a:rPr lang="en-US" sz="1800" dirty="0" smtClean="0">
                <a:latin typeface="Times New Roman" pitchFamily="18" charset="0"/>
                <a:cs typeface="Times New Roman" pitchFamily="18" charset="0"/>
              </a:rPr>
              <a:t>In Imperial units, One Newton = </a:t>
            </a:r>
            <a:r>
              <a:rPr lang="en-US" sz="1800" dirty="0" smtClean="0">
                <a:solidFill>
                  <a:srgbClr val="FF0000"/>
                </a:solidFill>
                <a:latin typeface="Times New Roman" pitchFamily="18" charset="0"/>
                <a:cs typeface="Times New Roman" pitchFamily="18" charset="0"/>
              </a:rPr>
              <a:t>0.2248 ft-lb.</a:t>
            </a:r>
          </a:p>
          <a:p>
            <a:pPr algn="just">
              <a:buNone/>
            </a:pPr>
            <a:endParaRPr lang="en-US" sz="600" dirty="0" smtClean="0">
              <a:solidFill>
                <a:srgbClr val="FF0000"/>
              </a:solidFill>
              <a:latin typeface="Times New Roman" pitchFamily="18" charset="0"/>
              <a:cs typeface="Times New Roman" pitchFamily="18" charset="0"/>
            </a:endParaRPr>
          </a:p>
          <a:p>
            <a:pPr marL="342900" lvl="1" indent="-342900" algn="just">
              <a:buFont typeface="Arial" pitchFamily="34" charset="0"/>
              <a:buChar char="•"/>
            </a:pPr>
            <a:r>
              <a:rPr lang="en-IN" sz="2400" b="1" i="1" dirty="0" smtClean="0">
                <a:solidFill>
                  <a:srgbClr val="002060"/>
                </a:solidFill>
                <a:latin typeface="Times New Roman" panose="02020603050405020304" pitchFamily="18" charset="0"/>
                <a:cs typeface="Times New Roman" panose="02020603050405020304" pitchFamily="18" charset="0"/>
              </a:rPr>
              <a:t>The </a:t>
            </a:r>
            <a:r>
              <a:rPr lang="en-IN" sz="2400" b="1" i="1" u="sng" dirty="0" smtClean="0">
                <a:solidFill>
                  <a:srgbClr val="002060"/>
                </a:solidFill>
                <a:latin typeface="Times New Roman" panose="02020603050405020304" pitchFamily="18" charset="0"/>
                <a:cs typeface="Times New Roman" panose="02020603050405020304" pitchFamily="18" charset="0"/>
              </a:rPr>
              <a:t>standard acceleration </a:t>
            </a:r>
            <a:r>
              <a:rPr lang="en-IN" sz="2400" b="1" i="1" dirty="0" smtClean="0">
                <a:solidFill>
                  <a:srgbClr val="002060"/>
                </a:solidFill>
                <a:latin typeface="Times New Roman" panose="02020603050405020304" pitchFamily="18" charset="0"/>
                <a:cs typeface="Times New Roman" panose="02020603050405020304" pitchFamily="18" charset="0"/>
              </a:rPr>
              <a:t>due to gravity at the earth’s surface is 9.80665 × 10 </a:t>
            </a:r>
            <a:r>
              <a:rPr lang="en-IN" sz="2400" b="1" i="1" baseline="30000" dirty="0" smtClean="0">
                <a:solidFill>
                  <a:srgbClr val="002060"/>
                </a:solidFill>
                <a:latin typeface="Times New Roman" panose="02020603050405020304" pitchFamily="18" charset="0"/>
                <a:cs typeface="Times New Roman" panose="02020603050405020304" pitchFamily="18" charset="0"/>
              </a:rPr>
              <a:t>- </a:t>
            </a:r>
            <a:r>
              <a:rPr lang="en-IN" sz="2400" b="1" i="1" dirty="0" smtClean="0">
                <a:solidFill>
                  <a:srgbClr val="002060"/>
                </a:solidFill>
                <a:latin typeface="Times New Roman" panose="02020603050405020304" pitchFamily="18" charset="0"/>
                <a:cs typeface="Times New Roman" panose="02020603050405020304" pitchFamily="18" charset="0"/>
              </a:rPr>
              <a:t>³ km/s²</a:t>
            </a:r>
            <a:r>
              <a:rPr lang="en-IN" sz="2400" i="1" dirty="0" smtClean="0">
                <a:solidFill>
                  <a:srgbClr val="002060"/>
                </a:solidFill>
                <a:latin typeface="Times New Roman" panose="02020603050405020304" pitchFamily="18" charset="0"/>
                <a:cs typeface="Times New Roman" panose="02020603050405020304" pitchFamily="18" charset="0"/>
              </a:rPr>
              <a:t>, </a:t>
            </a:r>
            <a:r>
              <a:rPr lang="en-IN" sz="1800" i="1" dirty="0" smtClean="0">
                <a:solidFill>
                  <a:srgbClr val="002060"/>
                </a:solidFill>
                <a:latin typeface="Times New Roman" panose="02020603050405020304" pitchFamily="18" charset="0"/>
                <a:cs typeface="Times New Roman" panose="02020603050405020304" pitchFamily="18" charset="0"/>
              </a:rPr>
              <a:t>which is often quoted , as 981 cm/s², 9.8 m/s² .</a:t>
            </a:r>
          </a:p>
          <a:p>
            <a:pPr marL="342900" lvl="1" indent="-342900" algn="just">
              <a:buNone/>
            </a:pPr>
            <a:endParaRPr lang="en-IN" sz="700" i="1" dirty="0" smtClean="0">
              <a:solidFill>
                <a:srgbClr val="FF0000"/>
              </a:solidFill>
              <a:latin typeface="Times New Roman" panose="02020603050405020304" pitchFamily="18" charset="0"/>
              <a:cs typeface="Times New Roman" panose="02020603050405020304" pitchFamily="18" charset="0"/>
            </a:endParaRPr>
          </a:p>
          <a:p>
            <a:pPr marL="342900" lvl="1" indent="-342900" algn="just">
              <a:buFont typeface="Arial" pitchFamily="34" charset="0"/>
              <a:buChar char="•"/>
            </a:pPr>
            <a:endParaRPr lang="en-IN" sz="300" i="1" dirty="0" smtClean="0">
              <a:solidFill>
                <a:srgbClr val="FF0000"/>
              </a:solidFill>
              <a:latin typeface="Times New Roman" panose="02020603050405020304" pitchFamily="18" charset="0"/>
              <a:cs typeface="Times New Roman" panose="02020603050405020304" pitchFamily="18" charset="0"/>
            </a:endParaRPr>
          </a:p>
          <a:p>
            <a:pPr marL="342900" lvl="1" indent="-342900" algn="just">
              <a:buFont typeface="Arial" pitchFamily="34" charset="0"/>
              <a:buChar char="•"/>
            </a:pPr>
            <a:r>
              <a:rPr lang="en-US" sz="2400" b="1" i="1" dirty="0" smtClean="0">
                <a:latin typeface="Times New Roman" pitchFamily="18" charset="0"/>
                <a:cs typeface="Times New Roman" pitchFamily="18" charset="0"/>
              </a:rPr>
              <a:t>This value(</a:t>
            </a:r>
            <a:r>
              <a:rPr lang="en-US" sz="2400" b="1" i="1" dirty="0" smtClean="0">
                <a:solidFill>
                  <a:srgbClr val="00B050"/>
                </a:solidFill>
                <a:latin typeface="Times New Roman" pitchFamily="18" charset="0"/>
                <a:cs typeface="Times New Roman" pitchFamily="18" charset="0"/>
              </a:rPr>
              <a:t>a</a:t>
            </a:r>
            <a:r>
              <a:rPr lang="en-US" sz="2400" b="1" i="1" dirty="0" smtClean="0">
                <a:latin typeface="Times New Roman" pitchFamily="18" charset="0"/>
                <a:cs typeface="Times New Roman" pitchFamily="18" charset="0"/>
              </a:rPr>
              <a:t>) </a:t>
            </a:r>
            <a:r>
              <a:rPr lang="en-US" sz="2400" b="1" i="1" u="sng" dirty="0" smtClean="0">
                <a:solidFill>
                  <a:srgbClr val="FF0000"/>
                </a:solidFill>
                <a:latin typeface="Times New Roman" pitchFamily="18" charset="0"/>
                <a:cs typeface="Times New Roman" pitchFamily="18" charset="0"/>
              </a:rPr>
              <a:t>decreases with height above the earth’s surface</a:t>
            </a:r>
            <a:r>
              <a:rPr lang="en-US" sz="2400" b="1" i="1" dirty="0" smtClean="0">
                <a:latin typeface="Times New Roman" pitchFamily="18" charset="0"/>
                <a:cs typeface="Times New Roman" pitchFamily="18" charset="0"/>
              </a:rPr>
              <a:t>.</a:t>
            </a:r>
          </a:p>
          <a:p>
            <a:pPr marL="342900" lvl="1" indent="-342900" algn="just">
              <a:buNone/>
            </a:pPr>
            <a:endParaRPr lang="en-US" sz="1200" b="1" i="1" dirty="0" smtClean="0">
              <a:latin typeface="Times New Roman" pitchFamily="18" charset="0"/>
              <a:cs typeface="Times New Roman" pitchFamily="18" charset="0"/>
            </a:endParaRPr>
          </a:p>
          <a:p>
            <a:pPr lvl="1" algn="just"/>
            <a:r>
              <a:rPr lang="en-IN" sz="2400" b="1" i="1" dirty="0" smtClean="0">
                <a:solidFill>
                  <a:srgbClr val="00B050"/>
                </a:solidFill>
                <a:latin typeface="Times New Roman" panose="02020603050405020304" pitchFamily="18" charset="0"/>
                <a:cs typeface="Times New Roman" panose="02020603050405020304" pitchFamily="18" charset="0"/>
              </a:rPr>
              <a:t>The acceleration, a, due to gravity at a  distance r form the center of the earth is </a:t>
            </a:r>
            <a:r>
              <a:rPr lang="pt-BR" sz="2400" b="1" i="1" dirty="0" smtClean="0">
                <a:solidFill>
                  <a:srgbClr val="FF0000"/>
                </a:solidFill>
                <a:latin typeface="Times New Roman" panose="02020603050405020304" pitchFamily="18" charset="0"/>
                <a:cs typeface="Times New Roman" panose="02020603050405020304" pitchFamily="18" charset="0"/>
              </a:rPr>
              <a:t>a = µ / r² </a:t>
            </a:r>
            <a:r>
              <a:rPr lang="pt-BR" sz="2400" b="1" i="1" dirty="0" smtClean="0">
                <a:solidFill>
                  <a:srgbClr val="00B050"/>
                </a:solidFill>
                <a:latin typeface="Times New Roman" panose="02020603050405020304" pitchFamily="18" charset="0"/>
                <a:cs typeface="Times New Roman" panose="02020603050405020304" pitchFamily="18" charset="0"/>
              </a:rPr>
              <a:t>km/s²</a:t>
            </a:r>
          </a:p>
          <a:p>
            <a:pPr lvl="1" algn="just"/>
            <a:endParaRPr lang="pt-BR" sz="500" b="1" i="1" dirty="0" smtClean="0">
              <a:solidFill>
                <a:srgbClr val="FF0000"/>
              </a:solidFill>
              <a:latin typeface="Times New Roman" panose="02020603050405020304" pitchFamily="18" charset="0"/>
              <a:cs typeface="Times New Roman" panose="02020603050405020304" pitchFamily="18" charset="0"/>
            </a:endParaRPr>
          </a:p>
          <a:p>
            <a:pPr lvl="1" algn="just"/>
            <a:r>
              <a:rPr lang="en-IN" sz="2400" b="1" i="1" dirty="0" smtClean="0">
                <a:solidFill>
                  <a:srgbClr val="002060"/>
                </a:solidFill>
                <a:latin typeface="Times New Roman" panose="02020603050405020304" pitchFamily="18" charset="0"/>
                <a:cs typeface="Times New Roman" panose="02020603050405020304" pitchFamily="18" charset="0"/>
              </a:rPr>
              <a:t>where the constant µ is the product of the </a:t>
            </a:r>
            <a:r>
              <a:rPr lang="en-IN" sz="2400" b="1" i="1" u="sng" dirty="0" smtClean="0">
                <a:solidFill>
                  <a:srgbClr val="FF0000"/>
                </a:solidFill>
                <a:latin typeface="Times New Roman" panose="02020603050405020304" pitchFamily="18" charset="0"/>
                <a:cs typeface="Times New Roman" panose="02020603050405020304" pitchFamily="18" charset="0"/>
              </a:rPr>
              <a:t>universal gravitational constant G</a:t>
            </a:r>
            <a:r>
              <a:rPr lang="en-IN" sz="2400" b="1" i="1" dirty="0" smtClean="0">
                <a:solidFill>
                  <a:srgbClr val="002060"/>
                </a:solidFill>
                <a:latin typeface="Times New Roman" panose="02020603050405020304" pitchFamily="18" charset="0"/>
                <a:cs typeface="Times New Roman" panose="02020603050405020304" pitchFamily="18" charset="0"/>
              </a:rPr>
              <a:t> and the </a:t>
            </a:r>
            <a:r>
              <a:rPr lang="en-IN" sz="2400" b="1" i="1" u="sng" dirty="0" smtClean="0">
                <a:solidFill>
                  <a:srgbClr val="002060"/>
                </a:solidFill>
                <a:latin typeface="Times New Roman" panose="02020603050405020304" pitchFamily="18" charset="0"/>
                <a:cs typeface="Times New Roman" panose="02020603050405020304" pitchFamily="18" charset="0"/>
              </a:rPr>
              <a:t>mass of the earth M</a:t>
            </a:r>
            <a:r>
              <a:rPr lang="en-IN" sz="2400" b="1" i="1" u="sng" baseline="-25000" dirty="0" smtClean="0">
                <a:solidFill>
                  <a:srgbClr val="002060"/>
                </a:solidFill>
                <a:latin typeface="Times New Roman" panose="02020603050405020304" pitchFamily="18" charset="0"/>
                <a:cs typeface="Times New Roman" panose="02020603050405020304" pitchFamily="18" charset="0"/>
              </a:rPr>
              <a:t>E</a:t>
            </a:r>
            <a:r>
              <a:rPr lang="en-IN" sz="2400" b="1" i="1" dirty="0" smtClean="0">
                <a:solidFill>
                  <a:srgbClr val="002060"/>
                </a:solidFill>
                <a:latin typeface="Times New Roman" panose="02020603050405020304" pitchFamily="18" charset="0"/>
                <a:cs typeface="Times New Roman" panose="02020603050405020304" pitchFamily="18" charset="0"/>
              </a:rPr>
              <a:t>. (µ = GM</a:t>
            </a:r>
            <a:r>
              <a:rPr lang="en-IN" sz="2400" b="1" i="1" baseline="-25000" dirty="0" smtClean="0">
                <a:solidFill>
                  <a:srgbClr val="002060"/>
                </a:solidFill>
                <a:latin typeface="Times New Roman" panose="02020603050405020304" pitchFamily="18" charset="0"/>
                <a:cs typeface="Times New Roman" panose="02020603050405020304" pitchFamily="18" charset="0"/>
              </a:rPr>
              <a:t>E </a:t>
            </a:r>
            <a:r>
              <a:rPr lang="en-IN" sz="2400" b="1" i="1" dirty="0" smtClean="0">
                <a:solidFill>
                  <a:srgbClr val="002060"/>
                </a:solidFill>
                <a:latin typeface="Times New Roman" panose="02020603050405020304" pitchFamily="18" charset="0"/>
                <a:cs typeface="Times New Roman" panose="02020603050405020304" pitchFamily="18" charset="0"/>
              </a:rPr>
              <a:t>)</a:t>
            </a:r>
          </a:p>
          <a:p>
            <a:pPr lvl="1" algn="just"/>
            <a:endParaRPr lang="en-IN" sz="800" b="1" i="1" dirty="0" smtClean="0">
              <a:latin typeface="Times New Roman" panose="02020603050405020304" pitchFamily="18" charset="0"/>
              <a:cs typeface="Times New Roman" panose="02020603050405020304" pitchFamily="18" charset="0"/>
            </a:endParaRPr>
          </a:p>
          <a:p>
            <a:pPr lvl="1" algn="just"/>
            <a:r>
              <a:rPr lang="en-IN" sz="2400" b="1" i="1" dirty="0" smtClean="0">
                <a:latin typeface="Times New Roman" panose="02020603050405020304" pitchFamily="18" charset="0"/>
                <a:cs typeface="Times New Roman" panose="02020603050405020304" pitchFamily="18" charset="0"/>
              </a:rPr>
              <a:t>The </a:t>
            </a:r>
            <a:r>
              <a:rPr lang="en-IN" sz="2400" b="1" i="1" u="sng" dirty="0" smtClean="0">
                <a:latin typeface="Times New Roman" panose="02020603050405020304" pitchFamily="18" charset="0"/>
                <a:cs typeface="Times New Roman" panose="02020603050405020304" pitchFamily="18" charset="0"/>
              </a:rPr>
              <a:t>product </a:t>
            </a:r>
            <a:r>
              <a:rPr lang="en-IN" sz="2400" b="1" i="1" u="sng" dirty="0" smtClean="0">
                <a:solidFill>
                  <a:srgbClr val="FF0000"/>
                </a:solidFill>
                <a:latin typeface="Times New Roman" panose="02020603050405020304" pitchFamily="18" charset="0"/>
                <a:cs typeface="Times New Roman" panose="02020603050405020304" pitchFamily="18" charset="0"/>
              </a:rPr>
              <a:t>GM</a:t>
            </a:r>
            <a:r>
              <a:rPr lang="en-IN" sz="2400" b="1" i="1" u="sng" baseline="-25000" dirty="0" smtClean="0">
                <a:solidFill>
                  <a:srgbClr val="FF0000"/>
                </a:solidFill>
                <a:latin typeface="Times New Roman" panose="02020603050405020304" pitchFamily="18" charset="0"/>
                <a:cs typeface="Times New Roman" panose="02020603050405020304" pitchFamily="18" charset="0"/>
              </a:rPr>
              <a:t>E </a:t>
            </a:r>
            <a:r>
              <a:rPr lang="en-IN" sz="2400" b="1" i="1" dirty="0" smtClean="0">
                <a:latin typeface="Times New Roman" panose="02020603050405020304" pitchFamily="18" charset="0"/>
                <a:cs typeface="Times New Roman" panose="02020603050405020304" pitchFamily="18" charset="0"/>
              </a:rPr>
              <a:t>is called </a:t>
            </a:r>
            <a:r>
              <a:rPr lang="en-IN" sz="2400" b="1" i="1" u="sng" dirty="0" err="1" smtClean="0">
                <a:solidFill>
                  <a:srgbClr val="FF0000"/>
                </a:solidFill>
                <a:latin typeface="Times New Roman" panose="02020603050405020304" pitchFamily="18" charset="0"/>
                <a:cs typeface="Times New Roman" panose="02020603050405020304" pitchFamily="18" charset="0"/>
              </a:rPr>
              <a:t>Kepler’s</a:t>
            </a:r>
            <a:r>
              <a:rPr lang="en-IN" sz="2400" b="1" i="1" u="sng" dirty="0" smtClean="0">
                <a:solidFill>
                  <a:srgbClr val="FF0000"/>
                </a:solidFill>
                <a:latin typeface="Times New Roman" panose="02020603050405020304" pitchFamily="18" charset="0"/>
                <a:cs typeface="Times New Roman" panose="02020603050405020304" pitchFamily="18" charset="0"/>
              </a:rPr>
              <a:t> constant(</a:t>
            </a:r>
            <a:r>
              <a:rPr lang="en-IN" sz="2400" b="1" i="1" dirty="0" smtClean="0">
                <a:solidFill>
                  <a:srgbClr val="002060"/>
                </a:solidFill>
                <a:latin typeface="Times New Roman" panose="02020603050405020304" pitchFamily="18" charset="0"/>
                <a:cs typeface="Times New Roman" panose="02020603050405020304" pitchFamily="18" charset="0"/>
              </a:rPr>
              <a:t>µ)</a:t>
            </a:r>
            <a:r>
              <a:rPr lang="en-IN" sz="2400" b="1" i="1" dirty="0" smtClean="0">
                <a:latin typeface="Times New Roman" panose="02020603050405020304" pitchFamily="18" charset="0"/>
                <a:cs typeface="Times New Roman" panose="02020603050405020304" pitchFamily="18" charset="0"/>
              </a:rPr>
              <a:t>and has the value 3.986004418 × 10 </a:t>
            </a:r>
            <a:r>
              <a:rPr lang="en-IN" sz="3200" b="1" i="1" dirty="0" smtClean="0">
                <a:latin typeface="Times New Roman" panose="02020603050405020304" pitchFamily="18" charset="0"/>
                <a:cs typeface="Times New Roman" panose="02020603050405020304" pitchFamily="18" charset="0"/>
              </a:rPr>
              <a:t>5</a:t>
            </a:r>
            <a:r>
              <a:rPr lang="en-IN" sz="2400" b="1" i="1" dirty="0" smtClean="0">
                <a:latin typeface="Times New Roman" panose="02020603050405020304" pitchFamily="18" charset="0"/>
                <a:cs typeface="Times New Roman" panose="02020603050405020304" pitchFamily="18" charset="0"/>
              </a:rPr>
              <a:t> km³/s². , M</a:t>
            </a:r>
            <a:r>
              <a:rPr lang="en-IN" sz="1400" b="1" i="1" dirty="0" smtClean="0">
                <a:latin typeface="Times New Roman" panose="02020603050405020304" pitchFamily="18" charset="0"/>
                <a:cs typeface="Times New Roman" panose="02020603050405020304" pitchFamily="18" charset="0"/>
              </a:rPr>
              <a:t>E</a:t>
            </a:r>
            <a:r>
              <a:rPr lang="en-IN" sz="2400" b="1" i="1" dirty="0" smtClean="0">
                <a:latin typeface="Times New Roman" panose="02020603050405020304" pitchFamily="18" charset="0"/>
                <a:cs typeface="Times New Roman" panose="02020603050405020304" pitchFamily="18" charset="0"/>
              </a:rPr>
              <a:t> = 5.972X 10 24 kg.</a:t>
            </a:r>
          </a:p>
          <a:p>
            <a:pPr lvl="1" algn="just"/>
            <a:endParaRPr lang="en-IN" sz="800" b="1" i="1" dirty="0" smtClean="0">
              <a:latin typeface="Times New Roman" panose="02020603050405020304" pitchFamily="18" charset="0"/>
              <a:cs typeface="Times New Roman" panose="02020603050405020304" pitchFamily="18" charset="0"/>
            </a:endParaRPr>
          </a:p>
          <a:p>
            <a:pPr lvl="1" algn="just"/>
            <a:r>
              <a:rPr lang="en-IN" sz="2400" b="1" i="1" dirty="0" smtClean="0">
                <a:solidFill>
                  <a:srgbClr val="00B050"/>
                </a:solidFill>
                <a:latin typeface="Times New Roman" panose="02020603050405020304" pitchFamily="18" charset="0"/>
                <a:cs typeface="Times New Roman" panose="02020603050405020304" pitchFamily="18" charset="0"/>
              </a:rPr>
              <a:t>The universal gravitational constant is G = 6.672 ×10 -11 Nm²/kg² or 6.672 ×10-²º km³ /kg s² in the older units.</a:t>
            </a:r>
            <a:endParaRPr lang="en-US" sz="2400" b="1" i="1" dirty="0" smtClean="0">
              <a:solidFill>
                <a:srgbClr val="00B050"/>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7253DC2C-EF55-4F5A-98CC-CADF098E60DB}"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304800" y="381000"/>
            <a:ext cx="8534400" cy="6248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763000" cy="6705600"/>
          </a:xfrm>
        </p:spPr>
        <p:txBody>
          <a:bodyPr>
            <a:normAutofit fontScale="77500" lnSpcReduction="20000"/>
          </a:bodyPr>
          <a:lstStyle/>
          <a:p>
            <a:pPr algn="just">
              <a:lnSpc>
                <a:spcPct val="120000"/>
              </a:lnSpc>
            </a:pPr>
            <a:r>
              <a:rPr lang="en-US" dirty="0" smtClean="0">
                <a:solidFill>
                  <a:srgbClr val="FF0000"/>
                </a:solidFill>
                <a:latin typeface="Times New Roman" pitchFamily="18" charset="0"/>
                <a:cs typeface="Times New Roman" pitchFamily="18" charset="0"/>
              </a:rPr>
              <a:t>Note that, in example above, the elevation angle is relatively low (5.85˚). </a:t>
            </a:r>
          </a:p>
          <a:p>
            <a:pPr algn="just">
              <a:lnSpc>
                <a:spcPct val="120000"/>
              </a:lnSpc>
            </a:pPr>
            <a:r>
              <a:rPr lang="en-US" dirty="0" smtClean="0">
                <a:solidFill>
                  <a:srgbClr val="0070C0"/>
                </a:solidFill>
                <a:latin typeface="Times New Roman" pitchFamily="18" charset="0"/>
                <a:cs typeface="Times New Roman" pitchFamily="18" charset="0"/>
              </a:rPr>
              <a:t>Refractive effects in the atmosphere will cause the mean ray path to the satellite to bend in the elevation place (making the satellite appear to be higher in the sky than it actually is) and to cause the amplitude of the signal to fluctuate with time.</a:t>
            </a:r>
          </a:p>
          <a:p>
            <a:pPr algn="just">
              <a:lnSpc>
                <a:spcPct val="120000"/>
              </a:lnSpc>
            </a:pPr>
            <a:r>
              <a:rPr lang="en-US" dirty="0" smtClean="0">
                <a:solidFill>
                  <a:srgbClr val="00B050"/>
                </a:solidFill>
                <a:latin typeface="Times New Roman" pitchFamily="18" charset="0"/>
                <a:cs typeface="Times New Roman" pitchFamily="18" charset="0"/>
              </a:rPr>
              <a:t>A number of geosynchronous orbit satellites have inclinations that are much larger than the nominal 0.05˚ inclination maximum for current geosynchronous satellites.</a:t>
            </a:r>
          </a:p>
          <a:p>
            <a:pPr algn="just">
              <a:lnSpc>
                <a:spcPct val="120000"/>
              </a:lnSpc>
            </a:pPr>
            <a:r>
              <a:rPr lang="en-US" sz="3100" dirty="0" smtClean="0">
                <a:solidFill>
                  <a:srgbClr val="002060"/>
                </a:solidFill>
                <a:latin typeface="Times New Roman" pitchFamily="18" charset="0"/>
                <a:cs typeface="Times New Roman" pitchFamily="18" charset="0"/>
              </a:rPr>
              <a:t>(In general, a geosynchronous satellite with an inclination of &lt; 0.1</a:t>
            </a:r>
          </a:p>
          <a:p>
            <a:pPr algn="just">
              <a:lnSpc>
                <a:spcPct val="120000"/>
              </a:lnSpc>
              <a:buNone/>
            </a:pPr>
            <a:r>
              <a:rPr lang="en-US" sz="3100" dirty="0" smtClean="0">
                <a:solidFill>
                  <a:srgbClr val="002060"/>
                </a:solidFill>
                <a:latin typeface="Times New Roman" pitchFamily="18" charset="0"/>
                <a:cs typeface="Times New Roman" pitchFamily="18" charset="0"/>
              </a:rPr>
              <a:t>       may be considered to be geostationary.)</a:t>
            </a:r>
          </a:p>
          <a:p>
            <a:pPr algn="just">
              <a:lnSpc>
                <a:spcPct val="120000"/>
              </a:lnSpc>
            </a:pPr>
            <a:r>
              <a:rPr lang="en-US" dirty="0" smtClean="0">
                <a:solidFill>
                  <a:srgbClr val="FF0000"/>
                </a:solidFill>
                <a:latin typeface="Times New Roman" pitchFamily="18" charset="0"/>
                <a:cs typeface="Times New Roman" pitchFamily="18" charset="0"/>
              </a:rPr>
              <a:t>In extreme cases, the inclination can be several degrees, particularly if the orbit maneuvering fuel of the satellite is almost exhausted and the satellite’s position in the nominal location is only controlled in longitude and not in inclination.</a:t>
            </a:r>
          </a:p>
          <a:p>
            <a:pPr algn="just">
              <a:lnSpc>
                <a:spcPct val="120000"/>
              </a:lnSpc>
            </a:pPr>
            <a:endParaRPr lang="en-US"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algn="just"/>
            <a:r>
              <a:rPr lang="en-US" dirty="0" smtClean="0">
                <a:solidFill>
                  <a:srgbClr val="00B050"/>
                </a:solidFill>
                <a:latin typeface="Times New Roman" pitchFamily="18" charset="0"/>
                <a:cs typeface="Times New Roman" pitchFamily="18" charset="0"/>
              </a:rPr>
              <a:t>This happens with most geostationary communications satellites toward the end of their operational lifetime since the reliability of the payload, or a large part of the payload, generally exceeds that of the lifetime of the maneuvering fuel. </a:t>
            </a:r>
          </a:p>
          <a:p>
            <a:pPr algn="just"/>
            <a:endParaRPr lang="en-US" dirty="0" smtClean="0">
              <a:latin typeface="Times New Roman" pitchFamily="18" charset="0"/>
              <a:cs typeface="Times New Roman" pitchFamily="18" charset="0"/>
            </a:endParaRPr>
          </a:p>
          <a:p>
            <a:pPr algn="just"/>
            <a:r>
              <a:rPr lang="en-US" dirty="0" smtClean="0">
                <a:solidFill>
                  <a:srgbClr val="FF0000"/>
                </a:solidFill>
                <a:latin typeface="Times New Roman" pitchFamily="18" charset="0"/>
                <a:cs typeface="Times New Roman" pitchFamily="18" charset="0"/>
              </a:rPr>
              <a:t>Those satellites that can no longer be maintained in a fully geostationary orbit, but are still used for communications services, are referred to as </a:t>
            </a:r>
            <a:r>
              <a:rPr lang="en-US" i="1" dirty="0" smtClean="0">
                <a:solidFill>
                  <a:srgbClr val="FF0000"/>
                </a:solidFill>
                <a:latin typeface="Times New Roman" pitchFamily="18" charset="0"/>
                <a:cs typeface="Times New Roman" pitchFamily="18" charset="0"/>
              </a:rPr>
              <a:t>inclined orbit </a:t>
            </a:r>
            <a:r>
              <a:rPr lang="en-US" dirty="0" smtClean="0">
                <a:solidFill>
                  <a:srgbClr val="FF0000"/>
                </a:solidFill>
                <a:latin typeface="Times New Roman" pitchFamily="18" charset="0"/>
                <a:cs typeface="Times New Roman" pitchFamily="18" charset="0"/>
              </a:rPr>
              <a:t>satellite</a:t>
            </a:r>
            <a:r>
              <a:rPr lang="en-US" dirty="0" smtClean="0">
                <a:solidFill>
                  <a:srgbClr val="FF0000"/>
                </a:solidFill>
              </a:rPr>
              <a:t>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noAutofit/>
          </a:bodyPr>
          <a:lstStyle/>
          <a:p>
            <a:r>
              <a:rPr lang="en-US" sz="3200" b="1" i="1" u="sng" dirty="0" smtClean="0">
                <a:solidFill>
                  <a:srgbClr val="FF0000"/>
                </a:solidFill>
              </a:rPr>
              <a:t>3. ORBITAL PERTURBATIONS</a:t>
            </a:r>
            <a:endParaRPr lang="en-US" sz="3200" i="1" u="sng" dirty="0">
              <a:solidFill>
                <a:srgbClr val="FF0000"/>
              </a:solidFill>
            </a:endParaRPr>
          </a:p>
        </p:txBody>
      </p:sp>
      <p:sp>
        <p:nvSpPr>
          <p:cNvPr id="3" name="Content Placeholder 2"/>
          <p:cNvSpPr>
            <a:spLocks noGrp="1"/>
          </p:cNvSpPr>
          <p:nvPr>
            <p:ph idx="1"/>
          </p:nvPr>
        </p:nvSpPr>
        <p:spPr>
          <a:xfrm>
            <a:off x="0" y="685800"/>
            <a:ext cx="8991600" cy="6172200"/>
          </a:xfrm>
        </p:spPr>
        <p:txBody>
          <a:bodyPr>
            <a:normAutofit/>
          </a:bodyPr>
          <a:lstStyle/>
          <a:p>
            <a:pPr algn="just"/>
            <a:r>
              <a:rPr lang="en-US" sz="3000" dirty="0" smtClean="0">
                <a:latin typeface="Times New Roman" pitchFamily="18" charset="0"/>
                <a:cs typeface="Times New Roman" pitchFamily="18" charset="0"/>
              </a:rPr>
              <a:t>The orbital equations developed in Section 2.1 modeled the earth and the satellite as </a:t>
            </a:r>
            <a:r>
              <a:rPr lang="en-US" sz="3000" dirty="0" smtClean="0">
                <a:solidFill>
                  <a:srgbClr val="FF0000"/>
                </a:solidFill>
                <a:latin typeface="Times New Roman" pitchFamily="18" charset="0"/>
                <a:cs typeface="Times New Roman" pitchFamily="18" charset="0"/>
              </a:rPr>
              <a:t>point masses influenced only by gravitational attraction. </a:t>
            </a:r>
          </a:p>
          <a:p>
            <a:pPr algn="just"/>
            <a:endParaRPr lang="en-US" sz="3000" dirty="0" smtClean="0">
              <a:latin typeface="Times New Roman" pitchFamily="18" charset="0"/>
              <a:cs typeface="Times New Roman" pitchFamily="18" charset="0"/>
            </a:endParaRPr>
          </a:p>
          <a:p>
            <a:pPr algn="just"/>
            <a:r>
              <a:rPr lang="en-US" sz="3000" dirty="0" smtClean="0">
                <a:latin typeface="Times New Roman" pitchFamily="18" charset="0"/>
                <a:cs typeface="Times New Roman" pitchFamily="18" charset="0"/>
              </a:rPr>
              <a:t>Under these ideal conditions, a “</a:t>
            </a:r>
            <a:r>
              <a:rPr lang="en-US" sz="3000" dirty="0" err="1" smtClean="0">
                <a:solidFill>
                  <a:srgbClr val="FF0000"/>
                </a:solidFill>
                <a:latin typeface="Times New Roman" pitchFamily="18" charset="0"/>
                <a:cs typeface="Times New Roman" pitchFamily="18" charset="0"/>
              </a:rPr>
              <a:t>Keplerian</a:t>
            </a:r>
            <a:r>
              <a:rPr lang="en-US" sz="3000" dirty="0" smtClean="0">
                <a:latin typeface="Times New Roman" pitchFamily="18" charset="0"/>
                <a:cs typeface="Times New Roman" pitchFamily="18" charset="0"/>
              </a:rPr>
              <a:t>” orbit results, which is an </a:t>
            </a:r>
            <a:r>
              <a:rPr lang="en-US" sz="3000" dirty="0" smtClean="0">
                <a:solidFill>
                  <a:srgbClr val="FF0000"/>
                </a:solidFill>
                <a:latin typeface="Times New Roman" pitchFamily="18" charset="0"/>
                <a:cs typeface="Times New Roman" pitchFamily="18" charset="0"/>
              </a:rPr>
              <a:t>ellipse</a:t>
            </a:r>
            <a:r>
              <a:rPr lang="en-US" sz="3000" dirty="0" smtClean="0">
                <a:latin typeface="Times New Roman" pitchFamily="18" charset="0"/>
                <a:cs typeface="Times New Roman" pitchFamily="18" charset="0"/>
              </a:rPr>
              <a:t> whose </a:t>
            </a:r>
            <a:r>
              <a:rPr lang="en-US" sz="3000" dirty="0" smtClean="0">
                <a:solidFill>
                  <a:srgbClr val="FF0000"/>
                </a:solidFill>
                <a:latin typeface="Times New Roman" pitchFamily="18" charset="0"/>
                <a:cs typeface="Times New Roman" pitchFamily="18" charset="0"/>
              </a:rPr>
              <a:t>properties are constant with time</a:t>
            </a:r>
            <a:r>
              <a:rPr lang="en-US" sz="3000" dirty="0" smtClean="0">
                <a:latin typeface="Times New Roman" pitchFamily="18" charset="0"/>
                <a:cs typeface="Times New Roman" pitchFamily="18" charset="0"/>
              </a:rPr>
              <a:t>.</a:t>
            </a:r>
          </a:p>
          <a:p>
            <a:pPr algn="just"/>
            <a:endParaRPr lang="en-US" sz="3000" dirty="0" smtClean="0">
              <a:latin typeface="Times New Roman" pitchFamily="18" charset="0"/>
              <a:cs typeface="Times New Roman" pitchFamily="18" charset="0"/>
            </a:endParaRPr>
          </a:p>
          <a:p>
            <a:pPr algn="just"/>
            <a:r>
              <a:rPr lang="en-US" sz="3000" dirty="0" smtClean="0">
                <a:latin typeface="Times New Roman" pitchFamily="18" charset="0"/>
                <a:cs typeface="Times New Roman" pitchFamily="18" charset="0"/>
              </a:rPr>
              <a:t>In practice, the </a:t>
            </a:r>
            <a:r>
              <a:rPr lang="en-US" sz="3000" dirty="0" smtClean="0">
                <a:solidFill>
                  <a:srgbClr val="FF0000"/>
                </a:solidFill>
                <a:latin typeface="Times New Roman" pitchFamily="18" charset="0"/>
                <a:cs typeface="Times New Roman" pitchFamily="18" charset="0"/>
              </a:rPr>
              <a:t>satellite and the earth respond </a:t>
            </a:r>
            <a:r>
              <a:rPr lang="en-US" sz="3000" dirty="0" smtClean="0">
                <a:latin typeface="Times New Roman" pitchFamily="18" charset="0"/>
                <a:cs typeface="Times New Roman" pitchFamily="18" charset="0"/>
              </a:rPr>
              <a:t>to many </a:t>
            </a:r>
            <a:r>
              <a:rPr lang="en-US" sz="3000" dirty="0" smtClean="0">
                <a:solidFill>
                  <a:srgbClr val="0070C0"/>
                </a:solidFill>
                <a:latin typeface="Times New Roman" pitchFamily="18" charset="0"/>
                <a:cs typeface="Times New Roman" pitchFamily="18" charset="0"/>
              </a:rPr>
              <a:t>other influences including </a:t>
            </a:r>
            <a:r>
              <a:rPr lang="en-US" sz="3000" dirty="0" smtClean="0">
                <a:solidFill>
                  <a:srgbClr val="FF0000"/>
                </a:solidFill>
                <a:latin typeface="Times New Roman" pitchFamily="18" charset="0"/>
                <a:cs typeface="Times New Roman" pitchFamily="18" charset="0"/>
              </a:rPr>
              <a:t>asymmetry</a:t>
            </a:r>
            <a:r>
              <a:rPr lang="en-US" sz="3000" dirty="0" smtClean="0">
                <a:solidFill>
                  <a:srgbClr val="0070C0"/>
                </a:solidFill>
                <a:latin typeface="Times New Roman" pitchFamily="18" charset="0"/>
                <a:cs typeface="Times New Roman" pitchFamily="18" charset="0"/>
              </a:rPr>
              <a:t> of the earth’s </a:t>
            </a:r>
            <a:r>
              <a:rPr lang="en-US" sz="3000" dirty="0" smtClean="0">
                <a:solidFill>
                  <a:srgbClr val="FF0000"/>
                </a:solidFill>
                <a:latin typeface="Times New Roman" pitchFamily="18" charset="0"/>
                <a:cs typeface="Times New Roman" pitchFamily="18" charset="0"/>
              </a:rPr>
              <a:t>gravitational field</a:t>
            </a:r>
            <a:r>
              <a:rPr lang="en-US" sz="3000" dirty="0" smtClean="0">
                <a:latin typeface="Times New Roman" pitchFamily="18" charset="0"/>
                <a:cs typeface="Times New Roman" pitchFamily="18" charset="0"/>
              </a:rPr>
              <a:t>, the gravitational fields of </a:t>
            </a:r>
            <a:r>
              <a:rPr lang="en-US" sz="3000" dirty="0" smtClean="0">
                <a:solidFill>
                  <a:srgbClr val="00B050"/>
                </a:solidFill>
                <a:latin typeface="Times New Roman" pitchFamily="18" charset="0"/>
                <a:cs typeface="Times New Roman" pitchFamily="18" charset="0"/>
              </a:rPr>
              <a:t>the sun and the moon, and solar radiation pressure.</a:t>
            </a:r>
            <a:endParaRPr lang="en-US" sz="30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763000" cy="457200"/>
          </a:xfrm>
        </p:spPr>
        <p:txBody>
          <a:bodyPr>
            <a:noAutofit/>
          </a:bodyPr>
          <a:lstStyle/>
          <a:p>
            <a:pPr algn="l"/>
            <a:r>
              <a:rPr lang="en-US" sz="2800" b="1" dirty="0" smtClean="0">
                <a:solidFill>
                  <a:srgbClr val="FF0000"/>
                </a:solidFill>
                <a:latin typeface="Times New Roman" pitchFamily="18" charset="0"/>
                <a:cs typeface="Times New Roman" pitchFamily="18" charset="0"/>
              </a:rPr>
              <a:t>Longitudinal Changes: Effects of the Earth’s </a:t>
            </a:r>
            <a:r>
              <a:rPr lang="en-US" sz="2800" b="1" dirty="0" err="1" smtClean="0">
                <a:solidFill>
                  <a:srgbClr val="FF0000"/>
                </a:solidFill>
                <a:latin typeface="Times New Roman" pitchFamily="18" charset="0"/>
                <a:cs typeface="Times New Roman" pitchFamily="18" charset="0"/>
              </a:rPr>
              <a:t>Oblateness</a:t>
            </a:r>
            <a:endParaRPr lang="en-US" sz="28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762000"/>
            <a:ext cx="8763000" cy="5867400"/>
          </a:xfrm>
        </p:spPr>
        <p:txBody>
          <a:bodyPr>
            <a:normAutofit/>
          </a:bodyPr>
          <a:lstStyle/>
          <a:p>
            <a:pPr algn="just"/>
            <a:r>
              <a:rPr lang="en-US" sz="3000" dirty="0" smtClean="0">
                <a:latin typeface="Times New Roman" pitchFamily="18" charset="0"/>
                <a:cs typeface="Times New Roman" pitchFamily="18" charset="0"/>
              </a:rPr>
              <a:t>The </a:t>
            </a:r>
            <a:r>
              <a:rPr lang="en-US" sz="3000" dirty="0" smtClean="0">
                <a:solidFill>
                  <a:srgbClr val="00B050"/>
                </a:solidFill>
                <a:latin typeface="Times New Roman" pitchFamily="18" charset="0"/>
                <a:cs typeface="Times New Roman" pitchFamily="18" charset="0"/>
              </a:rPr>
              <a:t>earth is neither a perfect sphere nor a perfect ellipse</a:t>
            </a:r>
            <a:r>
              <a:rPr lang="en-US" sz="3000" dirty="0" smtClean="0">
                <a:latin typeface="Times New Roman" pitchFamily="18" charset="0"/>
                <a:cs typeface="Times New Roman" pitchFamily="18" charset="0"/>
              </a:rPr>
              <a:t>; it can be better </a:t>
            </a:r>
            <a:r>
              <a:rPr lang="en-US" sz="3000" dirty="0" smtClean="0">
                <a:solidFill>
                  <a:srgbClr val="00B0F0"/>
                </a:solidFill>
                <a:latin typeface="Times New Roman" pitchFamily="18" charset="0"/>
                <a:cs typeface="Times New Roman" pitchFamily="18" charset="0"/>
              </a:rPr>
              <a:t>described</a:t>
            </a:r>
            <a:r>
              <a:rPr lang="en-US" sz="3000" dirty="0" smtClean="0">
                <a:latin typeface="Times New Roman" pitchFamily="18" charset="0"/>
                <a:cs typeface="Times New Roman" pitchFamily="18" charset="0"/>
              </a:rPr>
              <a:t> as a </a:t>
            </a:r>
            <a:r>
              <a:rPr lang="en-US" sz="3000" dirty="0" err="1" smtClean="0">
                <a:solidFill>
                  <a:srgbClr val="FF0000"/>
                </a:solidFill>
                <a:latin typeface="Times New Roman" pitchFamily="18" charset="0"/>
                <a:cs typeface="Times New Roman" pitchFamily="18" charset="0"/>
              </a:rPr>
              <a:t>triaxial</a:t>
            </a:r>
            <a:r>
              <a:rPr lang="en-US" sz="3000" dirty="0" smtClean="0">
                <a:solidFill>
                  <a:srgbClr val="FF0000"/>
                </a:solidFill>
                <a:latin typeface="Times New Roman" pitchFamily="18" charset="0"/>
                <a:cs typeface="Times New Roman" pitchFamily="18" charset="0"/>
              </a:rPr>
              <a:t> ellipsoid. </a:t>
            </a:r>
          </a:p>
          <a:p>
            <a:pPr algn="just"/>
            <a:endParaRPr lang="en-US" sz="3000" dirty="0" smtClean="0">
              <a:latin typeface="Times New Roman" pitchFamily="18" charset="0"/>
              <a:cs typeface="Times New Roman" pitchFamily="18" charset="0"/>
            </a:endParaRPr>
          </a:p>
          <a:p>
            <a:pPr algn="just"/>
            <a:r>
              <a:rPr lang="en-US" sz="3000" dirty="0" smtClean="0">
                <a:latin typeface="Times New Roman" pitchFamily="18" charset="0"/>
                <a:cs typeface="Times New Roman" pitchFamily="18" charset="0"/>
              </a:rPr>
              <a:t>The </a:t>
            </a:r>
            <a:r>
              <a:rPr lang="en-US" sz="3000" dirty="0" smtClean="0">
                <a:solidFill>
                  <a:srgbClr val="00B0F0"/>
                </a:solidFill>
                <a:latin typeface="Times New Roman" pitchFamily="18" charset="0"/>
                <a:cs typeface="Times New Roman" pitchFamily="18" charset="0"/>
              </a:rPr>
              <a:t>earth is flattened at the poles</a:t>
            </a:r>
            <a:r>
              <a:rPr lang="en-US" sz="3000" dirty="0" smtClean="0">
                <a:latin typeface="Times New Roman" pitchFamily="18" charset="0"/>
                <a:cs typeface="Times New Roman" pitchFamily="18" charset="0"/>
              </a:rPr>
              <a:t>; the </a:t>
            </a:r>
            <a:r>
              <a:rPr lang="en-US" sz="3000" dirty="0" smtClean="0">
                <a:solidFill>
                  <a:srgbClr val="FF0000"/>
                </a:solidFill>
                <a:latin typeface="Times New Roman" pitchFamily="18" charset="0"/>
                <a:cs typeface="Times New Roman" pitchFamily="18" charset="0"/>
              </a:rPr>
              <a:t>equatorial diameter is about 20 km</a:t>
            </a:r>
            <a:r>
              <a:rPr lang="en-US" sz="3000" dirty="0" smtClean="0">
                <a:latin typeface="Times New Roman" pitchFamily="18" charset="0"/>
                <a:cs typeface="Times New Roman" pitchFamily="18" charset="0"/>
              </a:rPr>
              <a:t> </a:t>
            </a:r>
            <a:r>
              <a:rPr lang="en-US" sz="3000" dirty="0" smtClean="0">
                <a:solidFill>
                  <a:srgbClr val="00B050"/>
                </a:solidFill>
                <a:latin typeface="Times New Roman" pitchFamily="18" charset="0"/>
                <a:cs typeface="Times New Roman" pitchFamily="18" charset="0"/>
              </a:rPr>
              <a:t>more than </a:t>
            </a:r>
            <a:r>
              <a:rPr lang="en-US" sz="3000" dirty="0" smtClean="0">
                <a:latin typeface="Times New Roman" pitchFamily="18" charset="0"/>
                <a:cs typeface="Times New Roman" pitchFamily="18" charset="0"/>
              </a:rPr>
              <a:t>the </a:t>
            </a:r>
            <a:r>
              <a:rPr lang="en-US" sz="3000" dirty="0" smtClean="0">
                <a:solidFill>
                  <a:srgbClr val="7030A0"/>
                </a:solidFill>
                <a:latin typeface="Times New Roman" pitchFamily="18" charset="0"/>
                <a:cs typeface="Times New Roman" pitchFamily="18" charset="0"/>
              </a:rPr>
              <a:t>average polar diameter. </a:t>
            </a:r>
          </a:p>
          <a:p>
            <a:pPr algn="just"/>
            <a:endParaRPr lang="en-US" sz="3000" dirty="0" smtClean="0">
              <a:latin typeface="Times New Roman" pitchFamily="18" charset="0"/>
              <a:cs typeface="Times New Roman" pitchFamily="18" charset="0"/>
            </a:endParaRPr>
          </a:p>
          <a:p>
            <a:pPr algn="just"/>
            <a:r>
              <a:rPr lang="en-US" sz="3000" dirty="0" smtClean="0">
                <a:latin typeface="Times New Roman" pitchFamily="18" charset="0"/>
                <a:cs typeface="Times New Roman" pitchFamily="18" charset="0"/>
              </a:rPr>
              <a:t>The </a:t>
            </a:r>
            <a:r>
              <a:rPr lang="en-US" sz="3000" dirty="0" smtClean="0">
                <a:solidFill>
                  <a:srgbClr val="FF0000"/>
                </a:solidFill>
                <a:latin typeface="Times New Roman" pitchFamily="18" charset="0"/>
                <a:cs typeface="Times New Roman" pitchFamily="18" charset="0"/>
              </a:rPr>
              <a:t>equatorial radius is not constant</a:t>
            </a:r>
            <a:r>
              <a:rPr lang="en-US" sz="3000" dirty="0" smtClean="0">
                <a:latin typeface="Times New Roman" pitchFamily="18" charset="0"/>
                <a:cs typeface="Times New Roman" pitchFamily="18" charset="0"/>
              </a:rPr>
              <a:t>, although the noncircularity is </a:t>
            </a:r>
            <a:r>
              <a:rPr lang="en-US" sz="3000" dirty="0" smtClean="0">
                <a:solidFill>
                  <a:srgbClr val="00B050"/>
                </a:solidFill>
                <a:latin typeface="Times New Roman" pitchFamily="18" charset="0"/>
                <a:cs typeface="Times New Roman" pitchFamily="18" charset="0"/>
              </a:rPr>
              <a:t>small</a:t>
            </a:r>
            <a:r>
              <a:rPr lang="en-US" sz="3000" dirty="0" smtClean="0">
                <a:latin typeface="Times New Roman" pitchFamily="18" charset="0"/>
                <a:cs typeface="Times New Roman" pitchFamily="18" charset="0"/>
              </a:rPr>
              <a:t>: the </a:t>
            </a:r>
            <a:r>
              <a:rPr lang="en-US" sz="3000" dirty="0" smtClean="0">
                <a:solidFill>
                  <a:srgbClr val="00B0F0"/>
                </a:solidFill>
                <a:latin typeface="Times New Roman" pitchFamily="18" charset="0"/>
                <a:cs typeface="Times New Roman" pitchFamily="18" charset="0"/>
              </a:rPr>
              <a:t>radius does not vary by more than about 100 m around the equator1</a:t>
            </a:r>
            <a:endParaRPr lang="en-US" sz="3000" dirty="0">
              <a:solidFill>
                <a:srgbClr val="00B0F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Autofit/>
          </a:bodyPr>
          <a:lstStyle/>
          <a:p>
            <a:r>
              <a:rPr lang="en-US" sz="2800" b="1" dirty="0" smtClean="0">
                <a:solidFill>
                  <a:srgbClr val="FF0000"/>
                </a:solidFill>
              </a:rPr>
              <a:t>Inclination Changes: Effects of the Sun and Moon</a:t>
            </a:r>
            <a:endParaRPr lang="en-US" sz="2800" dirty="0">
              <a:solidFill>
                <a:srgbClr val="FF0000"/>
              </a:solidFill>
            </a:endParaRPr>
          </a:p>
        </p:txBody>
      </p:sp>
      <p:sp>
        <p:nvSpPr>
          <p:cNvPr id="3" name="Content Placeholder 2"/>
          <p:cNvSpPr>
            <a:spLocks noGrp="1"/>
          </p:cNvSpPr>
          <p:nvPr>
            <p:ph idx="1"/>
          </p:nvPr>
        </p:nvSpPr>
        <p:spPr>
          <a:xfrm>
            <a:off x="0" y="609600"/>
            <a:ext cx="9144000" cy="6096000"/>
          </a:xfrm>
        </p:spPr>
        <p:txBody>
          <a:bodyPr>
            <a:noAutofit/>
          </a:bodyPr>
          <a:lstStyle/>
          <a:p>
            <a:pPr algn="just"/>
            <a:r>
              <a:rPr lang="en-US" sz="2800" dirty="0" smtClean="0">
                <a:latin typeface="Times New Roman" pitchFamily="18" charset="0"/>
                <a:cs typeface="Times New Roman" pitchFamily="18" charset="0"/>
              </a:rPr>
              <a:t>The plane of the earth’s </a:t>
            </a:r>
            <a:r>
              <a:rPr lang="en-US" sz="2800" dirty="0" smtClean="0">
                <a:solidFill>
                  <a:srgbClr val="FF0000"/>
                </a:solidFill>
                <a:latin typeface="Times New Roman" pitchFamily="18" charset="0"/>
                <a:cs typeface="Times New Roman" pitchFamily="18" charset="0"/>
              </a:rPr>
              <a:t>orbit</a:t>
            </a:r>
            <a:r>
              <a:rPr lang="en-US" sz="2800" dirty="0" smtClean="0">
                <a:latin typeface="Times New Roman" pitchFamily="18" charset="0"/>
                <a:cs typeface="Times New Roman" pitchFamily="18" charset="0"/>
              </a:rPr>
              <a:t> around the sun–the </a:t>
            </a:r>
            <a:r>
              <a:rPr lang="en-US" sz="2800" i="1" dirty="0" smtClean="0">
                <a:solidFill>
                  <a:srgbClr val="FF0000"/>
                </a:solidFill>
                <a:latin typeface="Times New Roman" pitchFamily="18" charset="0"/>
                <a:cs typeface="Times New Roman" pitchFamily="18" charset="0"/>
              </a:rPr>
              <a:t>ecliptic</a:t>
            </a:r>
            <a:r>
              <a:rPr lang="en-US" sz="2800" i="1" dirty="0" smtClean="0">
                <a:latin typeface="Times New Roman" pitchFamily="18" charset="0"/>
                <a:cs typeface="Times New Roman" pitchFamily="18" charset="0"/>
              </a:rPr>
              <a:t>–is </a:t>
            </a:r>
            <a:r>
              <a:rPr lang="en-US" sz="2800" dirty="0" smtClean="0">
                <a:latin typeface="Times New Roman" pitchFamily="18" charset="0"/>
                <a:cs typeface="Times New Roman" pitchFamily="18" charset="0"/>
              </a:rPr>
              <a:t>at </a:t>
            </a:r>
            <a:r>
              <a:rPr lang="en-US" sz="2800" dirty="0" smtClean="0">
                <a:solidFill>
                  <a:srgbClr val="FF0000"/>
                </a:solidFill>
                <a:latin typeface="Times New Roman" pitchFamily="18" charset="0"/>
                <a:cs typeface="Times New Roman" pitchFamily="18" charset="0"/>
              </a:rPr>
              <a:t>inclination of 7.3</a:t>
            </a:r>
            <a:r>
              <a:rPr lang="en-US" sz="2800" dirty="0" smtClean="0">
                <a:latin typeface="Times New Roman" pitchFamily="18" charset="0"/>
                <a:cs typeface="Times New Roman" pitchFamily="18" charset="0"/>
              </a:rPr>
              <a:t>˚ to the </a:t>
            </a:r>
            <a:r>
              <a:rPr lang="en-US" sz="2800" dirty="0" smtClean="0">
                <a:solidFill>
                  <a:srgbClr val="0070C0"/>
                </a:solidFill>
                <a:latin typeface="Times New Roman" pitchFamily="18" charset="0"/>
                <a:cs typeface="Times New Roman" pitchFamily="18" charset="0"/>
              </a:rPr>
              <a:t>equatorial plane </a:t>
            </a:r>
            <a:r>
              <a:rPr lang="en-US" sz="2800" dirty="0" smtClean="0">
                <a:latin typeface="Times New Roman" pitchFamily="18" charset="0"/>
                <a:cs typeface="Times New Roman" pitchFamily="18" charset="0"/>
              </a:rPr>
              <a:t>of the </a:t>
            </a:r>
            <a:r>
              <a:rPr lang="en-US" sz="2400" dirty="0" smtClean="0">
                <a:latin typeface="Times New Roman" pitchFamily="18" charset="0"/>
                <a:cs typeface="Times New Roman" pitchFamily="18" charset="0"/>
              </a:rPr>
              <a:t>sun</a:t>
            </a:r>
            <a:r>
              <a:rPr lang="en-US" sz="1400" dirty="0" smtClean="0">
                <a:latin typeface="Times New Roman" pitchFamily="18" charset="0"/>
                <a:cs typeface="Times New Roman" pitchFamily="18" charset="0"/>
              </a:rPr>
              <a:t>(</a:t>
            </a:r>
            <a:r>
              <a:rPr lang="en-US" sz="1400" b="1" dirty="0" smtClean="0">
                <a:solidFill>
                  <a:srgbClr val="FF0000"/>
                </a:solidFill>
                <a:latin typeface="Times New Roman" pitchFamily="18" charset="0"/>
                <a:cs typeface="Times New Roman" pitchFamily="18" charset="0"/>
              </a:rPr>
              <a:t>Figure 2.14). </a:t>
            </a:r>
            <a:endParaRPr lang="en-US" sz="2800" b="1" dirty="0" smtClean="0">
              <a:solidFill>
                <a:srgbClr val="FF0000"/>
              </a:solidFill>
              <a:latin typeface="Times New Roman" pitchFamily="18" charset="0"/>
              <a:cs typeface="Times New Roman" pitchFamily="18" charset="0"/>
            </a:endParaRPr>
          </a:p>
          <a:p>
            <a:pPr algn="just">
              <a:buNone/>
            </a:pPr>
            <a:endParaRPr lang="en-US" sz="16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The </a:t>
            </a:r>
            <a:r>
              <a:rPr lang="en-US" sz="2800" dirty="0" smtClean="0">
                <a:solidFill>
                  <a:srgbClr val="0070C0"/>
                </a:solidFill>
                <a:latin typeface="Times New Roman" pitchFamily="18" charset="0"/>
                <a:cs typeface="Times New Roman" pitchFamily="18" charset="0"/>
              </a:rPr>
              <a:t>earth is titled about 23˚ away </a:t>
            </a:r>
            <a:r>
              <a:rPr lang="en-US" sz="2800" dirty="0" smtClean="0">
                <a:latin typeface="Times New Roman" pitchFamily="18" charset="0"/>
                <a:cs typeface="Times New Roman" pitchFamily="18" charset="0"/>
              </a:rPr>
              <a:t>from the </a:t>
            </a:r>
            <a:r>
              <a:rPr lang="en-US" sz="2800" dirty="0" smtClean="0">
                <a:solidFill>
                  <a:srgbClr val="FF0000"/>
                </a:solidFill>
                <a:latin typeface="Times New Roman" pitchFamily="18" charset="0"/>
                <a:cs typeface="Times New Roman" pitchFamily="18" charset="0"/>
              </a:rPr>
              <a:t>normal to the ecliptic. </a:t>
            </a:r>
          </a:p>
          <a:p>
            <a:pPr algn="just">
              <a:buNone/>
            </a:pPr>
            <a:endParaRPr lang="en-US" sz="20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The </a:t>
            </a:r>
            <a:r>
              <a:rPr lang="en-US" sz="2800" dirty="0" smtClean="0">
                <a:solidFill>
                  <a:srgbClr val="FF0000"/>
                </a:solidFill>
                <a:latin typeface="Times New Roman" pitchFamily="18" charset="0"/>
                <a:cs typeface="Times New Roman" pitchFamily="18" charset="0"/>
              </a:rPr>
              <a:t>moon circles the earth </a:t>
            </a:r>
            <a:r>
              <a:rPr lang="en-US" sz="2800" dirty="0" smtClean="0">
                <a:latin typeface="Times New Roman" pitchFamily="18" charset="0"/>
                <a:cs typeface="Times New Roman" pitchFamily="18" charset="0"/>
              </a:rPr>
              <a:t>with an </a:t>
            </a:r>
            <a:r>
              <a:rPr lang="en-US" sz="2800" dirty="0" smtClean="0">
                <a:solidFill>
                  <a:srgbClr val="00B050"/>
                </a:solidFill>
                <a:latin typeface="Times New Roman" pitchFamily="18" charset="0"/>
                <a:cs typeface="Times New Roman" pitchFamily="18" charset="0"/>
              </a:rPr>
              <a:t>inclination of around 5˚ </a:t>
            </a:r>
            <a:r>
              <a:rPr lang="en-US" sz="2800" dirty="0" smtClean="0">
                <a:latin typeface="Times New Roman" pitchFamily="18" charset="0"/>
                <a:cs typeface="Times New Roman" pitchFamily="18" charset="0"/>
              </a:rPr>
              <a:t>to the </a:t>
            </a:r>
            <a:r>
              <a:rPr lang="en-US" sz="2800" dirty="0" smtClean="0">
                <a:solidFill>
                  <a:srgbClr val="00B0F0"/>
                </a:solidFill>
                <a:latin typeface="Times New Roman" pitchFamily="18" charset="0"/>
                <a:cs typeface="Times New Roman" pitchFamily="18" charset="0"/>
              </a:rPr>
              <a:t>equatorial plane of the earth</a:t>
            </a:r>
            <a:r>
              <a:rPr lang="en-US" sz="2800" dirty="0" smtClean="0">
                <a:latin typeface="Times New Roman" pitchFamily="18" charset="0"/>
                <a:cs typeface="Times New Roman" pitchFamily="18" charset="0"/>
              </a:rPr>
              <a:t>.</a:t>
            </a:r>
          </a:p>
          <a:p>
            <a:pPr algn="just"/>
            <a:endParaRPr lang="en-US" sz="2000" dirty="0" smtClean="0">
              <a:latin typeface="Times New Roman" pitchFamily="18" charset="0"/>
              <a:cs typeface="Times New Roman" pitchFamily="18" charset="0"/>
            </a:endParaRPr>
          </a:p>
          <a:p>
            <a:pPr algn="just"/>
            <a:r>
              <a:rPr lang="en-US" sz="2800" dirty="0" smtClean="0">
                <a:solidFill>
                  <a:srgbClr val="00B0F0"/>
                </a:solidFill>
                <a:latin typeface="Times New Roman" pitchFamily="18" charset="0"/>
                <a:cs typeface="Times New Roman" pitchFamily="18" charset="0"/>
              </a:rPr>
              <a:t>Due to the fact </a:t>
            </a:r>
            <a:r>
              <a:rPr lang="en-US" sz="2800" dirty="0" smtClean="0">
                <a:latin typeface="Times New Roman" pitchFamily="18" charset="0"/>
                <a:cs typeface="Times New Roman" pitchFamily="18" charset="0"/>
              </a:rPr>
              <a:t>that the </a:t>
            </a:r>
            <a:r>
              <a:rPr lang="en-US" sz="2800" dirty="0" smtClean="0">
                <a:solidFill>
                  <a:srgbClr val="00B050"/>
                </a:solidFill>
                <a:latin typeface="Times New Roman" pitchFamily="18" charset="0"/>
                <a:cs typeface="Times New Roman" pitchFamily="18" charset="0"/>
              </a:rPr>
              <a:t>various </a:t>
            </a:r>
            <a:r>
              <a:rPr lang="en-US" sz="2800" dirty="0" smtClean="0">
                <a:solidFill>
                  <a:srgbClr val="FF0000"/>
                </a:solidFill>
                <a:latin typeface="Times New Roman" pitchFamily="18" charset="0"/>
                <a:cs typeface="Times New Roman" pitchFamily="18" charset="0"/>
              </a:rPr>
              <a:t>planes–the sun’s equator, the ecliptic, the earth’s equator</a:t>
            </a:r>
            <a:r>
              <a:rPr lang="en-US" sz="2800" dirty="0" smtClean="0">
                <a:latin typeface="Times New Roman" pitchFamily="18" charset="0"/>
                <a:cs typeface="Times New Roman" pitchFamily="18" charset="0"/>
              </a:rPr>
              <a:t> (a plane normal to the earth’s rotational axis), and the </a:t>
            </a:r>
            <a:r>
              <a:rPr lang="en-US" sz="2800" dirty="0" smtClean="0">
                <a:solidFill>
                  <a:srgbClr val="00B0F0"/>
                </a:solidFill>
                <a:latin typeface="Times New Roman" pitchFamily="18" charset="0"/>
                <a:cs typeface="Times New Roman" pitchFamily="18" charset="0"/>
              </a:rPr>
              <a:t>moon’s orbital plane around the earth–are all different</a:t>
            </a:r>
            <a:r>
              <a:rPr lang="en-US" sz="2800" dirty="0" smtClean="0">
                <a:latin typeface="Times New Roman" pitchFamily="18" charset="0"/>
                <a:cs typeface="Times New Roman" pitchFamily="18" charset="0"/>
              </a:rPr>
              <a:t>, a satellite in orbit around the earth will be subjected to a variety of out–of–plane forces.</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304800" y="228600"/>
            <a:ext cx="8534400" cy="6248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228600" y="152400"/>
            <a:ext cx="8686800" cy="6400799"/>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6" name="Picture 2"/>
          <p:cNvPicPr>
            <a:picLocks noGrp="1" noChangeAspect="1" noChangeArrowheads="1"/>
          </p:cNvPicPr>
          <p:nvPr>
            <p:ph idx="1"/>
          </p:nvPr>
        </p:nvPicPr>
        <p:blipFill>
          <a:blip r:embed="rId2"/>
          <a:srcRect/>
          <a:stretch>
            <a:fillRect/>
          </a:stretch>
        </p:blipFill>
        <p:spPr bwMode="auto">
          <a:xfrm>
            <a:off x="381000" y="228600"/>
            <a:ext cx="8458200" cy="6248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a:srcRect/>
          <a:stretch>
            <a:fillRect/>
          </a:stretch>
        </p:blipFill>
        <p:spPr bwMode="auto">
          <a:xfrm>
            <a:off x="304800" y="228600"/>
            <a:ext cx="8610600" cy="60959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7253DC2C-EF55-4F5A-98CC-CADF098E60DB}" type="slidenum">
              <a:rPr lang="en-US" smtClean="0"/>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228600"/>
            <a:ext cx="8991600" cy="5647700"/>
          </a:xfrm>
          <a:prstGeom prst="rect">
            <a:avLst/>
          </a:prstGeom>
        </p:spPr>
        <p:txBody>
          <a:bodyPr wrap="square">
            <a:spAutoFit/>
          </a:bodyPr>
          <a:lstStyle/>
          <a:p>
            <a:r>
              <a:rPr lang="en-US" sz="2800" b="1" i="1" dirty="0" smtClean="0">
                <a:latin typeface="Times New Roman" pitchFamily="18" charset="0"/>
                <a:cs typeface="Times New Roman" pitchFamily="18" charset="0"/>
              </a:rPr>
              <a:t>Since </a:t>
            </a:r>
            <a:r>
              <a:rPr lang="en-US" sz="2800" b="1" i="1" dirty="0" smtClean="0">
                <a:solidFill>
                  <a:srgbClr val="FF0000"/>
                </a:solidFill>
                <a:latin typeface="Times New Roman" pitchFamily="18" charset="0"/>
                <a:cs typeface="Times New Roman" pitchFamily="18" charset="0"/>
              </a:rPr>
              <a:t>force</a:t>
            </a:r>
            <a:r>
              <a:rPr lang="en-US" sz="2800" b="1" i="1" dirty="0" smtClean="0">
                <a:latin typeface="Times New Roman" pitchFamily="18" charset="0"/>
                <a:cs typeface="Times New Roman" pitchFamily="18" charset="0"/>
              </a:rPr>
              <a:t> =</a:t>
            </a:r>
            <a:r>
              <a:rPr lang="en-US" sz="2800" b="1" i="1" dirty="0" smtClean="0">
                <a:solidFill>
                  <a:schemeClr val="tx2">
                    <a:lumMod val="60000"/>
                    <a:lumOff val="40000"/>
                  </a:schemeClr>
                </a:solidFill>
                <a:latin typeface="Times New Roman" pitchFamily="18" charset="0"/>
                <a:cs typeface="Times New Roman" pitchFamily="18" charset="0"/>
              </a:rPr>
              <a:t> mass </a:t>
            </a:r>
            <a:r>
              <a:rPr lang="en-US" sz="2800" b="1" i="1" dirty="0" smtClean="0">
                <a:latin typeface="Times New Roman" pitchFamily="18" charset="0"/>
                <a:cs typeface="Times New Roman" pitchFamily="18" charset="0"/>
              </a:rPr>
              <a:t>× </a:t>
            </a:r>
            <a:r>
              <a:rPr lang="en-US" sz="2800" b="1" i="1" dirty="0" smtClean="0">
                <a:solidFill>
                  <a:srgbClr val="00B050"/>
                </a:solidFill>
                <a:latin typeface="Times New Roman" pitchFamily="18" charset="0"/>
                <a:cs typeface="Times New Roman" pitchFamily="18" charset="0"/>
              </a:rPr>
              <a:t>acceleration</a:t>
            </a:r>
            <a:r>
              <a:rPr lang="en-US" sz="2800" b="1" i="1" dirty="0" smtClean="0">
                <a:latin typeface="Times New Roman" pitchFamily="18" charset="0"/>
                <a:cs typeface="Times New Roman" pitchFamily="18" charset="0"/>
              </a:rPr>
              <a:t>,</a:t>
            </a:r>
          </a:p>
          <a:p>
            <a:endParaRPr lang="en-US" sz="2800" b="1" i="1" dirty="0" smtClean="0">
              <a:latin typeface="Times New Roman" pitchFamily="18" charset="0"/>
              <a:cs typeface="Times New Roman" pitchFamily="18" charset="0"/>
            </a:endParaRPr>
          </a:p>
          <a:p>
            <a:r>
              <a:rPr lang="en-US" sz="2800" b="1" i="1" dirty="0" smtClean="0">
                <a:latin typeface="Times New Roman" pitchFamily="18" charset="0"/>
                <a:cs typeface="Times New Roman" pitchFamily="18" charset="0"/>
              </a:rPr>
              <a:t>The </a:t>
            </a:r>
            <a:r>
              <a:rPr lang="en-US" sz="2800" b="1" i="1" u="sng" dirty="0" smtClean="0">
                <a:solidFill>
                  <a:srgbClr val="FF0000"/>
                </a:solidFill>
                <a:latin typeface="Times New Roman" pitchFamily="18" charset="0"/>
                <a:cs typeface="Times New Roman" pitchFamily="18" charset="0"/>
              </a:rPr>
              <a:t>centripetal force </a:t>
            </a:r>
            <a:r>
              <a:rPr lang="en-US" sz="2800" b="1" i="1" dirty="0" smtClean="0">
                <a:latin typeface="Times New Roman" pitchFamily="18" charset="0"/>
                <a:cs typeface="Times New Roman" pitchFamily="18" charset="0"/>
              </a:rPr>
              <a:t>acting on the satellite, F</a:t>
            </a:r>
            <a:r>
              <a:rPr lang="en-US" sz="2800" b="1" i="1" baseline="-25000" dirty="0" smtClean="0">
                <a:latin typeface="Times New Roman" pitchFamily="18" charset="0"/>
                <a:cs typeface="Times New Roman" pitchFamily="18" charset="0"/>
              </a:rPr>
              <a:t>IN</a:t>
            </a:r>
            <a:r>
              <a:rPr lang="en-US" sz="2800" b="1" i="1" dirty="0" smtClean="0">
                <a:latin typeface="Times New Roman" pitchFamily="18" charset="0"/>
                <a:cs typeface="Times New Roman" pitchFamily="18" charset="0"/>
              </a:rPr>
              <a:t>, is given </a:t>
            </a:r>
            <a:r>
              <a:rPr lang="en-US" sz="2800" b="1" i="1" dirty="0" smtClean="0">
                <a:solidFill>
                  <a:srgbClr val="FF0000"/>
                </a:solidFill>
                <a:latin typeface="Times New Roman" pitchFamily="18" charset="0"/>
                <a:cs typeface="Times New Roman" pitchFamily="18" charset="0"/>
              </a:rPr>
              <a:t>by  </a:t>
            </a:r>
          </a:p>
          <a:p>
            <a:r>
              <a:rPr lang="en-US" sz="2800" b="1" i="1" dirty="0" smtClean="0">
                <a:solidFill>
                  <a:srgbClr val="FF0000"/>
                </a:solidFill>
                <a:latin typeface="Times New Roman" pitchFamily="18" charset="0"/>
                <a:cs typeface="Times New Roman" pitchFamily="18" charset="0"/>
              </a:rPr>
              <a:t>  </a:t>
            </a:r>
          </a:p>
          <a:p>
            <a:r>
              <a:rPr lang="en-US" sz="2800" b="1" i="1" dirty="0" smtClean="0">
                <a:solidFill>
                  <a:srgbClr val="FF0000"/>
                </a:solidFill>
                <a:latin typeface="Times New Roman" pitchFamily="18" charset="0"/>
                <a:cs typeface="Times New Roman" pitchFamily="18" charset="0"/>
              </a:rPr>
              <a:t>                </a:t>
            </a:r>
            <a:r>
              <a:rPr lang="en-US" sz="2800" b="1" i="1" dirty="0" smtClean="0">
                <a:solidFill>
                  <a:srgbClr val="00B050"/>
                </a:solidFill>
                <a:latin typeface="Times New Roman" pitchFamily="18" charset="0"/>
                <a:cs typeface="Times New Roman" pitchFamily="18" charset="0"/>
              </a:rPr>
              <a:t>F</a:t>
            </a:r>
            <a:r>
              <a:rPr lang="en-US" sz="2800" b="1" i="1" baseline="-25000" dirty="0" smtClean="0">
                <a:solidFill>
                  <a:srgbClr val="00B050"/>
                </a:solidFill>
                <a:latin typeface="Times New Roman" pitchFamily="18" charset="0"/>
                <a:cs typeface="Times New Roman" pitchFamily="18" charset="0"/>
              </a:rPr>
              <a:t>IN</a:t>
            </a:r>
            <a:r>
              <a:rPr lang="en-US" sz="2800" b="1" i="1" dirty="0" smtClean="0">
                <a:solidFill>
                  <a:srgbClr val="00B050"/>
                </a:solidFill>
                <a:latin typeface="Times New Roman" pitchFamily="18" charset="0"/>
                <a:cs typeface="Times New Roman" pitchFamily="18" charset="0"/>
              </a:rPr>
              <a:t> = m × (</a:t>
            </a:r>
            <a:r>
              <a:rPr lang="el-GR" sz="2800" b="1" i="1" dirty="0" smtClean="0">
                <a:solidFill>
                  <a:srgbClr val="00B050"/>
                </a:solidFill>
                <a:latin typeface="Times New Roman" pitchFamily="18" charset="0"/>
                <a:cs typeface="Times New Roman" pitchFamily="18" charset="0"/>
              </a:rPr>
              <a:t>μ / </a:t>
            </a:r>
            <a:r>
              <a:rPr lang="en-US" sz="2800" b="1" i="1" dirty="0" smtClean="0">
                <a:solidFill>
                  <a:srgbClr val="00B050"/>
                </a:solidFill>
                <a:latin typeface="Times New Roman" pitchFamily="18" charset="0"/>
                <a:cs typeface="Times New Roman" pitchFamily="18" charset="0"/>
              </a:rPr>
              <a:t>r²) = m × (GM</a:t>
            </a:r>
            <a:r>
              <a:rPr lang="en-US" sz="2800" b="1" i="1" baseline="-25000" dirty="0" smtClean="0">
                <a:solidFill>
                  <a:srgbClr val="00B050"/>
                </a:solidFill>
                <a:latin typeface="Times New Roman" pitchFamily="18" charset="0"/>
                <a:cs typeface="Times New Roman" pitchFamily="18" charset="0"/>
              </a:rPr>
              <a:t>E</a:t>
            </a:r>
            <a:r>
              <a:rPr lang="en-US" sz="2800" b="1" i="1" dirty="0" smtClean="0">
                <a:solidFill>
                  <a:srgbClr val="00B050"/>
                </a:solidFill>
                <a:latin typeface="Times New Roman" pitchFamily="18" charset="0"/>
                <a:cs typeface="Times New Roman" pitchFamily="18" charset="0"/>
              </a:rPr>
              <a:t> / r²)  ……(2.5)</a:t>
            </a:r>
          </a:p>
          <a:p>
            <a:endParaRPr lang="en-US" sz="2800" b="1" i="1" dirty="0" smtClean="0">
              <a:solidFill>
                <a:srgbClr val="00B050"/>
              </a:solidFill>
              <a:latin typeface="Times New Roman" pitchFamily="18" charset="0"/>
              <a:cs typeface="Times New Roman" pitchFamily="18" charset="0"/>
            </a:endParaRPr>
          </a:p>
          <a:p>
            <a:pPr>
              <a:buNone/>
            </a:pPr>
            <a:endParaRPr lang="en-US" sz="1200" b="1" i="1" dirty="0" smtClean="0">
              <a:solidFill>
                <a:srgbClr val="00B050"/>
              </a:solidFill>
              <a:latin typeface="Times New Roman" pitchFamily="18" charset="0"/>
              <a:cs typeface="Times New Roman" pitchFamily="18" charset="0"/>
            </a:endParaRPr>
          </a:p>
          <a:p>
            <a:endParaRPr lang="en-US" sz="400" b="1" i="1" dirty="0" smtClean="0">
              <a:solidFill>
                <a:srgbClr val="FF0000"/>
              </a:solidFill>
              <a:latin typeface="Times New Roman" pitchFamily="18" charset="0"/>
              <a:cs typeface="Times New Roman" pitchFamily="18" charset="0"/>
            </a:endParaRPr>
          </a:p>
          <a:p>
            <a:r>
              <a:rPr lang="en-US" sz="2800" b="1" i="1" dirty="0" smtClean="0">
                <a:latin typeface="Times New Roman" pitchFamily="18" charset="0"/>
                <a:cs typeface="Times New Roman" pitchFamily="18" charset="0"/>
              </a:rPr>
              <a:t>In a similar fashion, the </a:t>
            </a:r>
            <a:r>
              <a:rPr lang="en-US" sz="2800" b="1" i="1" u="sng" dirty="0" smtClean="0">
                <a:solidFill>
                  <a:srgbClr val="FF0000"/>
                </a:solidFill>
                <a:latin typeface="Times New Roman" pitchFamily="18" charset="0"/>
                <a:cs typeface="Times New Roman" pitchFamily="18" charset="0"/>
              </a:rPr>
              <a:t>centrifugal</a:t>
            </a:r>
            <a:r>
              <a:rPr lang="en-US" sz="2800" b="1" i="1" u="sng" dirty="0" smtClean="0">
                <a:latin typeface="Times New Roman" pitchFamily="18" charset="0"/>
                <a:cs typeface="Times New Roman" pitchFamily="18" charset="0"/>
              </a:rPr>
              <a:t> </a:t>
            </a:r>
            <a:r>
              <a:rPr lang="en-US" sz="2800" b="1" i="1" dirty="0" smtClean="0">
                <a:solidFill>
                  <a:srgbClr val="0070C0"/>
                </a:solidFill>
                <a:latin typeface="Times New Roman" pitchFamily="18" charset="0"/>
                <a:cs typeface="Times New Roman" pitchFamily="18" charset="0"/>
              </a:rPr>
              <a:t>acceleration</a:t>
            </a:r>
            <a:r>
              <a:rPr lang="en-US" sz="2800" b="1" i="1" dirty="0" smtClean="0">
                <a:latin typeface="Times New Roman" pitchFamily="18" charset="0"/>
                <a:cs typeface="Times New Roman" pitchFamily="18" charset="0"/>
              </a:rPr>
              <a:t> is given by</a:t>
            </a:r>
          </a:p>
          <a:p>
            <a:r>
              <a:rPr lang="en-US" sz="2800" b="1" i="1" dirty="0" smtClean="0">
                <a:latin typeface="Times New Roman" pitchFamily="18" charset="0"/>
                <a:cs typeface="Times New Roman" pitchFamily="18" charset="0"/>
              </a:rPr>
              <a:t>                                                                    </a:t>
            </a:r>
            <a:r>
              <a:rPr lang="en-US" sz="2800" b="1" i="1" dirty="0" smtClean="0">
                <a:solidFill>
                  <a:srgbClr val="FF0000"/>
                </a:solidFill>
                <a:latin typeface="Times New Roman" pitchFamily="18" charset="0"/>
                <a:cs typeface="Times New Roman" pitchFamily="18" charset="0"/>
              </a:rPr>
              <a:t>a = v</a:t>
            </a:r>
            <a:r>
              <a:rPr lang="el-GR" sz="2800" b="1" i="1" dirty="0" smtClean="0">
                <a:solidFill>
                  <a:srgbClr val="FF0000"/>
                </a:solidFill>
                <a:latin typeface="Times New Roman" pitchFamily="18" charset="0"/>
                <a:cs typeface="Times New Roman" pitchFamily="18" charset="0"/>
              </a:rPr>
              <a:t>²/</a:t>
            </a:r>
            <a:r>
              <a:rPr lang="en-US" sz="2800" b="1" i="1" dirty="0" smtClean="0">
                <a:solidFill>
                  <a:srgbClr val="FF0000"/>
                </a:solidFill>
                <a:latin typeface="Times New Roman" pitchFamily="18" charset="0"/>
                <a:cs typeface="Times New Roman" pitchFamily="18" charset="0"/>
              </a:rPr>
              <a:t>r</a:t>
            </a:r>
          </a:p>
          <a:p>
            <a:endParaRPr lang="en-US" sz="2800" b="1" i="1" dirty="0" smtClean="0">
              <a:solidFill>
                <a:srgbClr val="FF0000"/>
              </a:solidFill>
              <a:latin typeface="Times New Roman" pitchFamily="18" charset="0"/>
              <a:cs typeface="Times New Roman" pitchFamily="18" charset="0"/>
            </a:endParaRPr>
          </a:p>
          <a:p>
            <a:endParaRPr lang="en-US" sz="900" b="1" i="1" dirty="0" smtClean="0">
              <a:solidFill>
                <a:srgbClr val="FF0000"/>
              </a:solidFill>
              <a:latin typeface="Times New Roman" pitchFamily="18" charset="0"/>
              <a:cs typeface="Times New Roman" pitchFamily="18" charset="0"/>
            </a:endParaRPr>
          </a:p>
          <a:p>
            <a:r>
              <a:rPr lang="en-US" sz="2800" b="1" i="1" dirty="0" smtClean="0">
                <a:latin typeface="Times New Roman" pitchFamily="18" charset="0"/>
                <a:cs typeface="Times New Roman" pitchFamily="18" charset="0"/>
              </a:rPr>
              <a:t>Which will give the </a:t>
            </a:r>
            <a:r>
              <a:rPr lang="en-US" sz="2800" b="1" i="1" u="sng" dirty="0" smtClean="0">
                <a:solidFill>
                  <a:srgbClr val="FF0000"/>
                </a:solidFill>
                <a:latin typeface="Times New Roman" pitchFamily="18" charset="0"/>
                <a:cs typeface="Times New Roman" pitchFamily="18" charset="0"/>
              </a:rPr>
              <a:t>centrifugal</a:t>
            </a:r>
            <a:r>
              <a:rPr lang="en-US" sz="2800" b="1" i="1" u="sng" dirty="0" smtClean="0">
                <a:latin typeface="Times New Roman" pitchFamily="18" charset="0"/>
                <a:cs typeface="Times New Roman" pitchFamily="18" charset="0"/>
              </a:rPr>
              <a:t> </a:t>
            </a:r>
            <a:r>
              <a:rPr lang="en-US" sz="2800" b="1" i="1" u="sng" dirty="0" smtClean="0">
                <a:solidFill>
                  <a:srgbClr val="0070C0"/>
                </a:solidFill>
                <a:latin typeface="Times New Roman" pitchFamily="18" charset="0"/>
                <a:cs typeface="Times New Roman" pitchFamily="18" charset="0"/>
              </a:rPr>
              <a:t>force</a:t>
            </a:r>
            <a:r>
              <a:rPr lang="en-US" sz="2800" b="1" i="1" dirty="0" smtClean="0">
                <a:solidFill>
                  <a:srgbClr val="0070C0"/>
                </a:solidFill>
                <a:latin typeface="Times New Roman" pitchFamily="18" charset="0"/>
                <a:cs typeface="Times New Roman" pitchFamily="18" charset="0"/>
              </a:rPr>
              <a:t>,</a:t>
            </a:r>
            <a:r>
              <a:rPr lang="en-US" sz="2800" b="1" i="1" dirty="0" smtClean="0">
                <a:latin typeface="Times New Roman" pitchFamily="18" charset="0"/>
                <a:cs typeface="Times New Roman" pitchFamily="18" charset="0"/>
              </a:rPr>
              <a:t> F</a:t>
            </a:r>
            <a:r>
              <a:rPr lang="en-US" sz="2800" b="1" i="1" baseline="-25000" dirty="0" smtClean="0">
                <a:latin typeface="Times New Roman" pitchFamily="18" charset="0"/>
                <a:cs typeface="Times New Roman" pitchFamily="18" charset="0"/>
              </a:rPr>
              <a:t>OUT</a:t>
            </a:r>
            <a:r>
              <a:rPr lang="en-US" sz="2800" b="1" i="1" dirty="0" smtClean="0">
                <a:latin typeface="Times New Roman" pitchFamily="18" charset="0"/>
                <a:cs typeface="Times New Roman" pitchFamily="18" charset="0"/>
              </a:rPr>
              <a:t>, as  </a:t>
            </a:r>
          </a:p>
          <a:p>
            <a:endParaRPr lang="en-US" sz="2800" b="1" i="1" dirty="0" smtClean="0">
              <a:latin typeface="Times New Roman" pitchFamily="18" charset="0"/>
              <a:cs typeface="Times New Roman" pitchFamily="18" charset="0"/>
            </a:endParaRPr>
          </a:p>
          <a:p>
            <a:r>
              <a:rPr lang="en-US" sz="2800" b="1" i="1" dirty="0" smtClean="0">
                <a:solidFill>
                  <a:srgbClr val="FF0000"/>
                </a:solidFill>
                <a:latin typeface="Times New Roman" pitchFamily="18" charset="0"/>
                <a:cs typeface="Times New Roman" pitchFamily="18" charset="0"/>
              </a:rPr>
              <a:t>                             F</a:t>
            </a:r>
            <a:r>
              <a:rPr lang="en-US" sz="2800" b="1" i="1" baseline="-25000" dirty="0" smtClean="0">
                <a:solidFill>
                  <a:srgbClr val="FF0000"/>
                </a:solidFill>
                <a:latin typeface="Times New Roman" pitchFamily="18" charset="0"/>
                <a:cs typeface="Times New Roman" pitchFamily="18" charset="0"/>
              </a:rPr>
              <a:t>OUT</a:t>
            </a:r>
            <a:r>
              <a:rPr lang="en-US" sz="2800" b="1" i="1" dirty="0" smtClean="0">
                <a:solidFill>
                  <a:srgbClr val="FF0000"/>
                </a:solidFill>
                <a:latin typeface="Times New Roman" pitchFamily="18" charset="0"/>
                <a:cs typeface="Times New Roman" pitchFamily="18" charset="0"/>
              </a:rPr>
              <a:t> = m × (v</a:t>
            </a:r>
            <a:r>
              <a:rPr lang="el-GR" sz="2800" b="1" i="1" dirty="0" smtClean="0">
                <a:solidFill>
                  <a:srgbClr val="FF0000"/>
                </a:solidFill>
                <a:latin typeface="Times New Roman" pitchFamily="18" charset="0"/>
                <a:cs typeface="Times New Roman" pitchFamily="18" charset="0"/>
              </a:rPr>
              <a:t>²/</a:t>
            </a:r>
            <a:r>
              <a:rPr lang="en-US" sz="2800" b="1" i="1" dirty="0" smtClean="0">
                <a:solidFill>
                  <a:srgbClr val="FF0000"/>
                </a:solidFill>
                <a:latin typeface="Times New Roman" pitchFamily="18" charset="0"/>
                <a:cs typeface="Times New Roman" pitchFamily="18" charset="0"/>
              </a:rPr>
              <a:t>r).</a:t>
            </a:r>
          </a:p>
        </p:txBody>
      </p:sp>
      <p:sp>
        <p:nvSpPr>
          <p:cNvPr id="3" name="Slide Number Placeholder 2"/>
          <p:cNvSpPr>
            <a:spLocks noGrp="1"/>
          </p:cNvSpPr>
          <p:nvPr>
            <p:ph type="sldNum" sz="quarter" idx="12"/>
          </p:nvPr>
        </p:nvSpPr>
        <p:spPr/>
        <p:txBody>
          <a:bodyPr/>
          <a:lstStyle/>
          <a:p>
            <a:fld id="{7253DC2C-EF55-4F5A-98CC-CADF098E60DB}"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57200"/>
          </a:xfrm>
        </p:spPr>
        <p:txBody>
          <a:bodyPr>
            <a:noAutofit/>
          </a:bodyPr>
          <a:lstStyle/>
          <a:p>
            <a:r>
              <a:rPr lang="en-US" sz="3200" b="1" i="1" u="sng" dirty="0" smtClean="0">
                <a:solidFill>
                  <a:srgbClr val="0070C0"/>
                </a:solidFill>
              </a:rPr>
              <a:t>4. ORBIT DETERMINATION</a:t>
            </a:r>
            <a:endParaRPr lang="en-US" sz="3200" b="1" i="1" u="sng" dirty="0">
              <a:solidFill>
                <a:srgbClr val="0070C0"/>
              </a:solidFill>
            </a:endParaRPr>
          </a:p>
        </p:txBody>
      </p:sp>
      <p:sp>
        <p:nvSpPr>
          <p:cNvPr id="3" name="Content Placeholder 2"/>
          <p:cNvSpPr>
            <a:spLocks noGrp="1"/>
          </p:cNvSpPr>
          <p:nvPr>
            <p:ph idx="1"/>
          </p:nvPr>
        </p:nvSpPr>
        <p:spPr>
          <a:xfrm>
            <a:off x="0" y="914400"/>
            <a:ext cx="8991600" cy="5638800"/>
          </a:xfrm>
        </p:spPr>
        <p:txBody>
          <a:bodyPr>
            <a:noAutofit/>
          </a:bodyPr>
          <a:lstStyle/>
          <a:p>
            <a:pPr algn="just"/>
            <a:r>
              <a:rPr lang="en-US" sz="2600" dirty="0" smtClean="0"/>
              <a:t>Orbit determination </a:t>
            </a:r>
            <a:r>
              <a:rPr lang="en-US" sz="2600" dirty="0" smtClean="0">
                <a:solidFill>
                  <a:srgbClr val="FF0000"/>
                </a:solidFill>
              </a:rPr>
              <a:t>requires</a:t>
            </a:r>
            <a:r>
              <a:rPr lang="en-US" sz="2600" dirty="0" smtClean="0"/>
              <a:t> that sufficient measurements be made to </a:t>
            </a:r>
            <a:r>
              <a:rPr lang="en-US" sz="2600" dirty="0" smtClean="0">
                <a:solidFill>
                  <a:srgbClr val="00B050"/>
                </a:solidFill>
              </a:rPr>
              <a:t>determine uniquely the six orbital elements </a:t>
            </a:r>
            <a:r>
              <a:rPr lang="en-US" sz="2600" dirty="0" smtClean="0"/>
              <a:t>needed to </a:t>
            </a:r>
            <a:r>
              <a:rPr lang="en-US" sz="2600" dirty="0" smtClean="0">
                <a:solidFill>
                  <a:srgbClr val="FF0000"/>
                </a:solidFill>
              </a:rPr>
              <a:t>calculate</a:t>
            </a:r>
            <a:r>
              <a:rPr lang="en-US" sz="2600" dirty="0" smtClean="0"/>
              <a:t> the </a:t>
            </a:r>
            <a:r>
              <a:rPr lang="en-US" sz="2600" dirty="0" smtClean="0">
                <a:solidFill>
                  <a:srgbClr val="00B0F0"/>
                </a:solidFill>
              </a:rPr>
              <a:t>future orbit of the satellite</a:t>
            </a:r>
            <a:r>
              <a:rPr lang="en-US" sz="2600" dirty="0" smtClean="0"/>
              <a:t>, and hence </a:t>
            </a:r>
            <a:r>
              <a:rPr lang="en-US" sz="2600" dirty="0" smtClean="0">
                <a:solidFill>
                  <a:srgbClr val="FFC000"/>
                </a:solidFill>
              </a:rPr>
              <a:t>calculate the required changes that need to be made to the orbit to keep it within the nominal orbital location.</a:t>
            </a:r>
          </a:p>
          <a:p>
            <a:pPr algn="just"/>
            <a:endParaRPr lang="en-US" sz="2600" dirty="0" smtClean="0"/>
          </a:p>
          <a:p>
            <a:pPr algn="just"/>
            <a:r>
              <a:rPr lang="en-US" sz="2600" dirty="0" smtClean="0">
                <a:solidFill>
                  <a:srgbClr val="FF0000"/>
                </a:solidFill>
              </a:rPr>
              <a:t>Three</a:t>
            </a:r>
            <a:r>
              <a:rPr lang="en-US" sz="2600" dirty="0" smtClean="0"/>
              <a:t> angular </a:t>
            </a:r>
            <a:r>
              <a:rPr lang="en-US" sz="2600" dirty="0" smtClean="0">
                <a:solidFill>
                  <a:srgbClr val="FF0000"/>
                </a:solidFill>
              </a:rPr>
              <a:t>position</a:t>
            </a:r>
            <a:r>
              <a:rPr lang="en-US" sz="2600" dirty="0" smtClean="0"/>
              <a:t> measurements are </a:t>
            </a:r>
            <a:r>
              <a:rPr lang="en-US" sz="2600" dirty="0" smtClean="0">
                <a:solidFill>
                  <a:srgbClr val="FF0000"/>
                </a:solidFill>
              </a:rPr>
              <a:t>needed</a:t>
            </a:r>
            <a:r>
              <a:rPr lang="en-US" sz="2600" dirty="0" smtClean="0"/>
              <a:t> because there are </a:t>
            </a:r>
            <a:r>
              <a:rPr lang="en-US" sz="2600" dirty="0" smtClean="0">
                <a:solidFill>
                  <a:srgbClr val="FF0000"/>
                </a:solidFill>
              </a:rPr>
              <a:t>six unknowns </a:t>
            </a:r>
            <a:r>
              <a:rPr lang="en-US" sz="2600" dirty="0" smtClean="0"/>
              <a:t>and each </a:t>
            </a:r>
            <a:r>
              <a:rPr lang="en-US" sz="2600" dirty="0" smtClean="0">
                <a:solidFill>
                  <a:srgbClr val="00B0F0"/>
                </a:solidFill>
              </a:rPr>
              <a:t>measurement</a:t>
            </a:r>
            <a:r>
              <a:rPr lang="en-US" sz="2600" dirty="0" smtClean="0"/>
              <a:t> </a:t>
            </a:r>
            <a:r>
              <a:rPr lang="en-US" sz="2600" dirty="0" smtClean="0">
                <a:solidFill>
                  <a:srgbClr val="FF0000"/>
                </a:solidFill>
              </a:rPr>
              <a:t>will provide </a:t>
            </a:r>
            <a:r>
              <a:rPr lang="en-US" sz="2600" dirty="0" smtClean="0">
                <a:solidFill>
                  <a:srgbClr val="00B0F0"/>
                </a:solidFill>
              </a:rPr>
              <a:t>two equations.</a:t>
            </a:r>
          </a:p>
          <a:p>
            <a:pPr algn="just"/>
            <a:endParaRPr lang="en-US" sz="2600" dirty="0" smtClean="0"/>
          </a:p>
          <a:p>
            <a:pPr algn="just"/>
            <a:r>
              <a:rPr lang="en-US" sz="2600" dirty="0" smtClean="0"/>
              <a:t>Conceptually, these can be thought of as </a:t>
            </a:r>
            <a:r>
              <a:rPr lang="en-US" sz="2600" dirty="0" smtClean="0">
                <a:solidFill>
                  <a:srgbClr val="00B0F0"/>
                </a:solidFill>
              </a:rPr>
              <a:t>one equation </a:t>
            </a:r>
            <a:r>
              <a:rPr lang="en-US" sz="2600" dirty="0" smtClean="0"/>
              <a:t>giving </a:t>
            </a:r>
            <a:r>
              <a:rPr lang="en-US" sz="2600" dirty="0" smtClean="0">
                <a:solidFill>
                  <a:srgbClr val="FF0000"/>
                </a:solidFill>
              </a:rPr>
              <a:t>the azimuth and the other the elevation as a function of the six ( as yet unknown) orbital elements.</a:t>
            </a:r>
          </a:p>
          <a:p>
            <a:endParaRPr lang="en-US" sz="2600"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90</a:t>
            </a:fld>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rmAutofit fontScale="90000"/>
          </a:bodyPr>
          <a:lstStyle/>
          <a:p>
            <a:r>
              <a:rPr lang="en-US" sz="2800" b="1" i="1" u="sng" dirty="0" smtClean="0">
                <a:solidFill>
                  <a:srgbClr val="0070C0"/>
                </a:solidFill>
              </a:rPr>
              <a:t>4. ORBIT DETERMINATION…………cont</a:t>
            </a:r>
            <a:endParaRPr lang="en-US" sz="2800" b="1" i="1" u="sng" dirty="0">
              <a:solidFill>
                <a:srgbClr val="0070C0"/>
              </a:solidFill>
            </a:endParaRPr>
          </a:p>
        </p:txBody>
      </p:sp>
      <p:sp>
        <p:nvSpPr>
          <p:cNvPr id="3" name="Content Placeholder 2"/>
          <p:cNvSpPr>
            <a:spLocks noGrp="1"/>
          </p:cNvSpPr>
          <p:nvPr>
            <p:ph idx="1"/>
          </p:nvPr>
        </p:nvSpPr>
        <p:spPr>
          <a:xfrm>
            <a:off x="304800" y="533400"/>
            <a:ext cx="8610600" cy="6019800"/>
          </a:xfrm>
        </p:spPr>
        <p:txBody>
          <a:bodyPr>
            <a:normAutofit/>
          </a:bodyPr>
          <a:lstStyle/>
          <a:p>
            <a:pPr algn="just"/>
            <a:r>
              <a:rPr lang="en-US" sz="2400" dirty="0" smtClean="0">
                <a:latin typeface="Times New Roman" pitchFamily="18" charset="0"/>
                <a:cs typeface="Times New Roman" pitchFamily="18" charset="0"/>
              </a:rPr>
              <a:t>The </a:t>
            </a:r>
            <a:r>
              <a:rPr lang="en-US" sz="2400" dirty="0" smtClean="0">
                <a:solidFill>
                  <a:srgbClr val="FF0000"/>
                </a:solidFill>
                <a:latin typeface="Times New Roman" pitchFamily="18" charset="0"/>
                <a:cs typeface="Times New Roman" pitchFamily="18" charset="0"/>
              </a:rPr>
              <a:t>control earth stations used </a:t>
            </a:r>
            <a:r>
              <a:rPr lang="en-US" sz="2400" dirty="0" smtClean="0">
                <a:latin typeface="Times New Roman" pitchFamily="18" charset="0"/>
                <a:cs typeface="Times New Roman" pitchFamily="18" charset="0"/>
              </a:rPr>
              <a:t>to </a:t>
            </a:r>
            <a:r>
              <a:rPr lang="en-US" sz="2400" dirty="0" smtClean="0">
                <a:solidFill>
                  <a:srgbClr val="00B050"/>
                </a:solidFill>
                <a:latin typeface="Times New Roman" pitchFamily="18" charset="0"/>
                <a:cs typeface="Times New Roman" pitchFamily="18" charset="0"/>
              </a:rPr>
              <a:t>measure the angular position </a:t>
            </a:r>
            <a:r>
              <a:rPr lang="en-US" sz="2400" dirty="0" smtClean="0">
                <a:latin typeface="Times New Roman" pitchFamily="18" charset="0"/>
                <a:cs typeface="Times New Roman" pitchFamily="18" charset="0"/>
              </a:rPr>
              <a:t>of the </a:t>
            </a:r>
            <a:r>
              <a:rPr lang="en-US" sz="2400" dirty="0" smtClean="0">
                <a:solidFill>
                  <a:schemeClr val="tx2">
                    <a:lumMod val="60000"/>
                    <a:lumOff val="40000"/>
                  </a:schemeClr>
                </a:solidFill>
                <a:latin typeface="Times New Roman" pitchFamily="18" charset="0"/>
                <a:cs typeface="Times New Roman" pitchFamily="18" charset="0"/>
              </a:rPr>
              <a:t>satellites </a:t>
            </a:r>
            <a:r>
              <a:rPr lang="en-US" sz="2400" dirty="0" smtClean="0">
                <a:latin typeface="Times New Roman" pitchFamily="18" charset="0"/>
                <a:cs typeface="Times New Roman" pitchFamily="18" charset="0"/>
              </a:rPr>
              <a:t>also carry out </a:t>
            </a:r>
            <a:r>
              <a:rPr lang="en-US" sz="2400" dirty="0" smtClean="0">
                <a:solidFill>
                  <a:schemeClr val="tx2">
                    <a:lumMod val="60000"/>
                    <a:lumOff val="40000"/>
                  </a:schemeClr>
                </a:solidFill>
                <a:latin typeface="Times New Roman" pitchFamily="18" charset="0"/>
                <a:cs typeface="Times New Roman" pitchFamily="18" charset="0"/>
              </a:rPr>
              <a:t>range measurements</a:t>
            </a:r>
            <a:r>
              <a:rPr lang="en-US" sz="2400" dirty="0" smtClean="0">
                <a:latin typeface="Times New Roman" pitchFamily="18" charset="0"/>
                <a:cs typeface="Times New Roman" pitchFamily="18" charset="0"/>
              </a:rPr>
              <a:t> using </a:t>
            </a:r>
            <a:r>
              <a:rPr lang="en-US" sz="2400" dirty="0" smtClean="0">
                <a:solidFill>
                  <a:srgbClr val="FF0000"/>
                </a:solidFill>
                <a:latin typeface="Times New Roman" pitchFamily="18" charset="0"/>
                <a:cs typeface="Times New Roman" pitchFamily="18" charset="0"/>
              </a:rPr>
              <a:t>unique time stamps in the telemetry stream or communications carrier</a:t>
            </a:r>
            <a:r>
              <a:rPr lang="en-US" sz="2400" dirty="0" smtClean="0">
                <a:latin typeface="Times New Roman" pitchFamily="18" charset="0"/>
                <a:cs typeface="Times New Roman" pitchFamily="18" charset="0"/>
              </a:rPr>
              <a:t>.</a:t>
            </a:r>
          </a:p>
          <a:p>
            <a:pPr algn="just">
              <a:buNone/>
            </a:pPr>
            <a:endParaRPr lang="en-US" sz="12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These earth stations </a:t>
            </a:r>
            <a:r>
              <a:rPr lang="en-US" sz="2400" dirty="0" smtClean="0">
                <a:latin typeface="Times New Roman" pitchFamily="18" charset="0"/>
                <a:cs typeface="Times New Roman" pitchFamily="18" charset="0"/>
              </a:rPr>
              <a:t>are generally </a:t>
            </a:r>
            <a:r>
              <a:rPr lang="en-US" sz="2400" dirty="0" smtClean="0">
                <a:solidFill>
                  <a:srgbClr val="FF0000"/>
                </a:solidFill>
                <a:latin typeface="Times New Roman" pitchFamily="18" charset="0"/>
                <a:cs typeface="Times New Roman" pitchFamily="18" charset="0"/>
              </a:rPr>
              <a:t>referred to as the TTC&amp;M </a:t>
            </a:r>
            <a:r>
              <a:rPr lang="en-US" sz="2400" dirty="0" smtClean="0">
                <a:latin typeface="Times New Roman" pitchFamily="18" charset="0"/>
                <a:cs typeface="Times New Roman" pitchFamily="18" charset="0"/>
              </a:rPr>
              <a:t>(Telemetry tracking command and monitoring) stations of the satellite network.</a:t>
            </a:r>
          </a:p>
          <a:p>
            <a:pPr algn="just">
              <a:buNone/>
            </a:pPr>
            <a:endParaRPr lang="en-US" sz="11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Major satellite networks maintain </a:t>
            </a:r>
            <a:r>
              <a:rPr lang="en-US" sz="2400" dirty="0" smtClean="0">
                <a:solidFill>
                  <a:srgbClr val="00B050"/>
                </a:solidFill>
                <a:latin typeface="Times New Roman" pitchFamily="18" charset="0"/>
                <a:cs typeface="Times New Roman" pitchFamily="18" charset="0"/>
              </a:rPr>
              <a:t>their own TTC&amp;M </a:t>
            </a:r>
            <a:r>
              <a:rPr lang="en-US" sz="2400" dirty="0" smtClean="0">
                <a:latin typeface="Times New Roman" pitchFamily="18" charset="0"/>
                <a:cs typeface="Times New Roman" pitchFamily="18" charset="0"/>
              </a:rPr>
              <a:t>stations around the world.</a:t>
            </a:r>
          </a:p>
          <a:p>
            <a:pPr algn="just"/>
            <a:endParaRPr lang="en-US" sz="20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Smaller</a:t>
            </a:r>
            <a:r>
              <a:rPr lang="en-US" sz="2400" dirty="0" smtClean="0">
                <a:latin typeface="Times New Roman" pitchFamily="18" charset="0"/>
                <a:cs typeface="Times New Roman" pitchFamily="18" charset="0"/>
              </a:rPr>
              <a:t> satellite systems generally </a:t>
            </a:r>
            <a:r>
              <a:rPr lang="en-US" sz="2400" dirty="0" smtClean="0">
                <a:solidFill>
                  <a:srgbClr val="00B050"/>
                </a:solidFill>
                <a:latin typeface="Times New Roman" pitchFamily="18" charset="0"/>
                <a:cs typeface="Times New Roman" pitchFamily="18" charset="0"/>
              </a:rPr>
              <a:t>contract for such TTC&amp;M functions from the spacecraft manufacturer</a:t>
            </a:r>
            <a:r>
              <a:rPr lang="en-US" sz="2400" dirty="0" smtClean="0">
                <a:latin typeface="Times New Roman" pitchFamily="18" charset="0"/>
                <a:cs typeface="Times New Roman" pitchFamily="18" charset="0"/>
              </a:rPr>
              <a:t> or from the </a:t>
            </a:r>
            <a:r>
              <a:rPr lang="en-US" sz="2400" dirty="0" smtClean="0">
                <a:solidFill>
                  <a:srgbClr val="FF0000"/>
                </a:solidFill>
                <a:latin typeface="Times New Roman" pitchFamily="18" charset="0"/>
                <a:cs typeface="Times New Roman" pitchFamily="18" charset="0"/>
              </a:rPr>
              <a:t>larger satellite system operators</a:t>
            </a:r>
            <a:r>
              <a:rPr lang="en-US" sz="2400" dirty="0" smtClean="0">
                <a:latin typeface="Times New Roman" pitchFamily="18" charset="0"/>
                <a:cs typeface="Times New Roman" pitchFamily="18" charset="0"/>
              </a:rPr>
              <a:t>, as it is generally </a:t>
            </a:r>
            <a:r>
              <a:rPr lang="en-US" sz="2400" dirty="0" smtClean="0">
                <a:solidFill>
                  <a:srgbClr val="FF0000"/>
                </a:solidFill>
                <a:latin typeface="Times New Roman" pitchFamily="18" charset="0"/>
                <a:cs typeface="Times New Roman" pitchFamily="18" charset="0"/>
              </a:rPr>
              <a:t>uneconomic </a:t>
            </a:r>
            <a:r>
              <a:rPr lang="en-US" sz="2400" dirty="0" smtClean="0">
                <a:latin typeface="Times New Roman" pitchFamily="18" charset="0"/>
                <a:cs typeface="Times New Roman" pitchFamily="18" charset="0"/>
              </a:rPr>
              <a:t> to build </a:t>
            </a:r>
            <a:r>
              <a:rPr lang="en-US" sz="2400" dirty="0" smtClean="0">
                <a:solidFill>
                  <a:srgbClr val="00B0F0"/>
                </a:solidFill>
                <a:latin typeface="Times New Roman" pitchFamily="18" charset="0"/>
                <a:cs typeface="Times New Roman" pitchFamily="18" charset="0"/>
              </a:rPr>
              <a:t>advanced TTC&amp;M stations </a:t>
            </a:r>
            <a:r>
              <a:rPr lang="en-US" sz="2400" dirty="0" smtClean="0">
                <a:latin typeface="Times New Roman" pitchFamily="18" charset="0"/>
                <a:cs typeface="Times New Roman" pitchFamily="18" charset="0"/>
              </a:rPr>
              <a:t>with </a:t>
            </a:r>
            <a:r>
              <a:rPr lang="en-US" sz="2400" dirty="0" smtClean="0">
                <a:solidFill>
                  <a:srgbClr val="92D050"/>
                </a:solidFill>
                <a:latin typeface="Times New Roman" pitchFamily="18" charset="0"/>
                <a:cs typeface="Times New Roman" pitchFamily="18" charset="0"/>
              </a:rPr>
              <a:t>fewer than three satellites to control.</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noAutofit/>
          </a:bodyPr>
          <a:lstStyle/>
          <a:p>
            <a:r>
              <a:rPr lang="en-US" sz="3200" b="1" i="1" u="sng" dirty="0" smtClean="0">
                <a:solidFill>
                  <a:srgbClr val="FF0000"/>
                </a:solidFill>
              </a:rPr>
              <a:t>5. LAUNCHES AND LAUNCH VEHICLES</a:t>
            </a:r>
            <a:endParaRPr lang="en-US" sz="3200" i="1" u="sng" dirty="0">
              <a:solidFill>
                <a:srgbClr val="FF0000"/>
              </a:solidFill>
            </a:endParaRPr>
          </a:p>
        </p:txBody>
      </p:sp>
      <p:sp>
        <p:nvSpPr>
          <p:cNvPr id="3" name="Content Placeholder 2"/>
          <p:cNvSpPr>
            <a:spLocks noGrp="1"/>
          </p:cNvSpPr>
          <p:nvPr>
            <p:ph idx="1"/>
          </p:nvPr>
        </p:nvSpPr>
        <p:spPr>
          <a:xfrm>
            <a:off x="228600" y="838200"/>
            <a:ext cx="8763000" cy="5287963"/>
          </a:xfrm>
        </p:spPr>
        <p:txBody>
          <a:bodyPr>
            <a:normAutofit/>
          </a:bodyPr>
          <a:lstStyle/>
          <a:p>
            <a:pPr algn="just"/>
            <a:r>
              <a:rPr lang="en-US" dirty="0" smtClean="0">
                <a:latin typeface="Times New Roman" pitchFamily="18" charset="0"/>
                <a:cs typeface="Times New Roman" pitchFamily="18" charset="0"/>
              </a:rPr>
              <a:t>A </a:t>
            </a:r>
            <a:r>
              <a:rPr lang="en-US" dirty="0" smtClean="0">
                <a:solidFill>
                  <a:srgbClr val="002060"/>
                </a:solidFill>
                <a:latin typeface="Times New Roman" pitchFamily="18" charset="0"/>
                <a:cs typeface="Times New Roman" pitchFamily="18" charset="0"/>
              </a:rPr>
              <a:t>satellite </a:t>
            </a:r>
            <a:r>
              <a:rPr lang="en-US" dirty="0" smtClean="0">
                <a:solidFill>
                  <a:srgbClr val="0070C0"/>
                </a:solidFill>
                <a:latin typeface="Times New Roman" pitchFamily="18" charset="0"/>
                <a:cs typeface="Times New Roman" pitchFamily="18" charset="0"/>
              </a:rPr>
              <a:t>cannot be placed into a stable orbit </a:t>
            </a:r>
            <a:r>
              <a:rPr lang="en-US" dirty="0" smtClean="0">
                <a:latin typeface="Times New Roman" pitchFamily="18" charset="0"/>
                <a:cs typeface="Times New Roman" pitchFamily="18" charset="0"/>
              </a:rPr>
              <a:t>unless </a:t>
            </a:r>
            <a:r>
              <a:rPr lang="en-US" dirty="0" smtClean="0">
                <a:solidFill>
                  <a:srgbClr val="FF0000"/>
                </a:solidFill>
                <a:latin typeface="Times New Roman" pitchFamily="18" charset="0"/>
                <a:cs typeface="Times New Roman" pitchFamily="18" charset="0"/>
              </a:rPr>
              <a:t>two parameters </a:t>
            </a:r>
            <a:r>
              <a:rPr lang="en-US" dirty="0" smtClean="0">
                <a:latin typeface="Times New Roman" pitchFamily="18" charset="0"/>
                <a:cs typeface="Times New Roman" pitchFamily="18" charset="0"/>
              </a:rPr>
              <a:t>that are uniquely </a:t>
            </a:r>
            <a:r>
              <a:rPr lang="en-US" dirty="0" smtClean="0">
                <a:solidFill>
                  <a:srgbClr val="FF0000"/>
                </a:solidFill>
                <a:latin typeface="Times New Roman" pitchFamily="18" charset="0"/>
                <a:cs typeface="Times New Roman" pitchFamily="18" charset="0"/>
              </a:rPr>
              <a:t>coupled</a:t>
            </a:r>
            <a:r>
              <a:rPr lang="en-US" dirty="0" smtClean="0">
                <a:latin typeface="Times New Roman" pitchFamily="18" charset="0"/>
                <a:cs typeface="Times New Roman" pitchFamily="18" charset="0"/>
              </a:rPr>
              <a:t> together–the </a:t>
            </a:r>
            <a:r>
              <a:rPr lang="en-US" dirty="0" smtClean="0">
                <a:solidFill>
                  <a:srgbClr val="00B050"/>
                </a:solidFill>
                <a:latin typeface="Times New Roman" pitchFamily="18" charset="0"/>
                <a:cs typeface="Times New Roman" pitchFamily="18" charset="0"/>
              </a:rPr>
              <a:t>velocity vector </a:t>
            </a:r>
            <a:r>
              <a:rPr lang="en-US" dirty="0" smtClean="0">
                <a:latin typeface="Times New Roman" pitchFamily="18" charset="0"/>
                <a:cs typeface="Times New Roman" pitchFamily="18" charset="0"/>
              </a:rPr>
              <a:t>and the </a:t>
            </a:r>
            <a:r>
              <a:rPr lang="en-US" dirty="0" smtClean="0">
                <a:solidFill>
                  <a:srgbClr val="00B050"/>
                </a:solidFill>
                <a:latin typeface="Times New Roman" pitchFamily="18" charset="0"/>
                <a:cs typeface="Times New Roman" pitchFamily="18" charset="0"/>
              </a:rPr>
              <a:t>orbital height</a:t>
            </a:r>
            <a:r>
              <a:rPr lang="en-US" dirty="0" smtClean="0">
                <a:latin typeface="Times New Roman" pitchFamily="18" charset="0"/>
                <a:cs typeface="Times New Roman" pitchFamily="18" charset="0"/>
              </a:rPr>
              <a:t>–are simultaneously correct. </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There is </a:t>
            </a:r>
            <a:r>
              <a:rPr lang="en-US" dirty="0" smtClean="0">
                <a:solidFill>
                  <a:srgbClr val="0070C0"/>
                </a:solidFill>
                <a:latin typeface="Times New Roman" pitchFamily="18" charset="0"/>
                <a:cs typeface="Times New Roman" pitchFamily="18" charset="0"/>
              </a:rPr>
              <a:t>little point in obtaining the correct height </a:t>
            </a:r>
            <a:r>
              <a:rPr lang="en-US" dirty="0" smtClean="0">
                <a:latin typeface="Times New Roman" pitchFamily="18" charset="0"/>
                <a:cs typeface="Times New Roman" pitchFamily="18" charset="0"/>
              </a:rPr>
              <a:t>and </a:t>
            </a:r>
            <a:r>
              <a:rPr lang="en-US" dirty="0" smtClean="0">
                <a:solidFill>
                  <a:srgbClr val="FFC000"/>
                </a:solidFill>
                <a:latin typeface="Times New Roman" pitchFamily="18" charset="0"/>
                <a:cs typeface="Times New Roman" pitchFamily="18" charset="0"/>
              </a:rPr>
              <a:t>not having the appropriate velocity component in the correct direction </a:t>
            </a:r>
            <a:r>
              <a:rPr lang="en-US" dirty="0" smtClean="0">
                <a:latin typeface="Times New Roman" pitchFamily="18" charset="0"/>
                <a:cs typeface="Times New Roman" pitchFamily="18" charset="0"/>
              </a:rPr>
              <a:t>to </a:t>
            </a:r>
            <a:r>
              <a:rPr lang="en-US" dirty="0" smtClean="0">
                <a:solidFill>
                  <a:srgbClr val="FF0000"/>
                </a:solidFill>
                <a:latin typeface="Times New Roman" pitchFamily="18" charset="0"/>
                <a:cs typeface="Times New Roman" pitchFamily="18" charset="0"/>
              </a:rPr>
              <a:t>achieve the desired orbit.</a:t>
            </a:r>
            <a:endParaRPr lang="en-US"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92</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991600" cy="6858000"/>
          </a:xfrm>
        </p:spPr>
        <p:txBody>
          <a:bodyPr>
            <a:normAutofit/>
          </a:bodyPr>
          <a:lstStyle/>
          <a:p>
            <a:pPr algn="just"/>
            <a:r>
              <a:rPr lang="en-US" sz="2800" dirty="0" smtClean="0">
                <a:latin typeface="Times New Roman" pitchFamily="18" charset="0"/>
                <a:cs typeface="Times New Roman" pitchFamily="18" charset="0"/>
              </a:rPr>
              <a:t>A geostationary satellite, for example, must be in an </a:t>
            </a:r>
            <a:r>
              <a:rPr lang="en-US" sz="2800" dirty="0" smtClean="0">
                <a:solidFill>
                  <a:srgbClr val="FF0000"/>
                </a:solidFill>
                <a:latin typeface="Times New Roman" pitchFamily="18" charset="0"/>
                <a:cs typeface="Times New Roman" pitchFamily="18" charset="0"/>
              </a:rPr>
              <a:t>orbit at a height of 35,786.03 km above</a:t>
            </a:r>
            <a:r>
              <a:rPr lang="en-US" sz="2800" dirty="0" smtClean="0">
                <a:latin typeface="Times New Roman" pitchFamily="18" charset="0"/>
                <a:cs typeface="Times New Roman" pitchFamily="18" charset="0"/>
              </a:rPr>
              <a:t> the </a:t>
            </a:r>
            <a:r>
              <a:rPr lang="en-US" sz="2800" dirty="0" smtClean="0">
                <a:solidFill>
                  <a:srgbClr val="FF0000"/>
                </a:solidFill>
                <a:latin typeface="Times New Roman" pitchFamily="18" charset="0"/>
                <a:cs typeface="Times New Roman" pitchFamily="18" charset="0"/>
              </a:rPr>
              <a:t>surface </a:t>
            </a:r>
            <a:r>
              <a:rPr lang="en-US" sz="2800" dirty="0" smtClean="0">
                <a:latin typeface="Times New Roman" pitchFamily="18" charset="0"/>
                <a:cs typeface="Times New Roman" pitchFamily="18" charset="0"/>
              </a:rPr>
              <a:t>of the earth (</a:t>
            </a:r>
            <a:r>
              <a:rPr lang="en-US" sz="2800" dirty="0" smtClean="0">
                <a:solidFill>
                  <a:srgbClr val="00B050"/>
                </a:solidFill>
                <a:latin typeface="Times New Roman" pitchFamily="18" charset="0"/>
                <a:cs typeface="Times New Roman" pitchFamily="18" charset="0"/>
              </a:rPr>
              <a:t>42,164.17-km radius </a:t>
            </a:r>
            <a:r>
              <a:rPr lang="en-US" sz="2800" dirty="0" smtClean="0">
                <a:solidFill>
                  <a:srgbClr val="FF0000"/>
                </a:solidFill>
                <a:latin typeface="Times New Roman" pitchFamily="18" charset="0"/>
                <a:cs typeface="Times New Roman" pitchFamily="18" charset="0"/>
              </a:rPr>
              <a:t>form the center </a:t>
            </a:r>
            <a:r>
              <a:rPr lang="en-US" sz="2800" dirty="0" smtClean="0">
                <a:latin typeface="Times New Roman" pitchFamily="18" charset="0"/>
                <a:cs typeface="Times New Roman" pitchFamily="18" charset="0"/>
              </a:rPr>
              <a:t>of the earth) with an </a:t>
            </a:r>
            <a:r>
              <a:rPr lang="en-US" sz="2800" dirty="0" smtClean="0">
                <a:solidFill>
                  <a:srgbClr val="0070C0"/>
                </a:solidFill>
                <a:latin typeface="Times New Roman" pitchFamily="18" charset="0"/>
                <a:cs typeface="Times New Roman" pitchFamily="18" charset="0"/>
              </a:rPr>
              <a:t>inclination of zero degrees</a:t>
            </a:r>
            <a:r>
              <a:rPr lang="en-US" sz="2800" dirty="0" smtClean="0">
                <a:latin typeface="Times New Roman" pitchFamily="18" charset="0"/>
                <a:cs typeface="Times New Roman" pitchFamily="18" charset="0"/>
              </a:rPr>
              <a:t>, an </a:t>
            </a:r>
            <a:r>
              <a:rPr lang="en-US" sz="2800" dirty="0" err="1" smtClean="0">
                <a:solidFill>
                  <a:srgbClr val="002060"/>
                </a:solidFill>
                <a:latin typeface="Times New Roman" pitchFamily="18" charset="0"/>
                <a:cs typeface="Times New Roman" pitchFamily="18" charset="0"/>
              </a:rPr>
              <a:t>ellipticity</a:t>
            </a:r>
            <a:r>
              <a:rPr lang="en-US" sz="2800" dirty="0" smtClean="0">
                <a:solidFill>
                  <a:srgbClr val="002060"/>
                </a:solidFill>
                <a:latin typeface="Times New Roman" pitchFamily="18" charset="0"/>
                <a:cs typeface="Times New Roman" pitchFamily="18" charset="0"/>
              </a:rPr>
              <a:t> of zero</a:t>
            </a:r>
            <a:r>
              <a:rPr lang="en-US" sz="2800" dirty="0" smtClean="0">
                <a:latin typeface="Times New Roman" pitchFamily="18" charset="0"/>
                <a:cs typeface="Times New Roman" pitchFamily="18" charset="0"/>
              </a:rPr>
              <a:t>, and a </a:t>
            </a:r>
            <a:r>
              <a:rPr lang="en-US" sz="2800" dirty="0" smtClean="0">
                <a:solidFill>
                  <a:srgbClr val="FF0000"/>
                </a:solidFill>
                <a:latin typeface="Times New Roman" pitchFamily="18" charset="0"/>
                <a:cs typeface="Times New Roman" pitchFamily="18" charset="0"/>
              </a:rPr>
              <a:t>velocity of 3074.7 m/s tangential to the earth in the plane </a:t>
            </a:r>
            <a:r>
              <a:rPr lang="en-US" sz="2800" dirty="0" smtClean="0">
                <a:latin typeface="Times New Roman" pitchFamily="18" charset="0"/>
                <a:cs typeface="Times New Roman" pitchFamily="18" charset="0"/>
              </a:rPr>
              <a:t>of the orbit, which is the earth’s </a:t>
            </a:r>
            <a:r>
              <a:rPr lang="en-US" sz="2800" dirty="0" smtClean="0">
                <a:solidFill>
                  <a:srgbClr val="FF0000"/>
                </a:solidFill>
                <a:latin typeface="Times New Roman" pitchFamily="18" charset="0"/>
                <a:cs typeface="Times New Roman" pitchFamily="18" charset="0"/>
              </a:rPr>
              <a:t>equatorial plane</a:t>
            </a:r>
            <a:r>
              <a:rPr lang="en-US" sz="2800" dirty="0" smtClean="0">
                <a:latin typeface="Times New Roman" pitchFamily="18" charset="0"/>
                <a:cs typeface="Times New Roman" pitchFamily="18" charset="0"/>
              </a:rPr>
              <a:t>. </a:t>
            </a:r>
          </a:p>
          <a:p>
            <a:pPr algn="just"/>
            <a:endParaRPr lang="en-US" sz="24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The further out from the earth the orbit is, </a:t>
            </a:r>
            <a:r>
              <a:rPr lang="en-US" sz="2800" dirty="0" smtClean="0">
                <a:solidFill>
                  <a:srgbClr val="FF0000"/>
                </a:solidFill>
                <a:latin typeface="Times New Roman" pitchFamily="18" charset="0"/>
                <a:cs typeface="Times New Roman" pitchFamily="18" charset="0"/>
              </a:rPr>
              <a:t>the greater the energy required from the launch vehicle to reach that orbit.</a:t>
            </a:r>
          </a:p>
          <a:p>
            <a:pPr algn="just">
              <a:buNone/>
            </a:pPr>
            <a:endParaRPr lang="en-US" sz="24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In any earth satellite launch, the </a:t>
            </a:r>
            <a:r>
              <a:rPr lang="en-US" sz="2800" dirty="0" smtClean="0">
                <a:solidFill>
                  <a:srgbClr val="00B0F0"/>
                </a:solidFill>
                <a:latin typeface="Times New Roman" pitchFamily="18" charset="0"/>
                <a:cs typeface="Times New Roman" pitchFamily="18" charset="0"/>
              </a:rPr>
              <a:t>largest fraction of the energy expended by the rocket is used to accelerate the vehicle from rest until it is about 20 miles</a:t>
            </a:r>
            <a:r>
              <a:rPr lang="en-US" sz="2800" dirty="0" smtClean="0">
                <a:latin typeface="Times New Roman" pitchFamily="18" charset="0"/>
                <a:cs typeface="Times New Roman" pitchFamily="18" charset="0"/>
              </a:rPr>
              <a:t> (</a:t>
            </a:r>
            <a:r>
              <a:rPr lang="en-US" sz="2800" dirty="0" smtClean="0">
                <a:solidFill>
                  <a:srgbClr val="FF0000"/>
                </a:solidFill>
                <a:latin typeface="Times New Roman" pitchFamily="18" charset="0"/>
                <a:cs typeface="Times New Roman" pitchFamily="18" charset="0"/>
              </a:rPr>
              <a:t>32km)</a:t>
            </a:r>
            <a:r>
              <a:rPr lang="en-US" sz="2800" dirty="0" smtClean="0">
                <a:latin typeface="Times New Roman" pitchFamily="18" charset="0"/>
                <a:cs typeface="Times New Roman" pitchFamily="18" charset="0"/>
              </a:rPr>
              <a:t> above the earth.</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93</a:t>
            </a:fld>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09600"/>
            <a:ext cx="8915400" cy="5516563"/>
          </a:xfrm>
        </p:spPr>
        <p:txBody>
          <a:bodyPr>
            <a:normAutofit/>
          </a:bodyPr>
          <a:lstStyle/>
          <a:p>
            <a:pPr algn="just"/>
            <a:r>
              <a:rPr lang="en-US" dirty="0" smtClean="0">
                <a:latin typeface="Times New Roman" pitchFamily="18" charset="0"/>
                <a:cs typeface="Times New Roman" pitchFamily="18" charset="0"/>
              </a:rPr>
              <a:t>To make the </a:t>
            </a:r>
            <a:r>
              <a:rPr lang="en-US" dirty="0" smtClean="0">
                <a:solidFill>
                  <a:srgbClr val="FF0000"/>
                </a:solidFill>
                <a:latin typeface="Times New Roman" pitchFamily="18" charset="0"/>
                <a:cs typeface="Times New Roman" pitchFamily="18" charset="0"/>
              </a:rPr>
              <a:t>most efficient use of the fuel</a:t>
            </a:r>
            <a:r>
              <a:rPr lang="en-US" dirty="0" smtClean="0">
                <a:latin typeface="Times New Roman" pitchFamily="18" charset="0"/>
                <a:cs typeface="Times New Roman" pitchFamily="18" charset="0"/>
              </a:rPr>
              <a:t>, it is common to shed excess mass from the launcher as it moves upward on launch: this is called </a:t>
            </a:r>
            <a:r>
              <a:rPr lang="en-US" dirty="0" smtClean="0">
                <a:solidFill>
                  <a:srgbClr val="FF0000"/>
                </a:solidFill>
                <a:latin typeface="Times New Roman" pitchFamily="18" charset="0"/>
                <a:cs typeface="Times New Roman" pitchFamily="18" charset="0"/>
              </a:rPr>
              <a:t>staging. </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Figure 2.15 gives a schematic of a </a:t>
            </a:r>
            <a:r>
              <a:rPr lang="en-US" dirty="0" smtClean="0">
                <a:solidFill>
                  <a:srgbClr val="FF0000"/>
                </a:solidFill>
                <a:latin typeface="Times New Roman" pitchFamily="18" charset="0"/>
                <a:cs typeface="Times New Roman" pitchFamily="18" charset="0"/>
              </a:rPr>
              <a:t>Proton launch </a:t>
            </a:r>
            <a:r>
              <a:rPr lang="en-US" dirty="0" smtClean="0">
                <a:latin typeface="Times New Roman" pitchFamily="18" charset="0"/>
                <a:cs typeface="Times New Roman" pitchFamily="18" charset="0"/>
              </a:rPr>
              <a:t>from the </a:t>
            </a:r>
            <a:r>
              <a:rPr lang="en-US" dirty="0" smtClean="0">
                <a:solidFill>
                  <a:srgbClr val="FF0000"/>
                </a:solidFill>
                <a:latin typeface="Times New Roman" pitchFamily="18" charset="0"/>
                <a:cs typeface="Times New Roman" pitchFamily="18" charset="0"/>
              </a:rPr>
              <a:t>Russian </a:t>
            </a:r>
            <a:r>
              <a:rPr lang="en-US" dirty="0" err="1" smtClean="0">
                <a:solidFill>
                  <a:srgbClr val="FF0000"/>
                </a:solidFill>
                <a:latin typeface="Times New Roman" pitchFamily="18" charset="0"/>
                <a:cs typeface="Times New Roman" pitchFamily="18" charset="0"/>
              </a:rPr>
              <a:t>Baikonur</a:t>
            </a:r>
            <a:r>
              <a:rPr lang="en-US" dirty="0" smtClean="0">
                <a:solidFill>
                  <a:srgbClr val="FF0000"/>
                </a:solidFill>
                <a:latin typeface="Times New Roman" pitchFamily="18" charset="0"/>
                <a:cs typeface="Times New Roman" pitchFamily="18" charset="0"/>
              </a:rPr>
              <a:t> </a:t>
            </a:r>
            <a:r>
              <a:rPr lang="en-US" dirty="0" smtClean="0">
                <a:latin typeface="Times New Roman" pitchFamily="18" charset="0"/>
                <a:cs typeface="Times New Roman" pitchFamily="18" charset="0"/>
              </a:rPr>
              <a:t>complex at Kazakhstan, near </a:t>
            </a:r>
            <a:r>
              <a:rPr lang="en-US" dirty="0" err="1" smtClean="0">
                <a:latin typeface="Times New Roman" pitchFamily="18" charset="0"/>
                <a:cs typeface="Times New Roman" pitchFamily="18" charset="0"/>
              </a:rPr>
              <a:t>Tyuratam</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94</a:t>
            </a:fld>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2"/>
          <a:srcRect/>
          <a:stretch>
            <a:fillRect/>
          </a:stretch>
        </p:blipFill>
        <p:spPr bwMode="auto">
          <a:xfrm>
            <a:off x="381000" y="228600"/>
            <a:ext cx="8458200" cy="6400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95</a:t>
            </a:fld>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763000" cy="6477000"/>
          </a:xfrm>
        </p:spPr>
        <p:txBody>
          <a:bodyPr>
            <a:normAutofit/>
          </a:bodyPr>
          <a:lstStyle/>
          <a:p>
            <a:pPr algn="just"/>
            <a:r>
              <a:rPr lang="en-US" sz="2800" dirty="0" smtClean="0">
                <a:solidFill>
                  <a:srgbClr val="FF0000"/>
                </a:solidFill>
              </a:rPr>
              <a:t>Some of the launch vehicles deliver the spacecraft directly to geostationary orbit (called a direct-insertion launch) </a:t>
            </a:r>
            <a:r>
              <a:rPr lang="en-US" sz="2800" dirty="0" smtClean="0">
                <a:solidFill>
                  <a:srgbClr val="00B050"/>
                </a:solidFill>
              </a:rPr>
              <a:t>while others inject the spacecraft into a </a:t>
            </a:r>
            <a:r>
              <a:rPr lang="en-US" sz="2800" b="1" dirty="0" smtClean="0">
                <a:solidFill>
                  <a:srgbClr val="00B050"/>
                </a:solidFill>
              </a:rPr>
              <a:t>Geostationary Transfer Orbit </a:t>
            </a:r>
            <a:r>
              <a:rPr lang="en-US" sz="2800" dirty="0" smtClean="0">
                <a:solidFill>
                  <a:srgbClr val="00B050"/>
                </a:solidFill>
              </a:rPr>
              <a:t>(</a:t>
            </a:r>
            <a:r>
              <a:rPr lang="en-US" sz="2800" dirty="0" smtClean="0">
                <a:solidFill>
                  <a:srgbClr val="FF0000"/>
                </a:solidFill>
              </a:rPr>
              <a:t>GTO</a:t>
            </a:r>
            <a:r>
              <a:rPr lang="en-US" sz="2800" dirty="0" smtClean="0">
                <a:solidFill>
                  <a:srgbClr val="00B050"/>
                </a:solidFill>
              </a:rPr>
              <a:t>).</a:t>
            </a:r>
          </a:p>
          <a:p>
            <a:pPr algn="just"/>
            <a:endParaRPr lang="en-US" sz="2800" dirty="0" smtClean="0"/>
          </a:p>
          <a:p>
            <a:pPr algn="just"/>
            <a:r>
              <a:rPr lang="en-US" sz="2800" dirty="0" smtClean="0"/>
              <a:t>Spacecraft launched into </a:t>
            </a:r>
            <a:r>
              <a:rPr lang="en-US" sz="2800" dirty="0" smtClean="0">
                <a:solidFill>
                  <a:srgbClr val="0070C0"/>
                </a:solidFill>
              </a:rPr>
              <a:t>GTO must carry </a:t>
            </a:r>
            <a:r>
              <a:rPr lang="en-US" sz="2800" dirty="0" smtClean="0">
                <a:solidFill>
                  <a:srgbClr val="FF0000"/>
                </a:solidFill>
              </a:rPr>
              <a:t>additional rocket motors and/or propellant to enable the vehicle </a:t>
            </a:r>
            <a:r>
              <a:rPr lang="en-US" sz="2800" dirty="0" smtClean="0">
                <a:solidFill>
                  <a:srgbClr val="0070C0"/>
                </a:solidFill>
              </a:rPr>
              <a:t>to </a:t>
            </a:r>
            <a:r>
              <a:rPr lang="en-US" sz="2800" dirty="0" smtClean="0">
                <a:solidFill>
                  <a:srgbClr val="00B050"/>
                </a:solidFill>
              </a:rPr>
              <a:t>reach</a:t>
            </a:r>
            <a:r>
              <a:rPr lang="en-US" sz="2800" dirty="0" smtClean="0">
                <a:solidFill>
                  <a:srgbClr val="0070C0"/>
                </a:solidFill>
              </a:rPr>
              <a:t> the geostationary orbit.</a:t>
            </a:r>
          </a:p>
          <a:p>
            <a:pPr algn="just"/>
            <a:endParaRPr lang="en-US" sz="2800" dirty="0" smtClean="0"/>
          </a:p>
          <a:p>
            <a:pPr algn="just"/>
            <a:r>
              <a:rPr lang="en-US" sz="2800" dirty="0" smtClean="0"/>
              <a:t> There are three basic ways to achieve geostationary orbit.</a:t>
            </a:r>
            <a:endParaRPr lang="en-US" sz="2800" dirty="0"/>
          </a:p>
        </p:txBody>
      </p:sp>
      <p:sp>
        <p:nvSpPr>
          <p:cNvPr id="4" name="Slide Number Placeholder 3"/>
          <p:cNvSpPr>
            <a:spLocks noGrp="1"/>
          </p:cNvSpPr>
          <p:nvPr>
            <p:ph type="sldNum" sz="quarter" idx="12"/>
          </p:nvPr>
        </p:nvSpPr>
        <p:spPr/>
        <p:txBody>
          <a:bodyPr/>
          <a:lstStyle/>
          <a:p>
            <a:fld id="{7253DC2C-EF55-4F5A-98CC-CADF098E60DB}" type="slidenum">
              <a:rPr lang="en-US" smtClean="0"/>
              <a:pPr/>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3200" b="1" dirty="0" smtClean="0">
                <a:solidFill>
                  <a:srgbClr val="FF0000"/>
                </a:solidFill>
                <a:latin typeface="Times New Roman" pitchFamily="18" charset="0"/>
                <a:cs typeface="Times New Roman" pitchFamily="18" charset="0"/>
              </a:rPr>
              <a:t>Placing Satellites into Geostationary Orbit</a:t>
            </a:r>
            <a:endParaRPr lang="en-US" sz="32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838200"/>
            <a:ext cx="8991600" cy="5791200"/>
          </a:xfrm>
        </p:spPr>
        <p:txBody>
          <a:bodyPr>
            <a:normAutofit/>
          </a:bodyPr>
          <a:lstStyle/>
          <a:p>
            <a:r>
              <a:rPr lang="en-US" b="1" dirty="0" smtClean="0"/>
              <a:t>Geostationary Transfer Orbit and AKM</a:t>
            </a:r>
          </a:p>
          <a:p>
            <a:pPr algn="just"/>
            <a:r>
              <a:rPr lang="en-US" dirty="0" smtClean="0">
                <a:latin typeface="Times New Roman" pitchFamily="18" charset="0"/>
                <a:cs typeface="Times New Roman" pitchFamily="18" charset="0"/>
              </a:rPr>
              <a:t>The </a:t>
            </a:r>
            <a:r>
              <a:rPr lang="en-US" dirty="0" smtClean="0">
                <a:solidFill>
                  <a:srgbClr val="0070C0"/>
                </a:solidFill>
                <a:latin typeface="Times New Roman" pitchFamily="18" charset="0"/>
                <a:cs typeface="Times New Roman" pitchFamily="18" charset="0"/>
              </a:rPr>
              <a:t>initial approach </a:t>
            </a:r>
            <a:r>
              <a:rPr lang="en-US" dirty="0" smtClean="0">
                <a:latin typeface="Times New Roman" pitchFamily="18" charset="0"/>
                <a:cs typeface="Times New Roman" pitchFamily="18" charset="0"/>
              </a:rPr>
              <a:t>to </a:t>
            </a:r>
            <a:r>
              <a:rPr lang="en-US" dirty="0" smtClean="0">
                <a:solidFill>
                  <a:srgbClr val="00B050"/>
                </a:solidFill>
                <a:latin typeface="Times New Roman" pitchFamily="18" charset="0"/>
                <a:cs typeface="Times New Roman" pitchFamily="18" charset="0"/>
              </a:rPr>
              <a:t>launching geostationary satellites was to place the spacecraft</a:t>
            </a:r>
            <a:r>
              <a:rPr lang="en-US" dirty="0" smtClean="0">
                <a:latin typeface="Times New Roman" pitchFamily="18" charset="0"/>
                <a:cs typeface="Times New Roman" pitchFamily="18" charset="0"/>
              </a:rPr>
              <a:t>, with </a:t>
            </a:r>
            <a:r>
              <a:rPr lang="en-US" dirty="0" smtClean="0">
                <a:solidFill>
                  <a:srgbClr val="FF0000"/>
                </a:solidFill>
                <a:latin typeface="Times New Roman" pitchFamily="18" charset="0"/>
                <a:cs typeface="Times New Roman" pitchFamily="18" charset="0"/>
              </a:rPr>
              <a:t>the final rocket stage still attached, into low earth orbit. </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After a couple of orbits, during which the </a:t>
            </a:r>
            <a:r>
              <a:rPr lang="en-US" dirty="0" smtClean="0">
                <a:solidFill>
                  <a:srgbClr val="FF0000"/>
                </a:solidFill>
                <a:latin typeface="Times New Roman" pitchFamily="18" charset="0"/>
                <a:cs typeface="Times New Roman" pitchFamily="18" charset="0"/>
              </a:rPr>
              <a:t>orbital elements are measured</a:t>
            </a:r>
            <a:r>
              <a:rPr lang="en-US" dirty="0" smtClean="0">
                <a:latin typeface="Times New Roman" pitchFamily="18" charset="0"/>
                <a:cs typeface="Times New Roman" pitchFamily="18" charset="0"/>
              </a:rPr>
              <a:t>, the </a:t>
            </a:r>
            <a:r>
              <a:rPr lang="en-US" dirty="0" smtClean="0">
                <a:solidFill>
                  <a:srgbClr val="00B050"/>
                </a:solidFill>
                <a:latin typeface="Times New Roman" pitchFamily="18" charset="0"/>
                <a:cs typeface="Times New Roman" pitchFamily="18" charset="0"/>
              </a:rPr>
              <a:t>final stage </a:t>
            </a:r>
            <a:r>
              <a:rPr lang="en-US" dirty="0" smtClean="0">
                <a:latin typeface="Times New Roman" pitchFamily="18" charset="0"/>
                <a:cs typeface="Times New Roman" pitchFamily="18" charset="0"/>
              </a:rPr>
              <a:t>is </a:t>
            </a:r>
            <a:r>
              <a:rPr lang="en-US" dirty="0" smtClean="0">
                <a:solidFill>
                  <a:srgbClr val="0070C0"/>
                </a:solidFill>
                <a:latin typeface="Times New Roman" pitchFamily="18" charset="0"/>
                <a:cs typeface="Times New Roman" pitchFamily="18" charset="0"/>
              </a:rPr>
              <a:t>reignited and the spacecraft is launched into a geostationary transfer orbit.</a:t>
            </a:r>
          </a:p>
          <a:p>
            <a:pPr algn="just"/>
            <a:endParaRPr lang="en-US"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AKM-Apogee kick motor</a:t>
            </a:r>
            <a:endParaRPr lang="en-US" sz="2000"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8991600" cy="6248400"/>
          </a:xfrm>
        </p:spPr>
        <p:txBody>
          <a:bodyPr>
            <a:normAutofit/>
          </a:bodyPr>
          <a:lstStyle/>
          <a:p>
            <a:pPr algn="just"/>
            <a:r>
              <a:rPr lang="en-US" dirty="0" smtClean="0">
                <a:solidFill>
                  <a:srgbClr val="0070C0"/>
                </a:solidFill>
              </a:rPr>
              <a:t>The GTO has a perigee that is the original LEO orbit altitude and an apogee that is the GEO altitude.</a:t>
            </a:r>
          </a:p>
          <a:p>
            <a:pPr algn="just"/>
            <a:endParaRPr lang="en-US" dirty="0" smtClean="0"/>
          </a:p>
          <a:p>
            <a:pPr algn="just"/>
            <a:r>
              <a:rPr lang="en-US" dirty="0" smtClean="0"/>
              <a:t> Figure 2.19 illustrates the process. </a:t>
            </a:r>
          </a:p>
          <a:p>
            <a:pPr algn="just"/>
            <a:endParaRPr lang="en-US" dirty="0" smtClean="0"/>
          </a:p>
          <a:p>
            <a:pPr algn="just"/>
            <a:r>
              <a:rPr lang="en-US" dirty="0" smtClean="0">
                <a:solidFill>
                  <a:srgbClr val="FF0000"/>
                </a:solidFill>
              </a:rPr>
              <a:t>The position of apogee point is close to the orbital longitude </a:t>
            </a:r>
            <a:r>
              <a:rPr lang="en-US" dirty="0" smtClean="0"/>
              <a:t>that would be the in-orbit test location of the satellite prior to it being </a:t>
            </a:r>
            <a:r>
              <a:rPr lang="en-US" dirty="0" smtClean="0">
                <a:solidFill>
                  <a:srgbClr val="FF0000"/>
                </a:solidFill>
              </a:rPr>
              <a:t>moved to its operational position.</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7253DC2C-EF55-4F5A-98CC-CADF098E60DB}" type="slidenum">
              <a:rPr lang="en-US" smtClean="0"/>
              <a:pPr/>
              <a:t>98</a:t>
            </a:fld>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a:srcRect/>
          <a:stretch>
            <a:fillRect/>
          </a:stretch>
        </p:blipFill>
        <p:spPr bwMode="auto">
          <a:xfrm>
            <a:off x="228600" y="228600"/>
            <a:ext cx="8610600" cy="6400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53DC2C-EF55-4F5A-98CC-CADF098E60DB}" type="slidenum">
              <a:rPr lang="en-US" smtClean="0"/>
              <a:pPr/>
              <a:t>99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8F2BF4A7E7B4B9520881B6658FFF0" ma:contentTypeVersion="2" ma:contentTypeDescription="Create a new document." ma:contentTypeScope="" ma:versionID="01cdcf0d43c62290066c591714e0f2e6">
  <xsd:schema xmlns:xsd="http://www.w3.org/2001/XMLSchema" xmlns:xs="http://www.w3.org/2001/XMLSchema" xmlns:p="http://schemas.microsoft.com/office/2006/metadata/properties" xmlns:ns2="43e89f11-4ea5-433f-a301-d913ee113dbc" targetNamespace="http://schemas.microsoft.com/office/2006/metadata/properties" ma:root="true" ma:fieldsID="adaf8fcd2c35a6623ed80a7c5ff91cb2" ns2:_="">
    <xsd:import namespace="43e89f11-4ea5-433f-a301-d913ee113db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e89f11-4ea5-433f-a301-d913ee113d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EB7352-F7E1-4E42-82C5-2A624DEBF792}"/>
</file>

<file path=customXml/itemProps2.xml><?xml version="1.0" encoding="utf-8"?>
<ds:datastoreItem xmlns:ds="http://schemas.openxmlformats.org/officeDocument/2006/customXml" ds:itemID="{F7CB299B-C2EB-48D8-ACFF-49D356150057}"/>
</file>

<file path=customXml/itemProps3.xml><?xml version="1.0" encoding="utf-8"?>
<ds:datastoreItem xmlns:ds="http://schemas.openxmlformats.org/officeDocument/2006/customXml" ds:itemID="{0F236064-1541-471A-A0BA-06C7F889BBC2}"/>
</file>

<file path=docProps/app.xml><?xml version="1.0" encoding="utf-8"?>
<Properties xmlns="http://schemas.openxmlformats.org/officeDocument/2006/extended-properties" xmlns:vt="http://schemas.openxmlformats.org/officeDocument/2006/docPropsVTypes">
  <TotalTime>6626</TotalTime>
  <Words>10298</Words>
  <Application>Microsoft Office PowerPoint</Application>
  <PresentationFormat>On-screen Show (4:3)</PresentationFormat>
  <Paragraphs>929</Paragraphs>
  <Slides>154</Slides>
  <Notes>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154</vt:i4>
      </vt:variant>
    </vt:vector>
  </HeadingPairs>
  <TitlesOfParts>
    <vt:vector size="156" baseType="lpstr">
      <vt:lpstr>Office Theme</vt:lpstr>
      <vt:lpstr>ClipArt</vt:lpstr>
      <vt:lpstr>Slide 1</vt:lpstr>
      <vt:lpstr>ORBITAL MECHANICS AND LAUNCHERS:</vt:lpstr>
      <vt:lpstr>Slide 3</vt:lpstr>
      <vt:lpstr>Slide 4</vt:lpstr>
      <vt:lpstr>Slide 5</vt:lpstr>
      <vt:lpstr>Slide 6</vt:lpstr>
      <vt:lpstr>Slide 7</vt:lpstr>
      <vt:lpstr>Slide 8</vt:lpstr>
      <vt:lpstr>Slide 9</vt:lpstr>
      <vt:lpstr>Slide 10</vt:lpstr>
      <vt:lpstr>Slide 11</vt:lpstr>
      <vt:lpstr>  ‘A number of coordinate systems and reference planes can be used to describe the orbit of a satellite around a planet.    Fig.2.2 illustrates one of these using a Cartesian coordinate system with the earth at the center and the reference planes coinciding with the equator and the polar axis. This is referred to as a geocentric coordinate system.</vt:lpstr>
      <vt:lpstr>Slide 13</vt:lpstr>
      <vt:lpstr>Slide 14</vt:lpstr>
      <vt:lpstr>Slide 15</vt:lpstr>
      <vt:lpstr>Slide 16</vt:lpstr>
      <vt:lpstr>and equating the vector components of r0 and ø0 in turn  in Eq. (2.11) yields</vt:lpstr>
      <vt:lpstr>Using standard mathematical procedures, we can develop  an equation for the radius of the satellite's orbit, r0, namely</vt:lpstr>
      <vt:lpstr>Kepler’s Three Laws of  Planetary Motion</vt:lpstr>
      <vt:lpstr>Slide 20</vt:lpstr>
      <vt:lpstr>Slide 21</vt:lpstr>
      <vt:lpstr>Kepler’s Second Law </vt:lpstr>
      <vt:lpstr>Slide 23</vt:lpstr>
      <vt:lpstr>Slide 24</vt:lpstr>
      <vt:lpstr>Kepler’s Third Law</vt:lpstr>
      <vt:lpstr>Slide 26</vt:lpstr>
      <vt:lpstr>Describing the Orbit of  a Satellite</vt:lpstr>
      <vt:lpstr>Slide 28</vt:lpstr>
      <vt:lpstr>Slide 29</vt:lpstr>
      <vt:lpstr>Slide 30</vt:lpstr>
      <vt:lpstr>Slide 31</vt:lpstr>
      <vt:lpstr>Slide 32</vt:lpstr>
      <vt:lpstr>Slide 33</vt:lpstr>
      <vt:lpstr>Slide 34</vt:lpstr>
      <vt:lpstr>Locating the Satellite in the Orbit</vt:lpstr>
      <vt:lpstr>Slide 36</vt:lpstr>
      <vt:lpstr>As noted earlier, the orbital period T is  the time for the satellite to complete a  revolution in inertial space, traveling a total of 2π radians.   The average  angular velocity η  is thus</vt:lpstr>
      <vt:lpstr>Slide 38</vt:lpstr>
      <vt:lpstr>Slide 39</vt:lpstr>
      <vt:lpstr>Figure 2.7 The circumscribed circle and the  eccentric anomaly E. Point O is the  center of the earth and point C is both  the center of the orbital ellipse and the  center of the circumscribed circle. The  satellite location in the orbital plane  coordinate system is specified by ( x0,  y0). A vertical line through the satellite  intersects the circumscribed circle at  point A. The eccentric anomaly E is  the angle from the x0 axis to the line  joining C and A.</vt:lpstr>
      <vt:lpstr>ro = a(1 – e cos E)</vt:lpstr>
      <vt:lpstr>Let tp be the time of perigee. This is  simultaneously the time of closest approach to the  earth;   The time when the satellite is crossing the x0  axis; and the time when E is zero.   If we integrate  both sides of Eq. (2.28), ηdt = (1 – e cosE) dE   we obtain</vt:lpstr>
      <vt:lpstr>Slide 43</vt:lpstr>
      <vt:lpstr>Slide 44</vt:lpstr>
      <vt:lpstr>Locating the satellite with  Respect to the Earth</vt:lpstr>
      <vt:lpstr>Figure 2.8</vt:lpstr>
      <vt:lpstr>Slide 47</vt:lpstr>
      <vt:lpstr>Slide 48</vt:lpstr>
      <vt:lpstr>Figure 2.8</vt:lpstr>
      <vt:lpstr>Slide 50</vt:lpstr>
      <vt:lpstr>Slide 51</vt:lpstr>
      <vt:lpstr>Slide 52</vt:lpstr>
      <vt:lpstr>Figure 2.9</vt:lpstr>
      <vt:lpstr>Orbital Elements</vt:lpstr>
      <vt:lpstr>2. Look Angle Determination</vt:lpstr>
      <vt:lpstr>Slide 56</vt:lpstr>
      <vt:lpstr>Slide 57</vt:lpstr>
      <vt:lpstr>Slide 58</vt:lpstr>
      <vt:lpstr>Slide 59</vt:lpstr>
      <vt:lpstr>The subsatellite Point</vt:lpstr>
      <vt:lpstr>Slide 61</vt:lpstr>
      <vt:lpstr>Slide 62</vt:lpstr>
      <vt:lpstr>Elevation Angle Calculation</vt:lpstr>
      <vt:lpstr>Slide 64</vt:lpstr>
      <vt:lpstr>Slide 65</vt:lpstr>
      <vt:lpstr>Slide 66</vt:lpstr>
      <vt:lpstr>Slide 67</vt:lpstr>
      <vt:lpstr>Slide 68</vt:lpstr>
      <vt:lpstr>Slide 69</vt:lpstr>
      <vt:lpstr>Azimuth Angle Calculation</vt:lpstr>
      <vt:lpstr>Specialization to Geostationary Satellites</vt:lpstr>
      <vt:lpstr>Slide 72</vt:lpstr>
      <vt:lpstr>Slide 73</vt:lpstr>
      <vt:lpstr>Slide 74</vt:lpstr>
      <vt:lpstr>Slide 75</vt:lpstr>
      <vt:lpstr>Slide 76</vt:lpstr>
      <vt:lpstr>Slide 77</vt:lpstr>
      <vt:lpstr>Slide 78</vt:lpstr>
      <vt:lpstr>Slide 79</vt:lpstr>
      <vt:lpstr>Slide 80</vt:lpstr>
      <vt:lpstr>Slide 81</vt:lpstr>
      <vt:lpstr>Slide 82</vt:lpstr>
      <vt:lpstr>3. ORBITAL PERTURBATIONS</vt:lpstr>
      <vt:lpstr>Longitudinal Changes: Effects of the Earth’s Oblateness</vt:lpstr>
      <vt:lpstr>Inclination Changes: Effects of the Sun and Moon</vt:lpstr>
      <vt:lpstr>Slide 86</vt:lpstr>
      <vt:lpstr>Slide 87</vt:lpstr>
      <vt:lpstr>Slide 88</vt:lpstr>
      <vt:lpstr>Slide 89</vt:lpstr>
      <vt:lpstr>4. ORBIT DETERMINATION</vt:lpstr>
      <vt:lpstr>4. ORBIT DETERMINATION…………cont</vt:lpstr>
      <vt:lpstr>5. LAUNCHES AND LAUNCH VEHICLES</vt:lpstr>
      <vt:lpstr>Slide 93</vt:lpstr>
      <vt:lpstr>Slide 94</vt:lpstr>
      <vt:lpstr>Slide 95</vt:lpstr>
      <vt:lpstr>Slide 96</vt:lpstr>
      <vt:lpstr>Placing Satellites into Geostationary Orbit</vt:lpstr>
      <vt:lpstr>Slide 98</vt:lpstr>
      <vt:lpstr>Slide 99</vt:lpstr>
      <vt:lpstr>Slide 100</vt:lpstr>
      <vt:lpstr>Geostationary Transfer Orbit with Slow Orbit Raising</vt:lpstr>
      <vt:lpstr>Slide 102</vt:lpstr>
      <vt:lpstr>Slide 103</vt:lpstr>
      <vt:lpstr>Direct Insertion to GEO</vt:lpstr>
      <vt:lpstr>EXAMPLE 2.6.1 Doppler Shift for a LEO Satellite</vt:lpstr>
      <vt:lpstr>Slide 106</vt:lpstr>
      <vt:lpstr>Slide 107</vt:lpstr>
      <vt:lpstr>Slide 108</vt:lpstr>
      <vt:lpstr>Slide 109</vt:lpstr>
      <vt:lpstr>Slide 110</vt:lpstr>
      <vt:lpstr>6. ORBITAL EFFECTS IN COMMUNICATIONS SYSTEMS PERFORMANCE</vt:lpstr>
      <vt:lpstr>Slide 112</vt:lpstr>
      <vt:lpstr>Slide 113</vt:lpstr>
      <vt:lpstr>Solar Eclipse</vt:lpstr>
      <vt:lpstr>Slide 115</vt:lpstr>
      <vt:lpstr>Slide 116</vt:lpstr>
      <vt:lpstr>Solar Eclipse..  cont</vt:lpstr>
      <vt:lpstr>Solar Eclipse..  cont</vt:lpstr>
      <vt:lpstr>Sun  Transit Outage</vt:lpstr>
      <vt:lpstr>Slide 120</vt:lpstr>
      <vt:lpstr>Sun  Transit Outage….cont</vt:lpstr>
      <vt:lpstr>Orbital parameters</vt:lpstr>
      <vt:lpstr>Slide 123</vt:lpstr>
      <vt:lpstr>Slide 124</vt:lpstr>
      <vt:lpstr>Slide 125</vt:lpstr>
      <vt:lpstr>2.LOOK ANGLE DETERMINATION</vt:lpstr>
      <vt:lpstr>Look Angle Determination</vt:lpstr>
      <vt:lpstr>Elevation Angle(EA)</vt:lpstr>
      <vt:lpstr>Slide 129</vt:lpstr>
      <vt:lpstr>Slide 130</vt:lpstr>
      <vt:lpstr>Sub satellite Point</vt:lpstr>
      <vt:lpstr>Slide 132</vt:lpstr>
      <vt:lpstr>Slide 133</vt:lpstr>
      <vt:lpstr>3.ORBITAL PERTURBATIONS</vt:lpstr>
      <vt:lpstr>Slide 135</vt:lpstr>
      <vt:lpstr>Slide 136</vt:lpstr>
      <vt:lpstr>Slide 137</vt:lpstr>
      <vt:lpstr>Prob: The apogee and perigee of an elliptical satellite orbits are 3000 Km and 200 Km. Determine the eccentricity, semi-major axis and semi-minor axis of the orbit. </vt:lpstr>
      <vt:lpstr>Kepler’s Laws of Planetary Motions</vt:lpstr>
      <vt:lpstr>Slide 140</vt:lpstr>
      <vt:lpstr>Slide 141</vt:lpstr>
      <vt:lpstr>Orbital parameters</vt:lpstr>
      <vt:lpstr>Slide 143</vt:lpstr>
      <vt:lpstr>Slide 144</vt:lpstr>
      <vt:lpstr>Slide 145</vt:lpstr>
      <vt:lpstr>Look Angle Determination</vt:lpstr>
      <vt:lpstr>Elevation Angle(EA)</vt:lpstr>
      <vt:lpstr>Slide 148</vt:lpstr>
      <vt:lpstr>Slide 149</vt:lpstr>
      <vt:lpstr>Sub satellite Point</vt:lpstr>
      <vt:lpstr>Slide 151</vt:lpstr>
      <vt:lpstr>Slide 152</vt:lpstr>
      <vt:lpstr>Slide 153</vt:lpstr>
      <vt:lpstr>Why 6 Orbit Elements?</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Apple</dc:creator>
  <cp:lastModifiedBy>Windows User</cp:lastModifiedBy>
  <cp:revision>909</cp:revision>
  <dcterms:created xsi:type="dcterms:W3CDTF">2018-01-02T03:45:30Z</dcterms:created>
  <dcterms:modified xsi:type="dcterms:W3CDTF">2021-04-19T04:26:22Z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0x010100E048F2BF4A7E7B4B9520881B6658FFF0</vt:lpwstr>
  </property>
</Properties>
</file>